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80" r:id="rId3"/>
    <p:sldId id="287" r:id="rId4"/>
    <p:sldId id="282" r:id="rId5"/>
    <p:sldId id="288" r:id="rId6"/>
    <p:sldId id="283" r:id="rId7"/>
    <p:sldId id="289" r:id="rId8"/>
    <p:sldId id="284" r:id="rId9"/>
    <p:sldId id="290" r:id="rId10"/>
    <p:sldId id="285" r:id="rId11"/>
    <p:sldId id="291" r:id="rId12"/>
  </p:sldIdLst>
  <p:sldSz cx="24384000" cy="13716000"/>
  <p:notesSz cx="6858000" cy="9144000"/>
  <p:defaultTextStyle>
    <a:lvl1pPr algn="ctr" defTabSz="825500">
      <a:defRPr sz="5600">
        <a:latin typeface="+mn-lt"/>
        <a:ea typeface="+mn-ea"/>
        <a:cs typeface="+mn-cs"/>
        <a:sym typeface="Gill Sans"/>
      </a:defRPr>
    </a:lvl1pPr>
    <a:lvl2pPr indent="342900" algn="ctr" defTabSz="825500">
      <a:defRPr sz="5600">
        <a:latin typeface="+mn-lt"/>
        <a:ea typeface="+mn-ea"/>
        <a:cs typeface="+mn-cs"/>
        <a:sym typeface="Gill Sans"/>
      </a:defRPr>
    </a:lvl2pPr>
    <a:lvl3pPr indent="685800" algn="ctr" defTabSz="825500">
      <a:defRPr sz="5600">
        <a:latin typeface="+mn-lt"/>
        <a:ea typeface="+mn-ea"/>
        <a:cs typeface="+mn-cs"/>
        <a:sym typeface="Gill Sans"/>
      </a:defRPr>
    </a:lvl3pPr>
    <a:lvl4pPr indent="1028700" algn="ctr" defTabSz="825500">
      <a:defRPr sz="5600">
        <a:latin typeface="+mn-lt"/>
        <a:ea typeface="+mn-ea"/>
        <a:cs typeface="+mn-cs"/>
        <a:sym typeface="Gill Sans"/>
      </a:defRPr>
    </a:lvl4pPr>
    <a:lvl5pPr indent="1371600" algn="ctr" defTabSz="825500">
      <a:defRPr sz="5600">
        <a:latin typeface="+mn-lt"/>
        <a:ea typeface="+mn-ea"/>
        <a:cs typeface="+mn-cs"/>
        <a:sym typeface="Gill Sans"/>
      </a:defRPr>
    </a:lvl5pPr>
    <a:lvl6pPr indent="1714500" algn="ctr" defTabSz="825500">
      <a:defRPr sz="5600">
        <a:latin typeface="+mn-lt"/>
        <a:ea typeface="+mn-ea"/>
        <a:cs typeface="+mn-cs"/>
        <a:sym typeface="Gill Sans"/>
      </a:defRPr>
    </a:lvl6pPr>
    <a:lvl7pPr indent="2057400" algn="ctr" defTabSz="825500">
      <a:defRPr sz="5600">
        <a:latin typeface="+mn-lt"/>
        <a:ea typeface="+mn-ea"/>
        <a:cs typeface="+mn-cs"/>
        <a:sym typeface="Gill Sans"/>
      </a:defRPr>
    </a:lvl7pPr>
    <a:lvl8pPr indent="2400300" algn="ctr" defTabSz="825500">
      <a:defRPr sz="5600">
        <a:latin typeface="+mn-lt"/>
        <a:ea typeface="+mn-ea"/>
        <a:cs typeface="+mn-cs"/>
        <a:sym typeface="Gill Sans"/>
      </a:defRPr>
    </a:lvl8pPr>
    <a:lvl9pPr indent="2743200" algn="ctr" defTabSz="825500">
      <a:defRPr sz="5600">
        <a:latin typeface="+mn-lt"/>
        <a:ea typeface="+mn-ea"/>
        <a:cs typeface="+mn-cs"/>
        <a:sym typeface="Gill San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8639">
          <p15:clr>
            <a:srgbClr val="A4A3A4"/>
          </p15:clr>
        </p15:guide>
        <p15:guide id="2" pos="153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 scaleToFitPaper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19B"/>
    <a:srgbClr val="CB0004"/>
    <a:srgbClr val="BCBEC0"/>
    <a:srgbClr val="696D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27" autoAdjust="0"/>
  </p:normalViewPr>
  <p:slideViewPr>
    <p:cSldViewPr snapToGrid="0" snapToObjects="1">
      <p:cViewPr>
        <p:scale>
          <a:sx n="75" d="100"/>
          <a:sy n="75" d="100"/>
        </p:scale>
        <p:origin x="-408" y="-80"/>
      </p:cViewPr>
      <p:guideLst>
        <p:guide orient="horz" pos="8639"/>
        <p:guide pos="153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e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99296512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825500">
      <a:defRPr sz="3000">
        <a:latin typeface="Lucida Grande"/>
        <a:ea typeface="Lucida Grande"/>
        <a:cs typeface="Lucida Grande"/>
        <a:sym typeface="Lucida Grande"/>
      </a:defRPr>
    </a:lvl1pPr>
    <a:lvl2pPr indent="228600" defTabSz="825500">
      <a:defRPr sz="3000">
        <a:latin typeface="Lucida Grande"/>
        <a:ea typeface="Lucida Grande"/>
        <a:cs typeface="Lucida Grande"/>
        <a:sym typeface="Lucida Grande"/>
      </a:defRPr>
    </a:lvl2pPr>
    <a:lvl3pPr indent="457200" defTabSz="825500">
      <a:defRPr sz="3000">
        <a:latin typeface="Lucida Grande"/>
        <a:ea typeface="Lucida Grande"/>
        <a:cs typeface="Lucida Grande"/>
        <a:sym typeface="Lucida Grande"/>
      </a:defRPr>
    </a:lvl3pPr>
    <a:lvl4pPr indent="685800" defTabSz="825500">
      <a:defRPr sz="3000">
        <a:latin typeface="Lucida Grande"/>
        <a:ea typeface="Lucida Grande"/>
        <a:cs typeface="Lucida Grande"/>
        <a:sym typeface="Lucida Grande"/>
      </a:defRPr>
    </a:lvl4pPr>
    <a:lvl5pPr indent="914400" defTabSz="825500">
      <a:defRPr sz="3000">
        <a:latin typeface="Lucida Grande"/>
        <a:ea typeface="Lucida Grande"/>
        <a:cs typeface="Lucida Grande"/>
        <a:sym typeface="Lucida Grande"/>
      </a:defRPr>
    </a:lvl5pPr>
    <a:lvl6pPr indent="1143000" defTabSz="825500">
      <a:defRPr sz="3000">
        <a:latin typeface="Lucida Grande"/>
        <a:ea typeface="Lucida Grande"/>
        <a:cs typeface="Lucida Grande"/>
        <a:sym typeface="Lucida Grande"/>
      </a:defRPr>
    </a:lvl6pPr>
    <a:lvl7pPr indent="1371600" defTabSz="825500">
      <a:defRPr sz="3000">
        <a:latin typeface="Lucida Grande"/>
        <a:ea typeface="Lucida Grande"/>
        <a:cs typeface="Lucida Grande"/>
        <a:sym typeface="Lucida Grande"/>
      </a:defRPr>
    </a:lvl7pPr>
    <a:lvl8pPr indent="1600200" defTabSz="825500">
      <a:defRPr sz="3000">
        <a:latin typeface="Lucida Grande"/>
        <a:ea typeface="Lucida Grande"/>
        <a:cs typeface="Lucida Grande"/>
        <a:sym typeface="Lucida Grande"/>
      </a:defRPr>
    </a:lvl8pPr>
    <a:lvl9pPr indent="1828800" defTabSz="82550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blipFill rotWithShape="1">
          <a:blip r:embed="rId2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739900" y="2305050"/>
            <a:ext cx="20904200" cy="4635500"/>
          </a:xfrm>
          <a:prstGeom prst="rect">
            <a:avLst/>
          </a:prstGeom>
        </p:spPr>
        <p:txBody>
          <a:bodyPr lIns="0" tIns="0" rIns="0" bIns="0"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16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1739900" y="7061200"/>
            <a:ext cx="20904200" cy="1587500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48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z="48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z="4800">
                <a:latin typeface="+mn-lt"/>
                <a:ea typeface="+mn-ea"/>
                <a:cs typeface="+mn-cs"/>
                <a:sym typeface="Gill Sans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z="4800">
                <a:latin typeface="+mn-lt"/>
                <a:ea typeface="+mn-ea"/>
                <a:cs typeface="+mn-cs"/>
                <a:sym typeface="Gill Sans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z="4800">
                <a:latin typeface="+mn-lt"/>
                <a:ea typeface="+mn-ea"/>
                <a:cs typeface="+mn-cs"/>
                <a:sym typeface="Gill Sans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FFFFFF"/>
                </a:solidFill>
              </a:rPr>
              <a:t>Body Level Two</a:t>
            </a:r>
          </a:p>
          <a:p>
            <a:pPr lvl="2">
              <a:defRPr sz="1800"/>
            </a:pPr>
            <a:r>
              <a:rPr sz="4800"/>
              <a:t>Body Level Three</a:t>
            </a:r>
          </a:p>
          <a:p>
            <a:pPr lvl="3">
              <a:defRPr sz="1800"/>
            </a:pPr>
            <a:r>
              <a:rPr sz="4800"/>
              <a:t>Body Level Four</a:t>
            </a:r>
          </a:p>
          <a:p>
            <a:pPr lvl="4">
              <a:defRPr sz="1800"/>
            </a:pPr>
            <a:r>
              <a:rPr sz="48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15465789" y="3497791"/>
            <a:ext cx="8296607" cy="1545366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9600"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9600"/>
              <a:t>Title Text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idx="1"/>
          </p:nvPr>
        </p:nvSpPr>
        <p:spPr>
          <a:xfrm>
            <a:off x="15482723" y="4956175"/>
            <a:ext cx="8109083" cy="46355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spcBef>
                <a:spcPts val="0"/>
              </a:spcBef>
              <a:buClrTx/>
              <a:buSzTx/>
              <a:buNone/>
              <a:defRPr sz="4000"/>
            </a:lvl1pPr>
            <a:lvl2pPr marL="0" indent="0">
              <a:spcBef>
                <a:spcPts val="0"/>
              </a:spcBef>
              <a:buClrTx/>
              <a:buSzTx/>
              <a:buNone/>
              <a:defRPr sz="4000"/>
            </a:lvl2pPr>
            <a:lvl3pPr marL="0" indent="0">
              <a:spcBef>
                <a:spcPts val="0"/>
              </a:spcBef>
              <a:buClrTx/>
              <a:buSzTx/>
              <a:buNone/>
              <a:defRPr sz="4000"/>
            </a:lvl3pPr>
            <a:lvl4pPr marL="0" indent="0">
              <a:spcBef>
                <a:spcPts val="0"/>
              </a:spcBef>
              <a:buClrTx/>
              <a:buSzTx/>
              <a:buNone/>
              <a:defRPr sz="4000"/>
            </a:lvl4pPr>
            <a:lvl5pPr marL="0" indent="0">
              <a:spcBef>
                <a:spcPts val="0"/>
              </a:spcBef>
              <a:buClrTx/>
              <a:buSzTx/>
              <a:buNone/>
              <a:defRPr sz="4000"/>
            </a:lvl5pPr>
          </a:lstStyle>
          <a:p>
            <a:pPr lvl="0">
              <a:defRPr sz="1800"/>
            </a:pPr>
            <a:r>
              <a:rPr sz="4000"/>
              <a:t>Body Level One</a:t>
            </a:r>
          </a:p>
          <a:p>
            <a:pPr lvl="1">
              <a:defRPr sz="1800"/>
            </a:pPr>
            <a:r>
              <a:rPr sz="4000"/>
              <a:t>Body Level Two</a:t>
            </a:r>
          </a:p>
          <a:p>
            <a:pPr lvl="2">
              <a:defRPr sz="1800"/>
            </a:pPr>
            <a:r>
              <a:rPr sz="4000"/>
              <a:t>Body Level Three</a:t>
            </a:r>
          </a:p>
          <a:p>
            <a:pPr lvl="3">
              <a:defRPr sz="1800"/>
            </a:pPr>
            <a:r>
              <a:rPr sz="4000"/>
              <a:t>Body Level Four</a:t>
            </a:r>
          </a:p>
          <a:p>
            <a:pPr lvl="4">
              <a:defRPr sz="1800"/>
            </a:pPr>
            <a:r>
              <a:rPr sz="40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8288000" y="13074651"/>
            <a:ext cx="2032000" cy="488950"/>
          </a:xfrm>
          <a:prstGeom prst="rect">
            <a:avLst/>
          </a:prstGeom>
        </p:spPr>
        <p:txBody>
          <a:bodyPr lIns="217709" tIns="108855" rIns="217709" bIns="108855"/>
          <a:lstStyle/>
          <a:p>
            <a:fld id="{E1A73CB3-A0A6-46C4-8F56-D534DFAFCF5F}" type="datetime1">
              <a:rPr lang="en-US" smtClean="0"/>
              <a:pPr/>
              <a:t>4/2/15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202118"/>
      </p:ext>
    </p:extLst>
  </p:cSld>
  <p:clrMapOvr>
    <a:masterClrMapping/>
  </p:clrMapOvr>
  <p:transition xmlns:p14="http://schemas.microsoft.com/office/powerpoint/2010/main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vaya_Background.jp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1739900" y="3898900"/>
            <a:ext cx="20904200" cy="8547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5600" dirty="0"/>
              <a:t>Body Level One</a:t>
            </a:r>
          </a:p>
          <a:p>
            <a:pPr lvl="1">
              <a:defRPr sz="1800"/>
            </a:pPr>
            <a:r>
              <a:rPr sz="5600" dirty="0"/>
              <a:t>Body Level Two</a:t>
            </a:r>
          </a:p>
          <a:p>
            <a:pPr lvl="2">
              <a:defRPr sz="1800"/>
            </a:pPr>
            <a:r>
              <a:rPr sz="5600" dirty="0"/>
              <a:t>Body Level Three</a:t>
            </a:r>
          </a:p>
          <a:p>
            <a:pPr lvl="3">
              <a:defRPr sz="1800"/>
            </a:pPr>
            <a:r>
              <a:rPr sz="5600" dirty="0"/>
              <a:t>Body Level Four</a:t>
            </a:r>
          </a:p>
          <a:p>
            <a:pPr lvl="4">
              <a:defRPr sz="1800"/>
            </a:pPr>
            <a:r>
              <a:rPr sz="5600" dirty="0"/>
              <a:t>Body Level Five</a:t>
            </a:r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739900" y="723644"/>
            <a:ext cx="20904200" cy="21561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 err="1" smtClean="0"/>
              <a:t>Click</a:t>
            </a:r>
            <a:r>
              <a:rPr lang="pl-PL" dirty="0" smtClean="0"/>
              <a:t> to </a:t>
            </a:r>
            <a:r>
              <a:rPr lang="pl-PL" dirty="0" err="1" smtClean="0"/>
              <a:t>edit</a:t>
            </a:r>
            <a:r>
              <a:rPr lang="pl-PL" dirty="0" smtClean="0"/>
              <a:t> Master </a:t>
            </a:r>
            <a:r>
              <a:rPr lang="pl-PL" dirty="0" err="1" smtClean="0"/>
              <a:t>title</a:t>
            </a:r>
            <a:r>
              <a:rPr lang="pl-PL" dirty="0" smtClean="0"/>
              <a:t>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64" r:id="rId3"/>
    <p:sldLayoutId id="2147483665" r:id="rId4"/>
  </p:sldLayoutIdLst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825500">
        <a:defRPr lang="en-US" sz="8000" b="0" i="0" spc="-112" dirty="0">
          <a:solidFill>
            <a:srgbClr val="696D6F"/>
          </a:solidFill>
          <a:latin typeface="Gotham-Book"/>
          <a:ea typeface="Gotham-Medium"/>
          <a:cs typeface="Gotham-Book"/>
          <a:sym typeface="Gotham-Medium"/>
        </a:defRPr>
      </a:lvl1pPr>
      <a:lvl2pPr indent="228600" algn="ctr" defTabSz="825500">
        <a:defRPr sz="11600">
          <a:solidFill>
            <a:srgbClr val="FFFFFF"/>
          </a:solidFill>
          <a:latin typeface="Gotham-Bold"/>
          <a:ea typeface="Gotham-Bold"/>
          <a:cs typeface="Gotham-Bold"/>
          <a:sym typeface="Gotham-Bold"/>
        </a:defRPr>
      </a:lvl2pPr>
      <a:lvl3pPr indent="457200" algn="ctr" defTabSz="825500">
        <a:defRPr sz="11600">
          <a:solidFill>
            <a:srgbClr val="FFFFFF"/>
          </a:solidFill>
          <a:latin typeface="Gotham-Bold"/>
          <a:ea typeface="Gotham-Bold"/>
          <a:cs typeface="Gotham-Bold"/>
          <a:sym typeface="Gotham-Bold"/>
        </a:defRPr>
      </a:lvl3pPr>
      <a:lvl4pPr indent="685800" algn="ctr" defTabSz="825500">
        <a:defRPr sz="11600">
          <a:solidFill>
            <a:srgbClr val="FFFFFF"/>
          </a:solidFill>
          <a:latin typeface="Gotham-Bold"/>
          <a:ea typeface="Gotham-Bold"/>
          <a:cs typeface="Gotham-Bold"/>
          <a:sym typeface="Gotham-Bold"/>
        </a:defRPr>
      </a:lvl4pPr>
      <a:lvl5pPr indent="914400" algn="ctr" defTabSz="825500">
        <a:defRPr sz="11600">
          <a:solidFill>
            <a:srgbClr val="FFFFFF"/>
          </a:solidFill>
          <a:latin typeface="Gotham-Bold"/>
          <a:ea typeface="Gotham-Bold"/>
          <a:cs typeface="Gotham-Bold"/>
          <a:sym typeface="Gotham-Bold"/>
        </a:defRPr>
      </a:lvl5pPr>
      <a:lvl6pPr indent="1143000" algn="ctr" defTabSz="825500">
        <a:defRPr sz="11600">
          <a:solidFill>
            <a:srgbClr val="FFFFFF"/>
          </a:solidFill>
          <a:latin typeface="Gotham-Bold"/>
          <a:ea typeface="Gotham-Bold"/>
          <a:cs typeface="Gotham-Bold"/>
          <a:sym typeface="Gotham-Bold"/>
        </a:defRPr>
      </a:lvl6pPr>
      <a:lvl7pPr indent="1371600" algn="ctr" defTabSz="825500">
        <a:defRPr sz="11600">
          <a:solidFill>
            <a:srgbClr val="FFFFFF"/>
          </a:solidFill>
          <a:latin typeface="Gotham-Bold"/>
          <a:ea typeface="Gotham-Bold"/>
          <a:cs typeface="Gotham-Bold"/>
          <a:sym typeface="Gotham-Bold"/>
        </a:defRPr>
      </a:lvl7pPr>
      <a:lvl8pPr indent="1600200" algn="ctr" defTabSz="825500">
        <a:defRPr sz="11600">
          <a:solidFill>
            <a:srgbClr val="FFFFFF"/>
          </a:solidFill>
          <a:latin typeface="Gotham-Bold"/>
          <a:ea typeface="Gotham-Bold"/>
          <a:cs typeface="Gotham-Bold"/>
          <a:sym typeface="Gotham-Bold"/>
        </a:defRPr>
      </a:lvl8pPr>
      <a:lvl9pPr indent="1828800" algn="ctr" defTabSz="825500">
        <a:defRPr sz="11600">
          <a:solidFill>
            <a:srgbClr val="FFFFFF"/>
          </a:solidFill>
          <a:latin typeface="Gotham-Bold"/>
          <a:ea typeface="Gotham-Bold"/>
          <a:cs typeface="Gotham-Bold"/>
          <a:sym typeface="Gotham-Bold"/>
        </a:defRPr>
      </a:lvl9pPr>
    </p:titleStyle>
    <p:bodyStyle>
      <a:lvl1pPr marL="560388" indent="-560388" defTabSz="825500">
        <a:spcBef>
          <a:spcPts val="5200"/>
        </a:spcBef>
        <a:buClr>
          <a:srgbClr val="CB0004"/>
        </a:buClr>
        <a:buSzPct val="122000"/>
        <a:buFont typeface="Arial"/>
        <a:buChar char="•"/>
        <a:defRPr sz="5600">
          <a:solidFill>
            <a:srgbClr val="696D6F"/>
          </a:solidFill>
          <a:latin typeface="Gotham-Book"/>
          <a:ea typeface="Gotham-Book"/>
          <a:cs typeface="Gotham-Book"/>
          <a:sym typeface="Gotham-Book"/>
        </a:defRPr>
      </a:lvl1pPr>
      <a:lvl2pPr marL="560388" indent="-560388" defTabSz="825500">
        <a:spcBef>
          <a:spcPts val="5200"/>
        </a:spcBef>
        <a:buClr>
          <a:srgbClr val="CB0004"/>
        </a:buClr>
        <a:buSzPct val="122000"/>
        <a:buFont typeface="Arial"/>
        <a:buChar char="•"/>
        <a:defRPr sz="5600">
          <a:solidFill>
            <a:srgbClr val="696D6F"/>
          </a:solidFill>
          <a:latin typeface="Gotham-Book"/>
          <a:ea typeface="Gotham-Book"/>
          <a:cs typeface="Gotham-Book"/>
          <a:sym typeface="Gotham-Book"/>
        </a:defRPr>
      </a:lvl2pPr>
      <a:lvl3pPr marL="560388" indent="-560388" defTabSz="825500">
        <a:spcBef>
          <a:spcPts val="5200"/>
        </a:spcBef>
        <a:buClr>
          <a:srgbClr val="CB0004"/>
        </a:buClr>
        <a:buSzPct val="122000"/>
        <a:buFont typeface="Arial"/>
        <a:buChar char="•"/>
        <a:defRPr sz="5600">
          <a:solidFill>
            <a:srgbClr val="696D6F"/>
          </a:solidFill>
          <a:latin typeface="Gotham-Book"/>
          <a:ea typeface="Gotham-Book"/>
          <a:cs typeface="Gotham-Book"/>
          <a:sym typeface="Gotham-Book"/>
        </a:defRPr>
      </a:lvl3pPr>
      <a:lvl4pPr marL="560388" indent="-560388" defTabSz="825500">
        <a:spcBef>
          <a:spcPts val="5200"/>
        </a:spcBef>
        <a:buClr>
          <a:srgbClr val="CB0004"/>
        </a:buClr>
        <a:buSzPct val="122000"/>
        <a:buFont typeface="Arial"/>
        <a:buChar char="•"/>
        <a:defRPr sz="5600">
          <a:solidFill>
            <a:srgbClr val="696D6F"/>
          </a:solidFill>
          <a:latin typeface="Gotham-Book"/>
          <a:ea typeface="Gotham-Book"/>
          <a:cs typeface="Gotham-Book"/>
          <a:sym typeface="Gotham-Book"/>
        </a:defRPr>
      </a:lvl4pPr>
      <a:lvl5pPr marL="560388" indent="-560388" defTabSz="825500">
        <a:spcBef>
          <a:spcPts val="5200"/>
        </a:spcBef>
        <a:buClr>
          <a:srgbClr val="CB0004"/>
        </a:buClr>
        <a:buSzPct val="122000"/>
        <a:buFont typeface="Arial"/>
        <a:buChar char="•"/>
        <a:defRPr sz="5600">
          <a:solidFill>
            <a:srgbClr val="696D6F"/>
          </a:solidFill>
          <a:latin typeface="Gotham-Book"/>
          <a:ea typeface="Gotham-Book"/>
          <a:cs typeface="Gotham-Book"/>
          <a:sym typeface="Gotham-Book"/>
        </a:defRPr>
      </a:lvl5pPr>
      <a:lvl6pPr marL="3251200" indent="-800100" defTabSz="825500">
        <a:spcBef>
          <a:spcPts val="5200"/>
        </a:spcBef>
        <a:buClr>
          <a:srgbClr val="696D6F"/>
        </a:buClr>
        <a:buSzPct val="171000"/>
        <a:buChar char="•"/>
        <a:defRPr sz="5600">
          <a:latin typeface="Gotham-Book"/>
          <a:ea typeface="Gotham-Book"/>
          <a:cs typeface="Gotham-Book"/>
          <a:sym typeface="Gotham-Book"/>
        </a:defRPr>
      </a:lvl6pPr>
      <a:lvl7pPr marL="3606800" indent="-800100" defTabSz="825500">
        <a:spcBef>
          <a:spcPts val="5200"/>
        </a:spcBef>
        <a:buClr>
          <a:srgbClr val="696D6F"/>
        </a:buClr>
        <a:buSzPct val="171000"/>
        <a:buChar char="•"/>
        <a:defRPr sz="5600">
          <a:latin typeface="Gotham-Book"/>
          <a:ea typeface="Gotham-Book"/>
          <a:cs typeface="Gotham-Book"/>
          <a:sym typeface="Gotham-Book"/>
        </a:defRPr>
      </a:lvl7pPr>
      <a:lvl8pPr marL="3962400" indent="-800100" defTabSz="825500">
        <a:spcBef>
          <a:spcPts val="5200"/>
        </a:spcBef>
        <a:buClr>
          <a:srgbClr val="696D6F"/>
        </a:buClr>
        <a:buSzPct val="171000"/>
        <a:buChar char="•"/>
        <a:defRPr sz="5600">
          <a:latin typeface="Gotham-Book"/>
          <a:ea typeface="Gotham-Book"/>
          <a:cs typeface="Gotham-Book"/>
          <a:sym typeface="Gotham-Book"/>
        </a:defRPr>
      </a:lvl8pPr>
      <a:lvl9pPr marL="4318000" indent="-800100" defTabSz="825500">
        <a:spcBef>
          <a:spcPts val="5200"/>
        </a:spcBef>
        <a:buClr>
          <a:srgbClr val="696D6F"/>
        </a:buClr>
        <a:buSzPct val="171000"/>
        <a:buChar char="•"/>
        <a:defRPr sz="5600">
          <a:latin typeface="Gotham-Book"/>
          <a:ea typeface="Gotham-Book"/>
          <a:cs typeface="Gotham-Book"/>
          <a:sym typeface="Gotham-Book"/>
        </a:defRPr>
      </a:lvl9pPr>
    </p:bodyStyle>
    <p:otherStyle>
      <a:lvl1pPr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1pPr>
      <a:lvl2pPr indent="228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2pPr>
      <a:lvl3pPr indent="457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3pPr>
      <a:lvl4pPr indent="685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4pPr>
      <a:lvl5pPr indent="9144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5pPr>
      <a:lvl6pPr indent="11430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6pPr>
      <a:lvl7pPr indent="13716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7pPr>
      <a:lvl8pPr indent="16002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8pPr>
      <a:lvl9pPr indent="1828800" algn="ctr" defTabSz="825500">
        <a:defRPr sz="2400">
          <a:solidFill>
            <a:schemeClr val="tx1"/>
          </a:solidFill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chase_logo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39233" y="5747037"/>
            <a:ext cx="8689806" cy="1608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Avaya_Re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02747" y="5849641"/>
            <a:ext cx="7510894" cy="2136278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hape 55"/>
          <p:cNvSpPr/>
          <p:nvPr/>
        </p:nvSpPr>
        <p:spPr>
          <a:xfrm flipV="1">
            <a:off x="12615892" y="5120481"/>
            <a:ext cx="1" cy="2861236"/>
          </a:xfrm>
          <a:prstGeom prst="line">
            <a:avLst/>
          </a:prstGeom>
          <a:ln w="38100">
            <a:solidFill/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139233" y="9373513"/>
            <a:ext cx="8941951" cy="182614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Gill Sans"/>
              </a:rPr>
              <a:t>Phased CC Transformation v6</a:t>
            </a:r>
          </a:p>
          <a:p>
            <a:pPr marL="0" marR="0" indent="0" algn="l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</a:rPr>
              <a:t>April 2, 2015</a:t>
            </a:r>
            <a:endParaRPr kumimoji="0" lang="en-US" sz="5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Gill Sans"/>
            </a:endParaRP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0" name="Straight Arrow Connector 229"/>
          <p:cNvCxnSpPr/>
          <p:nvPr/>
        </p:nvCxnSpPr>
        <p:spPr>
          <a:xfrm flipV="1">
            <a:off x="12024111" y="2590705"/>
            <a:ext cx="3" cy="162211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20639017" y="740832"/>
            <a:ext cx="3744984" cy="3429000"/>
          </a:xfrm>
          <a:prstGeom prst="roundRect">
            <a:avLst>
              <a:gd name="adj" fmla="val 11348"/>
            </a:avLst>
          </a:prstGeom>
          <a:noFill/>
          <a:ln w="1905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52311" y="63499"/>
            <a:ext cx="19157245" cy="635002"/>
          </a:xfrm>
        </p:spPr>
        <p:txBody>
          <a:bodyPr>
            <a:normAutofit fontScale="90000"/>
          </a:bodyPr>
          <a:lstStyle/>
          <a:p>
            <a:r>
              <a:rPr lang="en-US" sz="4300" b="1" dirty="0">
                <a:solidFill>
                  <a:srgbClr val="323232"/>
                </a:solidFill>
              </a:rPr>
              <a:t>JPMC – Transform Phase 4.0</a:t>
            </a:r>
          </a:p>
        </p:txBody>
      </p:sp>
      <p:sp>
        <p:nvSpPr>
          <p:cNvPr id="12" name="Cloud 11"/>
          <p:cNvSpPr/>
          <p:nvPr/>
        </p:nvSpPr>
        <p:spPr>
          <a:xfrm>
            <a:off x="761731" y="1420018"/>
            <a:ext cx="18933312" cy="1546760"/>
          </a:xfrm>
          <a:prstGeom prst="cloud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24811" y="1067053"/>
            <a:ext cx="1354267" cy="11643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07316" y="1225553"/>
            <a:ext cx="1673155" cy="742882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V="1">
            <a:off x="2451736" y="2425354"/>
            <a:ext cx="0" cy="1346088"/>
          </a:xfrm>
          <a:prstGeom prst="straightConnector1">
            <a:avLst/>
          </a:prstGeom>
          <a:ln w="9525" cmpd="sng">
            <a:solidFill>
              <a:schemeClr val="accent2"/>
            </a:solidFill>
            <a:prstDash val="sysDash"/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914885" y="2533908"/>
            <a:ext cx="0" cy="119411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21459621" y="1301966"/>
            <a:ext cx="23755" cy="1034836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22318759" y="1248830"/>
            <a:ext cx="3" cy="110066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5400000">
            <a:off x="20537472" y="2719924"/>
            <a:ext cx="167216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HTTP</a:t>
            </a:r>
          </a:p>
        </p:txBody>
      </p:sp>
      <p:sp>
        <p:nvSpPr>
          <p:cNvPr id="31" name="TextBox 30"/>
          <p:cNvSpPr txBox="1"/>
          <p:nvPr/>
        </p:nvSpPr>
        <p:spPr>
          <a:xfrm rot="5400000">
            <a:off x="21444569" y="2544068"/>
            <a:ext cx="134619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Session Sig. 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23204935" y="1214964"/>
            <a:ext cx="3" cy="110066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 rot="5400000">
            <a:off x="22390754" y="2691940"/>
            <a:ext cx="1624646" cy="931333"/>
          </a:xfrm>
          <a:prstGeom prst="rect">
            <a:avLst/>
          </a:prstGeom>
          <a:noFill/>
        </p:spPr>
        <p:txBody>
          <a:bodyPr wrap="squar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CTI/State events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1709407" y="6928175"/>
            <a:ext cx="2731912" cy="86042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Genesys CIM</a:t>
            </a:r>
          </a:p>
        </p:txBody>
      </p:sp>
      <p:sp>
        <p:nvSpPr>
          <p:cNvPr id="38" name="Rounded Rectangle 12"/>
          <p:cNvSpPr>
            <a:spLocks noChangeArrowheads="1"/>
          </p:cNvSpPr>
          <p:nvPr/>
        </p:nvSpPr>
        <p:spPr bwMode="auto">
          <a:xfrm>
            <a:off x="606918" y="9306725"/>
            <a:ext cx="2742341" cy="672358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0" scaled="0"/>
            <a:tileRect/>
          </a:gradFill>
          <a:ln w="28575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500" b="1" dirty="0">
                <a:solidFill>
                  <a:srgbClr val="FFFFFF"/>
                </a:solidFill>
              </a:rPr>
              <a:t>CMS</a:t>
            </a:r>
          </a:p>
        </p:txBody>
      </p:sp>
      <p:sp>
        <p:nvSpPr>
          <p:cNvPr id="63" name="Text Box 96"/>
          <p:cNvSpPr txBox="1">
            <a:spLocks noChangeArrowheads="1"/>
          </p:cNvSpPr>
          <p:nvPr/>
        </p:nvSpPr>
        <p:spPr bwMode="ltGray">
          <a:xfrm>
            <a:off x="19889344" y="10483520"/>
            <a:ext cx="2470555" cy="948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900" i="1" dirty="0">
                <a:solidFill>
                  <a:srgbClr val="4D4D4D"/>
                </a:solidFill>
                <a:latin typeface="Arial Narrow" charset="0"/>
              </a:rPr>
              <a:t> Specialist Workspace</a:t>
            </a:r>
            <a:endParaRPr lang="en-GB" sz="2900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84" name="Straight Arrow Connector 83"/>
          <p:cNvCxnSpPr/>
          <p:nvPr/>
        </p:nvCxnSpPr>
        <p:spPr>
          <a:xfrm flipV="1">
            <a:off x="4971248" y="2685887"/>
            <a:ext cx="0" cy="1086402"/>
          </a:xfrm>
          <a:prstGeom prst="straightConnector1">
            <a:avLst/>
          </a:prstGeom>
          <a:ln w="9525" cmpd="sng">
            <a:solidFill>
              <a:schemeClr val="accent2"/>
            </a:solidFill>
            <a:prstDash val="sysDash"/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5434397" y="2729311"/>
            <a:ext cx="0" cy="99955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Box 96"/>
          <p:cNvSpPr txBox="1">
            <a:spLocks noChangeArrowheads="1"/>
          </p:cNvSpPr>
          <p:nvPr/>
        </p:nvSpPr>
        <p:spPr bwMode="ltGray">
          <a:xfrm rot="5400000">
            <a:off x="4197856" y="2819098"/>
            <a:ext cx="947904" cy="8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TBnT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94" name="Text Box 96"/>
          <p:cNvSpPr txBox="1">
            <a:spLocks noChangeArrowheads="1"/>
          </p:cNvSpPr>
          <p:nvPr/>
        </p:nvSpPr>
        <p:spPr bwMode="ltGray">
          <a:xfrm rot="5400000">
            <a:off x="1679491" y="2819106"/>
            <a:ext cx="947904" cy="8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TBnT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57" name="TextBox 156"/>
          <p:cNvSpPr txBox="1"/>
          <p:nvPr/>
        </p:nvSpPr>
        <p:spPr>
          <a:xfrm rot="5400000">
            <a:off x="19925882" y="2685454"/>
            <a:ext cx="167216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Media RTP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21515531" y="708557"/>
            <a:ext cx="1794928" cy="433898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b="1" u="sng" dirty="0"/>
              <a:t>Legend:</a:t>
            </a:r>
          </a:p>
        </p:txBody>
      </p:sp>
      <p:sp>
        <p:nvSpPr>
          <p:cNvPr id="142" name="Rounded Rectangle 141"/>
          <p:cNvSpPr/>
          <p:nvPr/>
        </p:nvSpPr>
        <p:spPr>
          <a:xfrm>
            <a:off x="572087" y="1115018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SIP Recording</a:t>
            </a:r>
          </a:p>
        </p:txBody>
      </p:sp>
      <p:sp>
        <p:nvSpPr>
          <p:cNvPr id="144" name="Rounded Rectangle 143"/>
          <p:cNvSpPr/>
          <p:nvPr/>
        </p:nvSpPr>
        <p:spPr>
          <a:xfrm>
            <a:off x="566809" y="11621238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WFM,QM</a:t>
            </a:r>
          </a:p>
        </p:txBody>
      </p:sp>
      <p:cxnSp>
        <p:nvCxnSpPr>
          <p:cNvPr id="161" name="Straight Arrow Connector 160"/>
          <p:cNvCxnSpPr/>
          <p:nvPr/>
        </p:nvCxnSpPr>
        <p:spPr>
          <a:xfrm flipV="1">
            <a:off x="5452533" y="6096004"/>
            <a:ext cx="0" cy="5791196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12742277" y="2625276"/>
            <a:ext cx="0" cy="1494060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V="1">
            <a:off x="14970511" y="2539905"/>
            <a:ext cx="3" cy="162211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ounded Rectangle 127"/>
          <p:cNvSpPr/>
          <p:nvPr/>
        </p:nvSpPr>
        <p:spPr>
          <a:xfrm>
            <a:off x="591439" y="1240929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Cisco Unity VM</a:t>
            </a:r>
          </a:p>
        </p:txBody>
      </p:sp>
      <p:sp>
        <p:nvSpPr>
          <p:cNvPr id="122" name="Rounded Rectangle 121"/>
          <p:cNvSpPr/>
          <p:nvPr/>
        </p:nvSpPr>
        <p:spPr>
          <a:xfrm>
            <a:off x="13974372" y="5013789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SM</a:t>
            </a:r>
          </a:p>
        </p:txBody>
      </p:sp>
      <p:sp>
        <p:nvSpPr>
          <p:cNvPr id="126" name="Rounded Rectangle 125"/>
          <p:cNvSpPr/>
          <p:nvPr/>
        </p:nvSpPr>
        <p:spPr>
          <a:xfrm>
            <a:off x="11420826" y="5041121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SM</a:t>
            </a:r>
          </a:p>
        </p:txBody>
      </p:sp>
      <p:sp>
        <p:nvSpPr>
          <p:cNvPr id="141" name="TextBox 45"/>
          <p:cNvSpPr txBox="1">
            <a:spLocks noChangeArrowheads="1"/>
          </p:cNvSpPr>
          <p:nvPr/>
        </p:nvSpPr>
        <p:spPr bwMode="auto">
          <a:xfrm>
            <a:off x="16090292" y="4745399"/>
            <a:ext cx="3149373" cy="86616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Aura Session Managers Active - Active</a:t>
            </a:r>
          </a:p>
        </p:txBody>
      </p:sp>
      <p:sp>
        <p:nvSpPr>
          <p:cNvPr id="151" name="Oval 150"/>
          <p:cNvSpPr/>
          <p:nvPr/>
        </p:nvSpPr>
        <p:spPr>
          <a:xfrm>
            <a:off x="11061665" y="4140679"/>
            <a:ext cx="5470931" cy="512250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SIP Trunk Routing</a:t>
            </a:r>
          </a:p>
        </p:txBody>
      </p:sp>
      <p:cxnSp>
        <p:nvCxnSpPr>
          <p:cNvPr id="154" name="Straight Arrow Connector 153"/>
          <p:cNvCxnSpPr>
            <a:stCxn id="122" idx="0"/>
          </p:cNvCxnSpPr>
          <p:nvPr/>
        </p:nvCxnSpPr>
        <p:spPr>
          <a:xfrm flipH="1" flipV="1">
            <a:off x="14714361" y="4631584"/>
            <a:ext cx="269907" cy="38220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>
            <a:stCxn id="126" idx="0"/>
          </p:cNvCxnSpPr>
          <p:nvPr/>
        </p:nvCxnSpPr>
        <p:spPr>
          <a:xfrm flipV="1">
            <a:off x="12430721" y="4631584"/>
            <a:ext cx="177523" cy="40953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Oval 166"/>
          <p:cNvSpPr/>
          <p:nvPr/>
        </p:nvSpPr>
        <p:spPr>
          <a:xfrm>
            <a:off x="10471928" y="6046254"/>
            <a:ext cx="6604699" cy="591636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SIP Session / Application Routing</a:t>
            </a:r>
          </a:p>
        </p:txBody>
      </p:sp>
      <p:cxnSp>
        <p:nvCxnSpPr>
          <p:cNvPr id="168" name="Straight Arrow Connector 167"/>
          <p:cNvCxnSpPr>
            <a:endCxn id="122" idx="2"/>
          </p:cNvCxnSpPr>
          <p:nvPr/>
        </p:nvCxnSpPr>
        <p:spPr>
          <a:xfrm flipH="1" flipV="1">
            <a:off x="14984267" y="5442651"/>
            <a:ext cx="14704" cy="61896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H="1" flipV="1">
            <a:off x="12459179" y="5405951"/>
            <a:ext cx="14704" cy="61896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8668023" y="6723449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0776559" y="19636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216" name="Text Box 96"/>
          <p:cNvSpPr txBox="1">
            <a:spLocks noChangeArrowheads="1"/>
          </p:cNvSpPr>
          <p:nvPr/>
        </p:nvSpPr>
        <p:spPr bwMode="ltGray">
          <a:xfrm>
            <a:off x="6626878" y="3392892"/>
            <a:ext cx="3615701" cy="170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CS: Context Store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PC: Performance Center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WA: Work Assignment (Attribute Matching) </a:t>
            </a:r>
          </a:p>
        </p:txBody>
      </p:sp>
      <p:sp>
        <p:nvSpPr>
          <p:cNvPr id="217" name="Rounded Rectangle 12"/>
          <p:cNvSpPr>
            <a:spLocks noChangeArrowheads="1"/>
          </p:cNvSpPr>
          <p:nvPr/>
        </p:nvSpPr>
        <p:spPr bwMode="auto">
          <a:xfrm>
            <a:off x="6278559" y="6017176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CS</a:t>
            </a:r>
          </a:p>
        </p:txBody>
      </p:sp>
      <p:sp>
        <p:nvSpPr>
          <p:cNvPr id="222" name="TextBox 45"/>
          <p:cNvSpPr txBox="1">
            <a:spLocks noChangeArrowheads="1"/>
          </p:cNvSpPr>
          <p:nvPr/>
        </p:nvSpPr>
        <p:spPr bwMode="auto">
          <a:xfrm>
            <a:off x="6113499" y="6994219"/>
            <a:ext cx="3503472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Experience Management Multichannel</a:t>
            </a:r>
          </a:p>
        </p:txBody>
      </p:sp>
      <p:sp>
        <p:nvSpPr>
          <p:cNvPr id="223" name="Cloud 222"/>
          <p:cNvSpPr/>
          <p:nvPr/>
        </p:nvSpPr>
        <p:spPr>
          <a:xfrm>
            <a:off x="5769632" y="5079801"/>
            <a:ext cx="4830635" cy="2006798"/>
          </a:xfrm>
          <a:prstGeom prst="cloud">
            <a:avLst/>
          </a:prstGeom>
          <a:noFill/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235" name="Straight Arrow Connector 234"/>
          <p:cNvCxnSpPr>
            <a:stCxn id="223" idx="2"/>
          </p:cNvCxnSpPr>
          <p:nvPr/>
        </p:nvCxnSpPr>
        <p:spPr>
          <a:xfrm flipH="1" flipV="1">
            <a:off x="2743203" y="6070600"/>
            <a:ext cx="3041413" cy="12600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 Box 96"/>
          <p:cNvSpPr txBox="1">
            <a:spLocks noChangeArrowheads="1"/>
          </p:cNvSpPr>
          <p:nvPr/>
        </p:nvSpPr>
        <p:spPr bwMode="ltGray">
          <a:xfrm>
            <a:off x="0" y="6856882"/>
            <a:ext cx="2171408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Nodal Routing Strategies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28878" y="3318710"/>
            <a:ext cx="1505509" cy="786360"/>
          </a:xfrm>
          <a:prstGeom prst="rect">
            <a:avLst/>
          </a:prstGeom>
        </p:spPr>
      </p:pic>
      <p:sp>
        <p:nvSpPr>
          <p:cNvPr id="193" name="Rectangle 192"/>
          <p:cNvSpPr/>
          <p:nvPr/>
        </p:nvSpPr>
        <p:spPr>
          <a:xfrm>
            <a:off x="11920553" y="3198178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34" name="Text Box 96"/>
          <p:cNvSpPr txBox="1">
            <a:spLocks noChangeArrowheads="1"/>
          </p:cNvSpPr>
          <p:nvPr/>
        </p:nvSpPr>
        <p:spPr bwMode="ltGray">
          <a:xfrm>
            <a:off x="16226903" y="3479051"/>
            <a:ext cx="4031949" cy="55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SBCs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83" name="TextBox 182"/>
          <p:cNvSpPr txBox="1"/>
          <p:nvPr/>
        </p:nvSpPr>
        <p:spPr>
          <a:xfrm rot="5400000">
            <a:off x="23106010" y="2697930"/>
            <a:ext cx="1624646" cy="931333"/>
          </a:xfrm>
          <a:prstGeom prst="rect">
            <a:avLst/>
          </a:prstGeom>
          <a:noFill/>
        </p:spPr>
        <p:txBody>
          <a:bodyPr wrap="squar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Phase out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23764971" y="1792872"/>
            <a:ext cx="406400" cy="518236"/>
          </a:xfrm>
          <a:prstGeom prst="rect">
            <a:avLst/>
          </a:prstGeom>
          <a:solidFill>
            <a:schemeClr val="bg2">
              <a:alpha val="50000"/>
            </a:schemeClr>
          </a:solidFill>
          <a:ln w="19050">
            <a:solidFill>
              <a:srgbClr val="FF6600"/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/>
          </a:p>
        </p:txBody>
      </p:sp>
      <p:sp>
        <p:nvSpPr>
          <p:cNvPr id="209" name="Rounded Rectangle 208"/>
          <p:cNvSpPr/>
          <p:nvPr/>
        </p:nvSpPr>
        <p:spPr>
          <a:xfrm>
            <a:off x="-2068556" y="9984224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3.3</a:t>
            </a:r>
          </a:p>
        </p:txBody>
      </p:sp>
      <p:sp>
        <p:nvSpPr>
          <p:cNvPr id="210" name="Rounded Rectangle 209"/>
          <p:cNvSpPr/>
          <p:nvPr/>
        </p:nvSpPr>
        <p:spPr>
          <a:xfrm>
            <a:off x="-2068556" y="9432506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3.2</a:t>
            </a:r>
          </a:p>
        </p:txBody>
      </p:sp>
      <p:sp>
        <p:nvSpPr>
          <p:cNvPr id="211" name="Rounded Rectangle 210"/>
          <p:cNvSpPr/>
          <p:nvPr/>
        </p:nvSpPr>
        <p:spPr>
          <a:xfrm>
            <a:off x="-2068556" y="10575506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3.4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30961" y="8393653"/>
            <a:ext cx="2731912" cy="86042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MIS Datamart</a:t>
            </a:r>
          </a:p>
        </p:txBody>
      </p:sp>
      <p:sp>
        <p:nvSpPr>
          <p:cNvPr id="215" name="Rounded Rectangle 214"/>
          <p:cNvSpPr/>
          <p:nvPr/>
        </p:nvSpPr>
        <p:spPr>
          <a:xfrm>
            <a:off x="-2068556" y="11108906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3.5</a:t>
            </a:r>
          </a:p>
        </p:txBody>
      </p:sp>
      <p:sp>
        <p:nvSpPr>
          <p:cNvPr id="225" name="Rounded Rectangle 224"/>
          <p:cNvSpPr/>
          <p:nvPr/>
        </p:nvSpPr>
        <p:spPr>
          <a:xfrm>
            <a:off x="-2068556" y="8892024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3.1</a:t>
            </a:r>
          </a:p>
        </p:txBody>
      </p:sp>
      <p:sp>
        <p:nvSpPr>
          <p:cNvPr id="229" name="Rounded Rectangle 228"/>
          <p:cNvSpPr/>
          <p:nvPr/>
        </p:nvSpPr>
        <p:spPr>
          <a:xfrm>
            <a:off x="591439" y="1065669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CRM</a:t>
            </a:r>
          </a:p>
        </p:txBody>
      </p:sp>
      <p:cxnSp>
        <p:nvCxnSpPr>
          <p:cNvPr id="143" name="Straight Arrow Connector 142"/>
          <p:cNvCxnSpPr/>
          <p:nvPr/>
        </p:nvCxnSpPr>
        <p:spPr>
          <a:xfrm flipV="1">
            <a:off x="2743200" y="4953004"/>
            <a:ext cx="0" cy="1142996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 flipV="1">
            <a:off x="4944533" y="4902204"/>
            <a:ext cx="0" cy="1142996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36" idx="3"/>
          </p:cNvCxnSpPr>
          <p:nvPr/>
        </p:nvCxnSpPr>
        <p:spPr>
          <a:xfrm>
            <a:off x="4441317" y="7358388"/>
            <a:ext cx="943483" cy="7612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>
            <a:stCxn id="39" idx="3"/>
          </p:cNvCxnSpPr>
          <p:nvPr/>
        </p:nvCxnSpPr>
        <p:spPr>
          <a:xfrm>
            <a:off x="3362873" y="8823867"/>
            <a:ext cx="2055795" cy="1533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3295140" y="9814467"/>
            <a:ext cx="15805661" cy="1533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>
            <a:off x="3295140" y="10881267"/>
            <a:ext cx="2055795" cy="1533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/>
          <p:nvPr/>
        </p:nvCxnSpPr>
        <p:spPr>
          <a:xfrm>
            <a:off x="3261273" y="11389267"/>
            <a:ext cx="2055795" cy="1533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>
            <a:off x="3261273" y="11846467"/>
            <a:ext cx="2055795" cy="1533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2" name="Group 211"/>
          <p:cNvGrpSpPr/>
          <p:nvPr/>
        </p:nvGrpSpPr>
        <p:grpSpPr>
          <a:xfrm>
            <a:off x="6705601" y="10438756"/>
            <a:ext cx="1896536" cy="788044"/>
            <a:chOff x="2336800" y="5257478"/>
            <a:chExt cx="711201" cy="394022"/>
          </a:xfrm>
        </p:grpSpPr>
        <p:grpSp>
          <p:nvGrpSpPr>
            <p:cNvPr id="213" name="Group 212"/>
            <p:cNvGrpSpPr/>
            <p:nvPr/>
          </p:nvGrpSpPr>
          <p:grpSpPr>
            <a:xfrm>
              <a:off x="2336800" y="5300133"/>
              <a:ext cx="711201" cy="351367"/>
              <a:chOff x="2336800" y="5300133"/>
              <a:chExt cx="711201" cy="351367"/>
            </a:xfrm>
          </p:grpSpPr>
          <p:sp>
            <p:nvSpPr>
              <p:cNvPr id="220" name="Rounded Rectangle 219"/>
              <p:cNvSpPr/>
              <p:nvPr/>
            </p:nvSpPr>
            <p:spPr>
              <a:xfrm>
                <a:off x="2521744" y="5300133"/>
                <a:ext cx="526257" cy="22885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19050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500" dirty="0">
                  <a:solidFill>
                    <a:prstClr val="white"/>
                  </a:solidFill>
                  <a:latin typeface="Arial"/>
                </a:endParaRPr>
              </a:p>
            </p:txBody>
          </p:sp>
          <p:sp>
            <p:nvSpPr>
              <p:cNvPr id="249" name="Rounded Rectangle 248"/>
              <p:cNvSpPr/>
              <p:nvPr/>
            </p:nvSpPr>
            <p:spPr>
              <a:xfrm>
                <a:off x="2336800" y="5418666"/>
                <a:ext cx="618067" cy="232834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1">
                      <a:shade val="30000"/>
                      <a:satMod val="115000"/>
                    </a:schemeClr>
                  </a:gs>
                  <a:gs pos="50000">
                    <a:schemeClr val="accent1">
                      <a:shade val="67500"/>
                      <a:satMod val="115000"/>
                    </a:schemeClr>
                  </a:gs>
                  <a:gs pos="100000">
                    <a:schemeClr val="accent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19050">
                <a:noFill/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500" dirty="0">
                    <a:solidFill>
                      <a:prstClr val="white"/>
                    </a:solidFill>
                    <a:latin typeface="Arial"/>
                  </a:rPr>
                  <a:t>SGW</a:t>
                </a:r>
              </a:p>
            </p:txBody>
          </p:sp>
        </p:grpSp>
        <p:sp>
          <p:nvSpPr>
            <p:cNvPr id="214" name="Rectangle 213"/>
            <p:cNvSpPr/>
            <p:nvPr/>
          </p:nvSpPr>
          <p:spPr>
            <a:xfrm>
              <a:off x="2347142" y="5257478"/>
              <a:ext cx="85383" cy="96046"/>
            </a:xfrm>
            <a:prstGeom prst="rect">
              <a:avLst/>
            </a:prstGeom>
            <a:solidFill>
              <a:srgbClr val="0000FF"/>
            </a:solidFill>
            <a:ln w="19050">
              <a:solidFill>
                <a:srgbClr val="0000FF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mtClean="0"/>
            </a:p>
          </p:txBody>
        </p:sp>
      </p:grpSp>
      <p:cxnSp>
        <p:nvCxnSpPr>
          <p:cNvPr id="250" name="Straight Arrow Connector 249"/>
          <p:cNvCxnSpPr>
            <a:stCxn id="220" idx="0"/>
            <a:endCxn id="167" idx="3"/>
          </p:cNvCxnSpPr>
          <p:nvPr/>
        </p:nvCxnSpPr>
        <p:spPr>
          <a:xfrm flipV="1">
            <a:off x="7900463" y="6551246"/>
            <a:ext cx="3538701" cy="3972820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Rounded Rectangle 12"/>
          <p:cNvSpPr>
            <a:spLocks noChangeArrowheads="1"/>
          </p:cNvSpPr>
          <p:nvPr/>
        </p:nvSpPr>
        <p:spPr bwMode="auto">
          <a:xfrm>
            <a:off x="6459183" y="5492242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CS</a:t>
            </a:r>
          </a:p>
        </p:txBody>
      </p:sp>
      <p:sp>
        <p:nvSpPr>
          <p:cNvPr id="255" name="Rounded Rectangle 12"/>
          <p:cNvSpPr>
            <a:spLocks noChangeArrowheads="1"/>
          </p:cNvSpPr>
          <p:nvPr/>
        </p:nvSpPr>
        <p:spPr bwMode="auto">
          <a:xfrm>
            <a:off x="7497759" y="6321976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PC</a:t>
            </a:r>
          </a:p>
        </p:txBody>
      </p:sp>
      <p:sp>
        <p:nvSpPr>
          <p:cNvPr id="256" name="Rounded Rectangle 12"/>
          <p:cNvSpPr>
            <a:spLocks noChangeArrowheads="1"/>
          </p:cNvSpPr>
          <p:nvPr/>
        </p:nvSpPr>
        <p:spPr bwMode="auto">
          <a:xfrm>
            <a:off x="7678383" y="5797042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PC</a:t>
            </a:r>
          </a:p>
        </p:txBody>
      </p:sp>
      <p:sp>
        <p:nvSpPr>
          <p:cNvPr id="257" name="Rounded Rectangle 12"/>
          <p:cNvSpPr>
            <a:spLocks noChangeArrowheads="1"/>
          </p:cNvSpPr>
          <p:nvPr/>
        </p:nvSpPr>
        <p:spPr bwMode="auto">
          <a:xfrm>
            <a:off x="8807271" y="6000244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WA</a:t>
            </a:r>
          </a:p>
        </p:txBody>
      </p:sp>
      <p:sp>
        <p:nvSpPr>
          <p:cNvPr id="258" name="Rounded Rectangle 12"/>
          <p:cNvSpPr>
            <a:spLocks noChangeArrowheads="1"/>
          </p:cNvSpPr>
          <p:nvPr/>
        </p:nvSpPr>
        <p:spPr bwMode="auto">
          <a:xfrm>
            <a:off x="8987895" y="5475310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WA</a:t>
            </a:r>
          </a:p>
        </p:txBody>
      </p:sp>
      <p:sp>
        <p:nvSpPr>
          <p:cNvPr id="259" name="Rounded Rectangle 258"/>
          <p:cNvSpPr/>
          <p:nvPr/>
        </p:nvSpPr>
        <p:spPr>
          <a:xfrm>
            <a:off x="9152599" y="6580624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4.2</a:t>
            </a:r>
          </a:p>
        </p:txBody>
      </p:sp>
      <p:sp>
        <p:nvSpPr>
          <p:cNvPr id="146" name="Rounded Rectangle 12"/>
          <p:cNvSpPr>
            <a:spLocks noChangeArrowheads="1"/>
          </p:cNvSpPr>
          <p:nvPr/>
        </p:nvSpPr>
        <p:spPr bwMode="auto">
          <a:xfrm>
            <a:off x="1300322" y="3793013"/>
            <a:ext cx="2314221" cy="113453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dirty="0">
                <a:solidFill>
                  <a:srgbClr val="FFFFFF"/>
                </a:solidFill>
              </a:rPr>
              <a:t>Convergys </a:t>
            </a:r>
          </a:p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IVR/SN</a:t>
            </a:r>
          </a:p>
        </p:txBody>
      </p:sp>
      <p:sp>
        <p:nvSpPr>
          <p:cNvPr id="147" name="Rounded Rectangle 12"/>
          <p:cNvSpPr>
            <a:spLocks noChangeArrowheads="1"/>
          </p:cNvSpPr>
          <p:nvPr/>
        </p:nvSpPr>
        <p:spPr bwMode="auto">
          <a:xfrm>
            <a:off x="3841298" y="3777659"/>
            <a:ext cx="2314221" cy="113453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dirty="0">
                <a:solidFill>
                  <a:srgbClr val="FFFFFF"/>
                </a:solidFill>
              </a:rPr>
              <a:t>Verizon</a:t>
            </a:r>
          </a:p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NGSN</a:t>
            </a:r>
          </a:p>
        </p:txBody>
      </p:sp>
      <p:sp>
        <p:nvSpPr>
          <p:cNvPr id="198" name="Text Box 96"/>
          <p:cNvSpPr txBox="1">
            <a:spLocks noChangeArrowheads="1"/>
          </p:cNvSpPr>
          <p:nvPr/>
        </p:nvSpPr>
        <p:spPr bwMode="ltGray">
          <a:xfrm>
            <a:off x="6566047" y="11213877"/>
            <a:ext cx="2340888" cy="8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Secure GW for Remote Agents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03" name="Text Box 96"/>
          <p:cNvSpPr txBox="1">
            <a:spLocks noChangeArrowheads="1"/>
          </p:cNvSpPr>
          <p:nvPr/>
        </p:nvSpPr>
        <p:spPr bwMode="ltGray">
          <a:xfrm>
            <a:off x="20146580" y="8851676"/>
            <a:ext cx="4031949" cy="1033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Avaya CM-Elite Cores 1-n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AMS MSML GW support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06" name="Diamond 205"/>
          <p:cNvSpPr/>
          <p:nvPr/>
        </p:nvSpPr>
        <p:spPr>
          <a:xfrm>
            <a:off x="15004903" y="1696484"/>
            <a:ext cx="1309208" cy="917780"/>
          </a:xfrm>
          <a:prstGeom prst="diamond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100" dirty="0"/>
          </a:p>
        </p:txBody>
      </p:sp>
      <p:sp>
        <p:nvSpPr>
          <p:cNvPr id="218" name="Rectangle 217"/>
          <p:cNvSpPr/>
          <p:nvPr/>
        </p:nvSpPr>
        <p:spPr>
          <a:xfrm>
            <a:off x="15191532" y="1846071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sp>
        <p:nvSpPr>
          <p:cNvPr id="219" name="TextBox 45"/>
          <p:cNvSpPr txBox="1">
            <a:spLocks noChangeArrowheads="1"/>
          </p:cNvSpPr>
          <p:nvPr/>
        </p:nvSpPr>
        <p:spPr bwMode="auto">
          <a:xfrm>
            <a:off x="12022523" y="927288"/>
            <a:ext cx="3503472" cy="86616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Media Servers managed in the Cloud </a:t>
            </a:r>
          </a:p>
        </p:txBody>
      </p:sp>
      <p:sp>
        <p:nvSpPr>
          <p:cNvPr id="221" name="Rectangle 220"/>
          <p:cNvSpPr/>
          <p:nvPr/>
        </p:nvSpPr>
        <p:spPr>
          <a:xfrm>
            <a:off x="15545657" y="15684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224" name="Straight Arrow Connector 223"/>
          <p:cNvCxnSpPr/>
          <p:nvPr/>
        </p:nvCxnSpPr>
        <p:spPr>
          <a:xfrm flipV="1">
            <a:off x="15647844" y="2565305"/>
            <a:ext cx="3" cy="162211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2" name="Picture 1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7544" y="3303354"/>
            <a:ext cx="1505509" cy="786360"/>
          </a:xfrm>
          <a:prstGeom prst="rect">
            <a:avLst/>
          </a:prstGeom>
        </p:spPr>
      </p:pic>
      <p:sp>
        <p:nvSpPr>
          <p:cNvPr id="192" name="Rectangle 191"/>
          <p:cNvSpPr/>
          <p:nvPr/>
        </p:nvSpPr>
        <p:spPr>
          <a:xfrm>
            <a:off x="15470236" y="3192190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226" name="Diamond 225"/>
          <p:cNvSpPr/>
          <p:nvPr/>
        </p:nvSpPr>
        <p:spPr>
          <a:xfrm>
            <a:off x="11347303" y="1645684"/>
            <a:ext cx="1309208" cy="917780"/>
          </a:xfrm>
          <a:prstGeom prst="diamond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100" dirty="0"/>
          </a:p>
        </p:txBody>
      </p:sp>
      <p:sp>
        <p:nvSpPr>
          <p:cNvPr id="227" name="Rectangle 226"/>
          <p:cNvSpPr/>
          <p:nvPr/>
        </p:nvSpPr>
        <p:spPr>
          <a:xfrm>
            <a:off x="11533932" y="1795271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11888057" y="15176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231" name="Rounded Rectangle 230"/>
          <p:cNvSpPr/>
          <p:nvPr/>
        </p:nvSpPr>
        <p:spPr>
          <a:xfrm>
            <a:off x="18993354" y="6779137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AAEP</a:t>
            </a:r>
          </a:p>
        </p:txBody>
      </p:sp>
      <p:sp>
        <p:nvSpPr>
          <p:cNvPr id="232" name="TextBox 45"/>
          <p:cNvSpPr txBox="1">
            <a:spLocks noChangeArrowheads="1"/>
          </p:cNvSpPr>
          <p:nvPr/>
        </p:nvSpPr>
        <p:spPr bwMode="auto">
          <a:xfrm>
            <a:off x="20889858" y="6586946"/>
            <a:ext cx="3149373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Aura Experience Portals</a:t>
            </a:r>
          </a:p>
        </p:txBody>
      </p:sp>
      <p:sp>
        <p:nvSpPr>
          <p:cNvPr id="233" name="Diamond 232"/>
          <p:cNvSpPr/>
          <p:nvPr/>
        </p:nvSpPr>
        <p:spPr>
          <a:xfrm>
            <a:off x="19475303" y="5277884"/>
            <a:ext cx="1309208" cy="917780"/>
          </a:xfrm>
          <a:prstGeom prst="diamond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100" dirty="0"/>
          </a:p>
        </p:txBody>
      </p:sp>
      <p:sp>
        <p:nvSpPr>
          <p:cNvPr id="234" name="Rectangle 233"/>
          <p:cNvSpPr/>
          <p:nvPr/>
        </p:nvSpPr>
        <p:spPr>
          <a:xfrm>
            <a:off x="19661932" y="5427471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cxnSp>
        <p:nvCxnSpPr>
          <p:cNvPr id="236" name="Straight Arrow Connector 235"/>
          <p:cNvCxnSpPr>
            <a:stCxn id="231" idx="1"/>
          </p:cNvCxnSpPr>
          <p:nvPr/>
        </p:nvCxnSpPr>
        <p:spPr>
          <a:xfrm flipH="1" flipV="1">
            <a:off x="17076627" y="6342072"/>
            <a:ext cx="1916725" cy="65149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45"/>
          <p:cNvSpPr txBox="1">
            <a:spLocks noChangeArrowheads="1"/>
          </p:cNvSpPr>
          <p:nvPr/>
        </p:nvSpPr>
        <p:spPr bwMode="auto">
          <a:xfrm>
            <a:off x="20489189" y="5397688"/>
            <a:ext cx="3503472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Media Processors / Servers </a:t>
            </a:r>
          </a:p>
        </p:txBody>
      </p:sp>
      <p:sp>
        <p:nvSpPr>
          <p:cNvPr id="238" name="Rectangle 237"/>
          <p:cNvSpPr/>
          <p:nvPr/>
        </p:nvSpPr>
        <p:spPr>
          <a:xfrm>
            <a:off x="20016057" y="51498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241" name="Straight Arrow Connector 240"/>
          <p:cNvCxnSpPr>
            <a:stCxn id="233" idx="1"/>
          </p:cNvCxnSpPr>
          <p:nvPr/>
        </p:nvCxnSpPr>
        <p:spPr>
          <a:xfrm flipH="1">
            <a:off x="17076628" y="5736775"/>
            <a:ext cx="2398675" cy="60529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/>
          <p:cNvCxnSpPr>
            <a:stCxn id="231" idx="0"/>
          </p:cNvCxnSpPr>
          <p:nvPr/>
        </p:nvCxnSpPr>
        <p:spPr>
          <a:xfrm flipV="1">
            <a:off x="20003248" y="6187552"/>
            <a:ext cx="149712" cy="59158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/>
          <p:cNvSpPr/>
          <p:nvPr/>
        </p:nvSpPr>
        <p:spPr>
          <a:xfrm>
            <a:off x="19778133" y="7188200"/>
            <a:ext cx="1625600" cy="406400"/>
          </a:xfrm>
          <a:prstGeom prst="ellipse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CBA</a:t>
            </a:r>
          </a:p>
        </p:txBody>
      </p:sp>
      <p:sp>
        <p:nvSpPr>
          <p:cNvPr id="244" name="Rounded Rectangle 243"/>
          <p:cNvSpPr/>
          <p:nvPr/>
        </p:nvSpPr>
        <p:spPr>
          <a:xfrm>
            <a:off x="19027220" y="7718937"/>
            <a:ext cx="2019789" cy="428862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Voice ID</a:t>
            </a:r>
          </a:p>
        </p:txBody>
      </p:sp>
      <p:cxnSp>
        <p:nvCxnSpPr>
          <p:cNvPr id="245" name="Straight Arrow Connector 244"/>
          <p:cNvCxnSpPr>
            <a:stCxn id="244" idx="1"/>
          </p:cNvCxnSpPr>
          <p:nvPr/>
        </p:nvCxnSpPr>
        <p:spPr>
          <a:xfrm flipH="1" flipV="1">
            <a:off x="16526935" y="6477000"/>
            <a:ext cx="2500285" cy="145636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Left Bracket 245"/>
          <p:cNvSpPr/>
          <p:nvPr/>
        </p:nvSpPr>
        <p:spPr>
          <a:xfrm rot="16200000">
            <a:off x="21430830" y="5660808"/>
            <a:ext cx="121924" cy="5107096"/>
          </a:xfrm>
          <a:prstGeom prst="leftBracket">
            <a:avLst/>
          </a:prstGeom>
          <a:ln w="19050">
            <a:solidFill>
              <a:schemeClr val="accent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217709" tIns="108855" rIns="217709" bIns="108855" rtlCol="0" anchor="ctr"/>
          <a:lstStyle/>
          <a:p>
            <a:pPr algn="ctr"/>
            <a:endParaRPr lang="en-US"/>
          </a:p>
        </p:txBody>
      </p:sp>
      <p:sp>
        <p:nvSpPr>
          <p:cNvPr id="247" name="TextBox 45"/>
          <p:cNvSpPr txBox="1">
            <a:spLocks noChangeArrowheads="1"/>
          </p:cNvSpPr>
          <p:nvPr/>
        </p:nvSpPr>
        <p:spPr bwMode="auto">
          <a:xfrm>
            <a:off x="19907723" y="8187146"/>
            <a:ext cx="3663477" cy="543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Aura Sequenced Apps</a:t>
            </a:r>
          </a:p>
        </p:txBody>
      </p:sp>
      <p:cxnSp>
        <p:nvCxnSpPr>
          <p:cNvPr id="251" name="Straight Arrow Connector 250"/>
          <p:cNvCxnSpPr>
            <a:stCxn id="231" idx="0"/>
          </p:cNvCxnSpPr>
          <p:nvPr/>
        </p:nvCxnSpPr>
        <p:spPr>
          <a:xfrm flipH="1" flipV="1">
            <a:off x="16301156" y="2556935"/>
            <a:ext cx="3702093" cy="4222202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11085688" y="914401"/>
            <a:ext cx="5599291" cy="1744134"/>
          </a:xfrm>
          <a:prstGeom prst="roundRect">
            <a:avLst/>
          </a:prstGeom>
          <a:noFill/>
          <a:ln w="19050">
            <a:solidFill>
              <a:srgbClr val="008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63" name="Rounded Rectangle 12"/>
          <p:cNvSpPr>
            <a:spLocks noChangeArrowheads="1"/>
          </p:cNvSpPr>
          <p:nvPr/>
        </p:nvSpPr>
        <p:spPr bwMode="auto">
          <a:xfrm>
            <a:off x="640784" y="9992525"/>
            <a:ext cx="2742341" cy="67235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500" b="1" dirty="0">
                <a:solidFill>
                  <a:srgbClr val="FFFFFF"/>
                </a:solidFill>
              </a:rPr>
              <a:t>Control Manager</a:t>
            </a:r>
          </a:p>
        </p:txBody>
      </p:sp>
      <p:cxnSp>
        <p:nvCxnSpPr>
          <p:cNvPr id="170" name="Straight Arrow Connector 169"/>
          <p:cNvCxnSpPr/>
          <p:nvPr/>
        </p:nvCxnSpPr>
        <p:spPr>
          <a:xfrm>
            <a:off x="3349259" y="10303304"/>
            <a:ext cx="2069408" cy="3449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tangle 154"/>
          <p:cNvSpPr>
            <a:spLocks noChangeArrowheads="1"/>
          </p:cNvSpPr>
          <p:nvPr/>
        </p:nvSpPr>
        <p:spPr bwMode="ltGray">
          <a:xfrm>
            <a:off x="9260630" y="10210344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173" name="Picture 12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265" y="10313394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" name="Text Box 96"/>
          <p:cNvSpPr txBox="1">
            <a:spLocks noChangeArrowheads="1"/>
          </p:cNvSpPr>
          <p:nvPr/>
        </p:nvSpPr>
        <p:spPr bwMode="ltGray">
          <a:xfrm>
            <a:off x="9248249" y="11035445"/>
            <a:ext cx="2099016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grpSp>
        <p:nvGrpSpPr>
          <p:cNvPr id="175" name="Group 52"/>
          <p:cNvGrpSpPr/>
          <p:nvPr/>
        </p:nvGrpSpPr>
        <p:grpSpPr>
          <a:xfrm>
            <a:off x="10140376" y="10280270"/>
            <a:ext cx="735915" cy="551936"/>
            <a:chOff x="3117742" y="1462305"/>
            <a:chExt cx="275968" cy="275968"/>
          </a:xfrm>
        </p:grpSpPr>
        <p:sp>
          <p:nvSpPr>
            <p:cNvPr id="176" name="Oval 175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177" name="Freeform 176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179" name="Straight Connector 178"/>
          <p:cNvCxnSpPr/>
          <p:nvPr/>
        </p:nvCxnSpPr>
        <p:spPr>
          <a:xfrm>
            <a:off x="9283496" y="11040722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Rectangle 154"/>
          <p:cNvSpPr>
            <a:spLocks noChangeArrowheads="1"/>
          </p:cNvSpPr>
          <p:nvPr/>
        </p:nvSpPr>
        <p:spPr bwMode="ltGray">
          <a:xfrm>
            <a:off x="13431248" y="10276322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190" name="Picture 12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4884" y="10379372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0" name="Group 66"/>
          <p:cNvGrpSpPr/>
          <p:nvPr/>
        </p:nvGrpSpPr>
        <p:grpSpPr>
          <a:xfrm>
            <a:off x="14310995" y="10346248"/>
            <a:ext cx="735915" cy="551936"/>
            <a:chOff x="3117742" y="1462305"/>
            <a:chExt cx="275968" cy="275968"/>
          </a:xfrm>
        </p:grpSpPr>
        <p:sp>
          <p:nvSpPr>
            <p:cNvPr id="201" name="Oval 200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202" name="Freeform 201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205" name="Straight Connector 204"/>
          <p:cNvCxnSpPr/>
          <p:nvPr/>
        </p:nvCxnSpPr>
        <p:spPr>
          <a:xfrm>
            <a:off x="13454115" y="11106700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tangle 154"/>
          <p:cNvSpPr>
            <a:spLocks noChangeArrowheads="1"/>
          </p:cNvSpPr>
          <p:nvPr/>
        </p:nvSpPr>
        <p:spPr bwMode="ltGray">
          <a:xfrm>
            <a:off x="17630814" y="10212032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208" name="Picture 12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4449" y="10315082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9" name="Group 74"/>
          <p:cNvGrpSpPr/>
          <p:nvPr/>
        </p:nvGrpSpPr>
        <p:grpSpPr>
          <a:xfrm>
            <a:off x="18510560" y="10281958"/>
            <a:ext cx="735915" cy="551936"/>
            <a:chOff x="3117742" y="1462305"/>
            <a:chExt cx="275968" cy="275968"/>
          </a:xfrm>
        </p:grpSpPr>
        <p:sp>
          <p:nvSpPr>
            <p:cNvPr id="240" name="Oval 239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252" name="Freeform 251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253" name="Rounded Rectangle 252"/>
          <p:cNvSpPr/>
          <p:nvPr/>
        </p:nvSpPr>
        <p:spPr>
          <a:xfrm>
            <a:off x="9950911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60" name="Rounded Rectangle 259"/>
          <p:cNvSpPr/>
          <p:nvPr/>
        </p:nvSpPr>
        <p:spPr>
          <a:xfrm>
            <a:off x="14048778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61" name="Rounded Rectangle 12"/>
          <p:cNvSpPr>
            <a:spLocks noChangeArrowheads="1"/>
          </p:cNvSpPr>
          <p:nvPr/>
        </p:nvSpPr>
        <p:spPr bwMode="auto">
          <a:xfrm>
            <a:off x="9219955" y="8707967"/>
            <a:ext cx="1594555" cy="918634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262" name="Text Box 96"/>
          <p:cNvSpPr txBox="1">
            <a:spLocks noChangeArrowheads="1"/>
          </p:cNvSpPr>
          <p:nvPr/>
        </p:nvSpPr>
        <p:spPr bwMode="ltGray">
          <a:xfrm>
            <a:off x="13386142" y="11102737"/>
            <a:ext cx="2038997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63" name="Text Box 96"/>
          <p:cNvSpPr txBox="1">
            <a:spLocks noChangeArrowheads="1"/>
          </p:cNvSpPr>
          <p:nvPr/>
        </p:nvSpPr>
        <p:spPr bwMode="ltGray">
          <a:xfrm>
            <a:off x="17558772" y="11029835"/>
            <a:ext cx="2394211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64" name="Rectangle 263"/>
          <p:cNvSpPr/>
          <p:nvPr/>
        </p:nvSpPr>
        <p:spPr>
          <a:xfrm>
            <a:off x="10830305" y="10455038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265" name="Rectangle 264"/>
          <p:cNvSpPr/>
          <p:nvPr/>
        </p:nvSpPr>
        <p:spPr>
          <a:xfrm>
            <a:off x="15029969" y="10503714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266" name="Straight Arrow Connector 265"/>
          <p:cNvCxnSpPr>
            <a:stCxn id="276" idx="0"/>
          </p:cNvCxnSpPr>
          <p:nvPr/>
        </p:nvCxnSpPr>
        <p:spPr>
          <a:xfrm flipH="1" flipV="1">
            <a:off x="14867468" y="6578601"/>
            <a:ext cx="1810211" cy="212513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/>
          <p:cNvCxnSpPr>
            <a:stCxn id="261" idx="0"/>
          </p:cNvCxnSpPr>
          <p:nvPr/>
        </p:nvCxnSpPr>
        <p:spPr>
          <a:xfrm flipV="1">
            <a:off x="10017232" y="6604001"/>
            <a:ext cx="1802235" cy="210396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/>
          <p:cNvCxnSpPr>
            <a:stCxn id="275" idx="0"/>
          </p:cNvCxnSpPr>
          <p:nvPr/>
        </p:nvCxnSpPr>
        <p:spPr>
          <a:xfrm flipV="1">
            <a:off x="13584523" y="6629401"/>
            <a:ext cx="63744" cy="206586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/>
          <p:cNvCxnSpPr/>
          <p:nvPr/>
        </p:nvCxnSpPr>
        <p:spPr>
          <a:xfrm flipV="1">
            <a:off x="16645468" y="96314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/>
          <p:cNvCxnSpPr/>
          <p:nvPr/>
        </p:nvCxnSpPr>
        <p:spPr>
          <a:xfrm flipV="1">
            <a:off x="13597468" y="96060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/>
          <p:cNvCxnSpPr/>
          <p:nvPr/>
        </p:nvCxnSpPr>
        <p:spPr>
          <a:xfrm flipV="1">
            <a:off x="10075335" y="95933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Arrow Connector 271"/>
          <p:cNvCxnSpPr>
            <a:stCxn id="264" idx="0"/>
          </p:cNvCxnSpPr>
          <p:nvPr/>
        </p:nvCxnSpPr>
        <p:spPr>
          <a:xfrm flipV="1">
            <a:off x="10944149" y="6654802"/>
            <a:ext cx="1417184" cy="380023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/>
          <p:cNvCxnSpPr>
            <a:stCxn id="265" idx="0"/>
          </p:cNvCxnSpPr>
          <p:nvPr/>
        </p:nvCxnSpPr>
        <p:spPr>
          <a:xfrm flipH="1" flipV="1">
            <a:off x="14054667" y="6654801"/>
            <a:ext cx="1089147" cy="384891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/>
          <p:cNvCxnSpPr/>
          <p:nvPr/>
        </p:nvCxnSpPr>
        <p:spPr>
          <a:xfrm flipH="1" flipV="1">
            <a:off x="15330459" y="6551247"/>
            <a:ext cx="4080752" cy="3915770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Rounded Rectangle 12"/>
          <p:cNvSpPr>
            <a:spLocks noChangeArrowheads="1"/>
          </p:cNvSpPr>
          <p:nvPr/>
        </p:nvSpPr>
        <p:spPr bwMode="auto">
          <a:xfrm>
            <a:off x="12787245" y="8695267"/>
            <a:ext cx="1594555" cy="931334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276" name="Rounded Rectangle 12"/>
          <p:cNvSpPr>
            <a:spLocks noChangeArrowheads="1"/>
          </p:cNvSpPr>
          <p:nvPr/>
        </p:nvSpPr>
        <p:spPr bwMode="auto">
          <a:xfrm>
            <a:off x="15880400" y="8703734"/>
            <a:ext cx="1594555" cy="922868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19297169" y="10478314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156" name="Straight Connector 155"/>
          <p:cNvCxnSpPr/>
          <p:nvPr/>
        </p:nvCxnSpPr>
        <p:spPr>
          <a:xfrm>
            <a:off x="1300322" y="708557"/>
            <a:ext cx="22692339" cy="1163943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85752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838200" y="4175604"/>
            <a:ext cx="6932821" cy="5531600"/>
          </a:xfrm>
          <a:prstGeom prst="roundRect">
            <a:avLst>
              <a:gd name="adj" fmla="val 10051"/>
            </a:avLst>
          </a:prstGeom>
          <a:pattFill prst="dotDmnd">
            <a:fgClr>
              <a:schemeClr val="accent1">
                <a:lumMod val="20000"/>
                <a:lumOff val="80000"/>
              </a:schemeClr>
            </a:fgClr>
            <a:bgClr>
              <a:prstClr val="white"/>
            </a:bgClr>
          </a:pattFill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" name="Rectangle 1"/>
          <p:cNvSpPr/>
          <p:nvPr/>
        </p:nvSpPr>
        <p:spPr>
          <a:xfrm rot="16200000">
            <a:off x="1191339" y="6673157"/>
            <a:ext cx="4505763" cy="379592"/>
          </a:xfrm>
          <a:prstGeom prst="rect">
            <a:avLst/>
          </a:prstGeom>
          <a:noFill/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Common APIs: SIP, WebRTC, WS*, REST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720120" y="8419213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Communications Core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20121" y="6117908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Engagement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Development Platform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20121" y="7636496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Experience Portal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20121" y="6879101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VXML Apps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20121" y="5378239"/>
            <a:ext cx="3405109" cy="71814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Real-Time Context, Events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and Decisioning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20121" y="4609810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Omni-Channel CX Snap-Ins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716411" y="6673157"/>
            <a:ext cx="4505763" cy="379592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User Experience Servers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11" name="Rectangle 10"/>
          <p:cNvSpPr/>
          <p:nvPr/>
        </p:nvSpPr>
        <p:spPr>
          <a:xfrm rot="16200000">
            <a:off x="241482" y="6673157"/>
            <a:ext cx="4505763" cy="379592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rtl="0" latinLnBrk="1" hangingPunct="0"/>
            <a:r>
              <a:rPr lang="en-US" sz="1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Knowledge Centered Support</a:t>
            </a:r>
            <a:endParaRPr lang="en-US" sz="1800" dirty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venir Book"/>
              <a:cs typeface="Avenir Book"/>
            </a:endParaRPr>
          </a:p>
        </p:txBody>
      </p:sp>
      <p:sp>
        <p:nvSpPr>
          <p:cNvPr id="12" name="Rectangle 11"/>
          <p:cNvSpPr/>
          <p:nvPr/>
        </p:nvSpPr>
        <p:spPr>
          <a:xfrm rot="16200000">
            <a:off x="-233446" y="6673158"/>
            <a:ext cx="4505763" cy="379591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rtl="0" latinLnBrk="1" hangingPunct="0"/>
            <a:r>
              <a:rPr lang="en-US" sz="1800" dirty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Performance Management and Analytics</a:t>
            </a:r>
          </a:p>
        </p:txBody>
      </p:sp>
      <p:sp>
        <p:nvSpPr>
          <p:cNvPr id="14" name="Rectangle 154"/>
          <p:cNvSpPr>
            <a:spLocks noChangeArrowheads="1"/>
          </p:cNvSpPr>
          <p:nvPr/>
        </p:nvSpPr>
        <p:spPr bwMode="ltGray">
          <a:xfrm>
            <a:off x="16295028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5" name="Rectangle 154"/>
          <p:cNvSpPr>
            <a:spLocks noChangeArrowheads="1"/>
          </p:cNvSpPr>
          <p:nvPr/>
        </p:nvSpPr>
        <p:spPr bwMode="ltGray">
          <a:xfrm>
            <a:off x="8076716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" name="Text Box 96"/>
          <p:cNvSpPr txBox="1">
            <a:spLocks noChangeArrowheads="1"/>
          </p:cNvSpPr>
          <p:nvPr/>
        </p:nvSpPr>
        <p:spPr bwMode="ltGray">
          <a:xfrm>
            <a:off x="882518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" name="Text Box 96"/>
          <p:cNvSpPr txBox="1">
            <a:spLocks noChangeArrowheads="1"/>
          </p:cNvSpPr>
          <p:nvPr/>
        </p:nvSpPr>
        <p:spPr bwMode="ltGray">
          <a:xfrm>
            <a:off x="13063536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8" name="Text Box 96"/>
          <p:cNvSpPr txBox="1">
            <a:spLocks noChangeArrowheads="1"/>
          </p:cNvSpPr>
          <p:nvPr/>
        </p:nvSpPr>
        <p:spPr bwMode="ltGray">
          <a:xfrm>
            <a:off x="1733083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9186228" y="5214818"/>
            <a:ext cx="9140824" cy="2108820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Session, Application </a:t>
            </a: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and Media </a:t>
            </a: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Routing</a:t>
            </a:r>
          </a:p>
          <a:p>
            <a:pPr algn="ctr">
              <a:lnSpc>
                <a:spcPct val="90000"/>
              </a:lnSpc>
            </a:pP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SIP, Web, WebRTC</a:t>
            </a:r>
            <a:endParaRPr lang="en-US" sz="26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7125230" y="6815016"/>
            <a:ext cx="2712551" cy="196666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5" idx="0"/>
          </p:cNvCxnSpPr>
          <p:nvPr/>
        </p:nvCxnSpPr>
        <p:spPr>
          <a:xfrm flipV="1">
            <a:off x="9984540" y="7246816"/>
            <a:ext cx="2133597" cy="203767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28" idx="0"/>
          </p:cNvCxnSpPr>
          <p:nvPr/>
        </p:nvCxnSpPr>
        <p:spPr>
          <a:xfrm flipH="1" flipV="1">
            <a:off x="13756640" y="7323639"/>
            <a:ext cx="359653" cy="196083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4" idx="0"/>
          </p:cNvCxnSpPr>
          <p:nvPr/>
        </p:nvCxnSpPr>
        <p:spPr>
          <a:xfrm flipH="1" flipV="1">
            <a:off x="15753160" y="7229883"/>
            <a:ext cx="2449691" cy="2054606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7" idx="1"/>
          </p:cNvCxnSpPr>
          <p:nvPr/>
        </p:nvCxnSpPr>
        <p:spPr>
          <a:xfrm flipH="1">
            <a:off x="7874905" y="10752016"/>
            <a:ext cx="10285059" cy="180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9" idx="3"/>
          </p:cNvCxnSpPr>
          <p:nvPr/>
        </p:nvCxnSpPr>
        <p:spPr>
          <a:xfrm>
            <a:off x="7125230" y="4968883"/>
            <a:ext cx="2306153" cy="97166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67026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10018405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28" name="Rectangle 154"/>
          <p:cNvSpPr>
            <a:spLocks noChangeArrowheads="1"/>
          </p:cNvSpPr>
          <p:nvPr/>
        </p:nvSpPr>
        <p:spPr bwMode="ltGray">
          <a:xfrm>
            <a:off x="12208471" y="9284476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12298781" y="9448138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14150160" y="9448138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16385338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DIGITAL</a:t>
            </a:r>
            <a:endParaRPr lang="en-US" sz="1900" dirty="0"/>
          </a:p>
        </p:txBody>
      </p:sp>
      <p:sp>
        <p:nvSpPr>
          <p:cNvPr id="32" name="Rounded Rectangle 31"/>
          <p:cNvSpPr/>
          <p:nvPr/>
        </p:nvSpPr>
        <p:spPr>
          <a:xfrm>
            <a:off x="18236717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cxnSp>
        <p:nvCxnSpPr>
          <p:cNvPr id="33" name="Straight Connector 32"/>
          <p:cNvCxnSpPr>
            <a:stCxn id="15" idx="2"/>
            <a:endCxn id="35" idx="0"/>
          </p:cNvCxnSpPr>
          <p:nvPr/>
        </p:nvCxnSpPr>
        <p:spPr>
          <a:xfrm flipH="1">
            <a:off x="9980021" y="10468764"/>
            <a:ext cx="4517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8" idx="2"/>
            <a:endCxn id="36" idx="0"/>
          </p:cNvCxnSpPr>
          <p:nvPr/>
        </p:nvCxnSpPr>
        <p:spPr>
          <a:xfrm flipH="1">
            <a:off x="14111754" y="10468753"/>
            <a:ext cx="4539" cy="198598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Plaque 34"/>
          <p:cNvSpPr/>
          <p:nvPr/>
        </p:nvSpPr>
        <p:spPr>
          <a:xfrm>
            <a:off x="9919063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6" name="Plaque 35"/>
          <p:cNvSpPr/>
          <p:nvPr/>
        </p:nvSpPr>
        <p:spPr>
          <a:xfrm>
            <a:off x="14050796" y="10667350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7" name="Plaque 36"/>
          <p:cNvSpPr/>
          <p:nvPr/>
        </p:nvSpPr>
        <p:spPr>
          <a:xfrm>
            <a:off x="18159964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cxnSp>
        <p:nvCxnSpPr>
          <p:cNvPr id="38" name="Straight Connector 37"/>
          <p:cNvCxnSpPr>
            <a:stCxn id="14" idx="2"/>
            <a:endCxn id="37" idx="0"/>
          </p:cNvCxnSpPr>
          <p:nvPr/>
        </p:nvCxnSpPr>
        <p:spPr>
          <a:xfrm>
            <a:off x="18202852" y="10468764"/>
            <a:ext cx="18072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5" idx="3"/>
            <a:endCxn id="19" idx="2"/>
          </p:cNvCxnSpPr>
          <p:nvPr/>
        </p:nvCxnSpPr>
        <p:spPr>
          <a:xfrm flipV="1">
            <a:off x="7125230" y="6269228"/>
            <a:ext cx="2060998" cy="20775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7125230" y="6510217"/>
            <a:ext cx="2306153" cy="149661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10" idx="1"/>
          </p:cNvCxnSpPr>
          <p:nvPr/>
        </p:nvCxnSpPr>
        <p:spPr>
          <a:xfrm rot="16200000" flipH="1">
            <a:off x="4604009" y="7481118"/>
            <a:ext cx="1636182" cy="4905615"/>
          </a:xfrm>
          <a:prstGeom prst="curvedConnector2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Freeform 6"/>
          <p:cNvSpPr>
            <a:spLocks noChangeAspect="1" noEditPoints="1"/>
          </p:cNvSpPr>
          <p:nvPr/>
        </p:nvSpPr>
        <p:spPr bwMode="auto">
          <a:xfrm>
            <a:off x="13816202" y="9939218"/>
            <a:ext cx="436613" cy="442003"/>
          </a:xfrm>
          <a:custGeom>
            <a:avLst/>
            <a:gdLst>
              <a:gd name="T0" fmla="*/ 93 w 104"/>
              <a:gd name="T1" fmla="*/ 73 h 105"/>
              <a:gd name="T2" fmla="*/ 66 w 104"/>
              <a:gd name="T3" fmla="*/ 59 h 105"/>
              <a:gd name="T4" fmla="*/ 73 w 104"/>
              <a:gd name="T5" fmla="*/ 48 h 105"/>
              <a:gd name="T6" fmla="*/ 74 w 104"/>
              <a:gd name="T7" fmla="*/ 31 h 105"/>
              <a:gd name="T8" fmla="*/ 74 w 104"/>
              <a:gd name="T9" fmla="*/ 26 h 105"/>
              <a:gd name="T10" fmla="*/ 74 w 104"/>
              <a:gd name="T11" fmla="*/ 19 h 105"/>
              <a:gd name="T12" fmla="*/ 74 w 104"/>
              <a:gd name="T13" fmla="*/ 17 h 105"/>
              <a:gd name="T14" fmla="*/ 29 w 104"/>
              <a:gd name="T15" fmla="*/ 27 h 105"/>
              <a:gd name="T16" fmla="*/ 29 w 104"/>
              <a:gd name="T17" fmla="*/ 31 h 105"/>
              <a:gd name="T18" fmla="*/ 28 w 104"/>
              <a:gd name="T19" fmla="*/ 32 h 105"/>
              <a:gd name="T20" fmla="*/ 32 w 104"/>
              <a:gd name="T21" fmla="*/ 49 h 105"/>
              <a:gd name="T22" fmla="*/ 35 w 104"/>
              <a:gd name="T23" fmla="*/ 64 h 105"/>
              <a:gd name="T24" fmla="*/ 4 w 104"/>
              <a:gd name="T25" fmla="*/ 82 h 105"/>
              <a:gd name="T26" fmla="*/ 104 w 104"/>
              <a:gd name="T27" fmla="*/ 105 h 105"/>
              <a:gd name="T28" fmla="*/ 36 w 104"/>
              <a:gd name="T29" fmla="*/ 48 h 105"/>
              <a:gd name="T30" fmla="*/ 34 w 104"/>
              <a:gd name="T31" fmla="*/ 45 h 105"/>
              <a:gd name="T32" fmla="*/ 32 w 104"/>
              <a:gd name="T33" fmla="*/ 33 h 105"/>
              <a:gd name="T34" fmla="*/ 35 w 104"/>
              <a:gd name="T35" fmla="*/ 40 h 105"/>
              <a:gd name="T36" fmla="*/ 47 w 104"/>
              <a:gd name="T37" fmla="*/ 28 h 105"/>
              <a:gd name="T38" fmla="*/ 68 w 104"/>
              <a:gd name="T39" fmla="*/ 28 h 105"/>
              <a:gd name="T40" fmla="*/ 70 w 104"/>
              <a:gd name="T41" fmla="*/ 38 h 105"/>
              <a:gd name="T42" fmla="*/ 72 w 104"/>
              <a:gd name="T43" fmla="*/ 34 h 105"/>
              <a:gd name="T44" fmla="*/ 68 w 104"/>
              <a:gd name="T45" fmla="*/ 46 h 105"/>
              <a:gd name="T46" fmla="*/ 56 w 104"/>
              <a:gd name="T47" fmla="*/ 64 h 105"/>
              <a:gd name="T48" fmla="*/ 36 w 104"/>
              <a:gd name="T49" fmla="*/ 48 h 105"/>
              <a:gd name="T50" fmla="*/ 55 w 104"/>
              <a:gd name="T51" fmla="*/ 80 h 105"/>
              <a:gd name="T52" fmla="*/ 57 w 104"/>
              <a:gd name="T53" fmla="*/ 76 h 105"/>
              <a:gd name="T54" fmla="*/ 48 w 104"/>
              <a:gd name="T55" fmla="*/ 69 h 105"/>
              <a:gd name="T56" fmla="*/ 48 w 104"/>
              <a:gd name="T57" fmla="*/ 79 h 105"/>
              <a:gd name="T58" fmla="*/ 47 w 104"/>
              <a:gd name="T59" fmla="*/ 89 h 105"/>
              <a:gd name="T60" fmla="*/ 41 w 104"/>
              <a:gd name="T61" fmla="*/ 63 h 105"/>
              <a:gd name="T62" fmla="*/ 57 w 104"/>
              <a:gd name="T63" fmla="*/ 67 h 105"/>
              <a:gd name="T64" fmla="*/ 64 w 104"/>
              <a:gd name="T65" fmla="*/ 66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4" h="105">
                <a:moveTo>
                  <a:pt x="100" y="82"/>
                </a:moveTo>
                <a:cubicBezTo>
                  <a:pt x="99" y="78"/>
                  <a:pt x="97" y="75"/>
                  <a:pt x="93" y="73"/>
                </a:cubicBezTo>
                <a:cubicBezTo>
                  <a:pt x="68" y="64"/>
                  <a:pt x="68" y="64"/>
                  <a:pt x="68" y="64"/>
                </a:cubicBezTo>
                <a:cubicBezTo>
                  <a:pt x="66" y="59"/>
                  <a:pt x="66" y="59"/>
                  <a:pt x="66" y="59"/>
                </a:cubicBezTo>
                <a:cubicBezTo>
                  <a:pt x="69" y="56"/>
                  <a:pt x="70" y="52"/>
                  <a:pt x="71" y="49"/>
                </a:cubicBezTo>
                <a:cubicBezTo>
                  <a:pt x="73" y="48"/>
                  <a:pt x="73" y="48"/>
                  <a:pt x="73" y="48"/>
                </a:cubicBezTo>
                <a:cubicBezTo>
                  <a:pt x="75" y="42"/>
                  <a:pt x="76" y="37"/>
                  <a:pt x="75" y="32"/>
                </a:cubicBezTo>
                <a:cubicBezTo>
                  <a:pt x="74" y="31"/>
                  <a:pt x="74" y="31"/>
                  <a:pt x="74" y="31"/>
                </a:cubicBezTo>
                <a:cubicBezTo>
                  <a:pt x="74" y="30"/>
                  <a:pt x="74" y="28"/>
                  <a:pt x="74" y="26"/>
                </a:cubicBezTo>
                <a:cubicBezTo>
                  <a:pt x="74" y="26"/>
                  <a:pt x="74" y="26"/>
                  <a:pt x="74" y="26"/>
                </a:cubicBezTo>
                <a:cubicBezTo>
                  <a:pt x="74" y="24"/>
                  <a:pt x="74" y="22"/>
                  <a:pt x="74" y="20"/>
                </a:cubicBezTo>
                <a:cubicBezTo>
                  <a:pt x="74" y="20"/>
                  <a:pt x="74" y="20"/>
                  <a:pt x="74" y="19"/>
                </a:cubicBezTo>
                <a:cubicBezTo>
                  <a:pt x="74" y="19"/>
                  <a:pt x="74" y="18"/>
                  <a:pt x="74" y="18"/>
                </a:cubicBezTo>
                <a:cubicBezTo>
                  <a:pt x="74" y="17"/>
                  <a:pt x="74" y="17"/>
                  <a:pt x="74" y="17"/>
                </a:cubicBezTo>
                <a:cubicBezTo>
                  <a:pt x="69" y="0"/>
                  <a:pt x="32" y="0"/>
                  <a:pt x="30" y="19"/>
                </a:cubicBezTo>
                <a:cubicBezTo>
                  <a:pt x="29" y="21"/>
                  <a:pt x="29" y="24"/>
                  <a:pt x="29" y="27"/>
                </a:cubicBezTo>
                <a:cubicBezTo>
                  <a:pt x="29" y="28"/>
                  <a:pt x="29" y="29"/>
                  <a:pt x="29" y="30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8" y="32"/>
                  <a:pt x="28" y="32"/>
                  <a:pt x="28" y="32"/>
                </a:cubicBezTo>
                <a:cubicBezTo>
                  <a:pt x="28" y="37"/>
                  <a:pt x="28" y="42"/>
                  <a:pt x="31" y="48"/>
                </a:cubicBezTo>
                <a:cubicBezTo>
                  <a:pt x="32" y="49"/>
                  <a:pt x="32" y="49"/>
                  <a:pt x="32" y="49"/>
                </a:cubicBezTo>
                <a:cubicBezTo>
                  <a:pt x="33" y="52"/>
                  <a:pt x="35" y="56"/>
                  <a:pt x="37" y="59"/>
                </a:cubicBezTo>
                <a:cubicBezTo>
                  <a:pt x="35" y="64"/>
                  <a:pt x="35" y="64"/>
                  <a:pt x="35" y="64"/>
                </a:cubicBezTo>
                <a:cubicBezTo>
                  <a:pt x="10" y="73"/>
                  <a:pt x="10" y="73"/>
                  <a:pt x="10" y="73"/>
                </a:cubicBezTo>
                <a:cubicBezTo>
                  <a:pt x="7" y="75"/>
                  <a:pt x="4" y="78"/>
                  <a:pt x="4" y="82"/>
                </a:cubicBezTo>
                <a:cubicBezTo>
                  <a:pt x="0" y="105"/>
                  <a:pt x="0" y="105"/>
                  <a:pt x="0" y="105"/>
                </a:cubicBezTo>
                <a:cubicBezTo>
                  <a:pt x="104" y="105"/>
                  <a:pt x="104" y="105"/>
                  <a:pt x="104" y="105"/>
                </a:cubicBezTo>
                <a:lnTo>
                  <a:pt x="100" y="82"/>
                </a:lnTo>
                <a:close/>
                <a:moveTo>
                  <a:pt x="36" y="48"/>
                </a:moveTo>
                <a:cubicBezTo>
                  <a:pt x="35" y="46"/>
                  <a:pt x="35" y="46"/>
                  <a:pt x="35" y="46"/>
                </a:cubicBezTo>
                <a:cubicBezTo>
                  <a:pt x="34" y="45"/>
                  <a:pt x="34" y="45"/>
                  <a:pt x="34" y="45"/>
                </a:cubicBezTo>
                <a:cubicBezTo>
                  <a:pt x="32" y="42"/>
                  <a:pt x="32" y="38"/>
                  <a:pt x="32" y="34"/>
                </a:cubicBezTo>
                <a:cubicBezTo>
                  <a:pt x="32" y="33"/>
                  <a:pt x="32" y="33"/>
                  <a:pt x="32" y="33"/>
                </a:cubicBezTo>
                <a:cubicBezTo>
                  <a:pt x="33" y="38"/>
                  <a:pt x="33" y="38"/>
                  <a:pt x="33" y="38"/>
                </a:cubicBezTo>
                <a:cubicBezTo>
                  <a:pt x="35" y="40"/>
                  <a:pt x="35" y="40"/>
                  <a:pt x="35" y="40"/>
                </a:cubicBezTo>
                <a:cubicBezTo>
                  <a:pt x="34" y="34"/>
                  <a:pt x="35" y="22"/>
                  <a:pt x="40" y="25"/>
                </a:cubicBezTo>
                <a:cubicBezTo>
                  <a:pt x="42" y="27"/>
                  <a:pt x="45" y="27"/>
                  <a:pt x="47" y="28"/>
                </a:cubicBezTo>
                <a:cubicBezTo>
                  <a:pt x="50" y="28"/>
                  <a:pt x="54" y="28"/>
                  <a:pt x="57" y="27"/>
                </a:cubicBezTo>
                <a:cubicBezTo>
                  <a:pt x="62" y="25"/>
                  <a:pt x="66" y="22"/>
                  <a:pt x="68" y="28"/>
                </a:cubicBezTo>
                <a:cubicBezTo>
                  <a:pt x="69" y="31"/>
                  <a:pt x="69" y="37"/>
                  <a:pt x="69" y="39"/>
                </a:cubicBezTo>
                <a:cubicBezTo>
                  <a:pt x="70" y="38"/>
                  <a:pt x="70" y="38"/>
                  <a:pt x="70" y="38"/>
                </a:cubicBezTo>
                <a:cubicBezTo>
                  <a:pt x="71" y="33"/>
                  <a:pt x="71" y="33"/>
                  <a:pt x="71" y="33"/>
                </a:cubicBezTo>
                <a:cubicBezTo>
                  <a:pt x="72" y="34"/>
                  <a:pt x="72" y="34"/>
                  <a:pt x="72" y="34"/>
                </a:cubicBezTo>
                <a:cubicBezTo>
                  <a:pt x="72" y="38"/>
                  <a:pt x="71" y="42"/>
                  <a:pt x="70" y="45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8"/>
                  <a:pt x="68" y="48"/>
                  <a:pt x="68" y="48"/>
                </a:cubicBezTo>
                <a:cubicBezTo>
                  <a:pt x="66" y="54"/>
                  <a:pt x="61" y="61"/>
                  <a:pt x="56" y="64"/>
                </a:cubicBezTo>
                <a:cubicBezTo>
                  <a:pt x="53" y="64"/>
                  <a:pt x="50" y="64"/>
                  <a:pt x="48" y="64"/>
                </a:cubicBezTo>
                <a:cubicBezTo>
                  <a:pt x="42" y="61"/>
                  <a:pt x="37" y="54"/>
                  <a:pt x="36" y="48"/>
                </a:cubicBezTo>
                <a:close/>
                <a:moveTo>
                  <a:pt x="57" y="89"/>
                </a:moveTo>
                <a:cubicBezTo>
                  <a:pt x="55" y="80"/>
                  <a:pt x="55" y="80"/>
                  <a:pt x="55" y="80"/>
                </a:cubicBezTo>
                <a:cubicBezTo>
                  <a:pt x="55" y="80"/>
                  <a:pt x="55" y="79"/>
                  <a:pt x="55" y="79"/>
                </a:cubicBezTo>
                <a:cubicBezTo>
                  <a:pt x="56" y="78"/>
                  <a:pt x="57" y="77"/>
                  <a:pt x="57" y="76"/>
                </a:cubicBezTo>
                <a:cubicBezTo>
                  <a:pt x="58" y="74"/>
                  <a:pt x="57" y="69"/>
                  <a:pt x="56" y="69"/>
                </a:cubicBezTo>
                <a:cubicBezTo>
                  <a:pt x="53" y="70"/>
                  <a:pt x="51" y="70"/>
                  <a:pt x="48" y="69"/>
                </a:cubicBezTo>
                <a:cubicBezTo>
                  <a:pt x="46" y="69"/>
                  <a:pt x="46" y="74"/>
                  <a:pt x="46" y="76"/>
                </a:cubicBezTo>
                <a:cubicBezTo>
                  <a:pt x="46" y="77"/>
                  <a:pt x="48" y="78"/>
                  <a:pt x="48" y="79"/>
                </a:cubicBezTo>
                <a:cubicBezTo>
                  <a:pt x="49" y="79"/>
                  <a:pt x="48" y="80"/>
                  <a:pt x="48" y="80"/>
                </a:cubicBezTo>
                <a:cubicBezTo>
                  <a:pt x="47" y="89"/>
                  <a:pt x="47" y="89"/>
                  <a:pt x="47" y="89"/>
                </a:cubicBezTo>
                <a:cubicBezTo>
                  <a:pt x="39" y="66"/>
                  <a:pt x="39" y="66"/>
                  <a:pt x="39" y="66"/>
                </a:cubicBezTo>
                <a:cubicBezTo>
                  <a:pt x="41" y="63"/>
                  <a:pt x="41" y="63"/>
                  <a:pt x="41" y="63"/>
                </a:cubicBezTo>
                <a:cubicBezTo>
                  <a:pt x="43" y="65"/>
                  <a:pt x="45" y="66"/>
                  <a:pt x="47" y="67"/>
                </a:cubicBezTo>
                <a:cubicBezTo>
                  <a:pt x="50" y="68"/>
                  <a:pt x="53" y="68"/>
                  <a:pt x="57" y="67"/>
                </a:cubicBezTo>
                <a:cubicBezTo>
                  <a:pt x="59" y="66"/>
                  <a:pt x="61" y="65"/>
                  <a:pt x="63" y="63"/>
                </a:cubicBezTo>
                <a:cubicBezTo>
                  <a:pt x="64" y="66"/>
                  <a:pt x="64" y="66"/>
                  <a:pt x="64" y="66"/>
                </a:cubicBezTo>
                <a:lnTo>
                  <a:pt x="57" y="89"/>
                </a:lnTo>
                <a:close/>
              </a:path>
            </a:pathLst>
          </a:custGeom>
          <a:solidFill>
            <a:srgbClr val="592F74"/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grpSp>
        <p:nvGrpSpPr>
          <p:cNvPr id="61" name="Group 60"/>
          <p:cNvGrpSpPr>
            <a:grpSpLocks noChangeAspect="1"/>
          </p:cNvGrpSpPr>
          <p:nvPr/>
        </p:nvGrpSpPr>
        <p:grpSpPr>
          <a:xfrm>
            <a:off x="18013910" y="10023622"/>
            <a:ext cx="377882" cy="320040"/>
            <a:chOff x="-1231900" y="-3781425"/>
            <a:chExt cx="5994400" cy="5076825"/>
          </a:xfrm>
          <a:solidFill>
            <a:srgbClr val="592F74"/>
          </a:solidFill>
        </p:grpSpPr>
        <p:sp>
          <p:nvSpPr>
            <p:cNvPr id="62" name="Freeform 165"/>
            <p:cNvSpPr>
              <a:spLocks/>
            </p:cNvSpPr>
            <p:nvPr/>
          </p:nvSpPr>
          <p:spPr bwMode="auto">
            <a:xfrm>
              <a:off x="-1231900" y="-3781425"/>
              <a:ext cx="5994400" cy="5076825"/>
            </a:xfrm>
            <a:custGeom>
              <a:avLst/>
              <a:gdLst>
                <a:gd name="T0" fmla="*/ 554 w 629"/>
                <a:gd name="T1" fmla="*/ 163 h 533"/>
                <a:gd name="T2" fmla="*/ 315 w 629"/>
                <a:gd name="T3" fmla="*/ 0 h 533"/>
                <a:gd name="T4" fmla="*/ 73 w 629"/>
                <a:gd name="T5" fmla="*/ 167 h 533"/>
                <a:gd name="T6" fmla="*/ 73 w 629"/>
                <a:gd name="T7" fmla="*/ 163 h 533"/>
                <a:gd name="T8" fmla="*/ 0 w 629"/>
                <a:gd name="T9" fmla="*/ 236 h 533"/>
                <a:gd name="T10" fmla="*/ 0 w 629"/>
                <a:gd name="T11" fmla="*/ 283 h 533"/>
                <a:gd name="T12" fmla="*/ 73 w 629"/>
                <a:gd name="T13" fmla="*/ 356 h 533"/>
                <a:gd name="T14" fmla="*/ 73 w 629"/>
                <a:gd name="T15" fmla="*/ 356 h 533"/>
                <a:gd name="T16" fmla="*/ 73 w 629"/>
                <a:gd name="T17" fmla="*/ 356 h 533"/>
                <a:gd name="T18" fmla="*/ 96 w 629"/>
                <a:gd name="T19" fmla="*/ 356 h 533"/>
                <a:gd name="T20" fmla="*/ 73 w 629"/>
                <a:gd name="T21" fmla="*/ 258 h 533"/>
                <a:gd name="T22" fmla="*/ 73 w 629"/>
                <a:gd name="T23" fmla="*/ 258 h 533"/>
                <a:gd name="T24" fmla="*/ 315 w 629"/>
                <a:gd name="T25" fmla="*/ 19 h 533"/>
                <a:gd name="T26" fmla="*/ 553 w 629"/>
                <a:gd name="T27" fmla="*/ 258 h 533"/>
                <a:gd name="T28" fmla="*/ 553 w 629"/>
                <a:gd name="T29" fmla="*/ 258 h 533"/>
                <a:gd name="T30" fmla="*/ 365 w 629"/>
                <a:gd name="T31" fmla="*/ 495 h 533"/>
                <a:gd name="T32" fmla="*/ 340 w 629"/>
                <a:gd name="T33" fmla="*/ 480 h 533"/>
                <a:gd name="T34" fmla="*/ 287 w 629"/>
                <a:gd name="T35" fmla="*/ 480 h 533"/>
                <a:gd name="T36" fmla="*/ 261 w 629"/>
                <a:gd name="T37" fmla="*/ 508 h 533"/>
                <a:gd name="T38" fmla="*/ 287 w 629"/>
                <a:gd name="T39" fmla="*/ 533 h 533"/>
                <a:gd name="T40" fmla="*/ 340 w 629"/>
                <a:gd name="T41" fmla="*/ 533 h 533"/>
                <a:gd name="T42" fmla="*/ 367 w 629"/>
                <a:gd name="T43" fmla="*/ 514 h 533"/>
                <a:gd name="T44" fmla="*/ 554 w 629"/>
                <a:gd name="T45" fmla="*/ 356 h 533"/>
                <a:gd name="T46" fmla="*/ 629 w 629"/>
                <a:gd name="T47" fmla="*/ 283 h 533"/>
                <a:gd name="T48" fmla="*/ 629 w 629"/>
                <a:gd name="T49" fmla="*/ 236 h 533"/>
                <a:gd name="T50" fmla="*/ 554 w 629"/>
                <a:gd name="T51" fmla="*/ 16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9" h="533">
                  <a:moveTo>
                    <a:pt x="554" y="163"/>
                  </a:moveTo>
                  <a:cubicBezTo>
                    <a:pt x="516" y="68"/>
                    <a:pt x="424" y="0"/>
                    <a:pt x="315" y="0"/>
                  </a:cubicBezTo>
                  <a:cubicBezTo>
                    <a:pt x="204" y="0"/>
                    <a:pt x="110" y="70"/>
                    <a:pt x="73" y="167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34" y="163"/>
                    <a:pt x="0" y="196"/>
                    <a:pt x="0" y="236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323"/>
                    <a:pt x="31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96" y="356"/>
                    <a:pt x="96" y="356"/>
                    <a:pt x="96" y="356"/>
                  </a:cubicBezTo>
                  <a:cubicBezTo>
                    <a:pt x="82" y="328"/>
                    <a:pt x="73" y="295"/>
                    <a:pt x="73" y="258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126"/>
                    <a:pt x="183" y="19"/>
                    <a:pt x="315" y="19"/>
                  </a:cubicBezTo>
                  <a:cubicBezTo>
                    <a:pt x="447" y="19"/>
                    <a:pt x="553" y="126"/>
                    <a:pt x="553" y="258"/>
                  </a:cubicBezTo>
                  <a:cubicBezTo>
                    <a:pt x="553" y="258"/>
                    <a:pt x="553" y="258"/>
                    <a:pt x="553" y="258"/>
                  </a:cubicBezTo>
                  <a:cubicBezTo>
                    <a:pt x="553" y="375"/>
                    <a:pt x="473" y="471"/>
                    <a:pt x="365" y="495"/>
                  </a:cubicBezTo>
                  <a:cubicBezTo>
                    <a:pt x="361" y="485"/>
                    <a:pt x="352" y="480"/>
                    <a:pt x="340" y="480"/>
                  </a:cubicBezTo>
                  <a:cubicBezTo>
                    <a:pt x="340" y="480"/>
                    <a:pt x="340" y="480"/>
                    <a:pt x="287" y="480"/>
                  </a:cubicBezTo>
                  <a:cubicBezTo>
                    <a:pt x="273" y="480"/>
                    <a:pt x="261" y="491"/>
                    <a:pt x="261" y="508"/>
                  </a:cubicBezTo>
                  <a:cubicBezTo>
                    <a:pt x="261" y="522"/>
                    <a:pt x="273" y="533"/>
                    <a:pt x="287" y="533"/>
                  </a:cubicBezTo>
                  <a:cubicBezTo>
                    <a:pt x="287" y="533"/>
                    <a:pt x="287" y="533"/>
                    <a:pt x="340" y="533"/>
                  </a:cubicBezTo>
                  <a:cubicBezTo>
                    <a:pt x="354" y="533"/>
                    <a:pt x="364" y="525"/>
                    <a:pt x="367" y="514"/>
                  </a:cubicBezTo>
                  <a:cubicBezTo>
                    <a:pt x="452" y="496"/>
                    <a:pt x="522" y="436"/>
                    <a:pt x="554" y="356"/>
                  </a:cubicBezTo>
                  <a:cubicBezTo>
                    <a:pt x="596" y="356"/>
                    <a:pt x="629" y="323"/>
                    <a:pt x="629" y="283"/>
                  </a:cubicBezTo>
                  <a:cubicBezTo>
                    <a:pt x="629" y="236"/>
                    <a:pt x="629" y="236"/>
                    <a:pt x="629" y="236"/>
                  </a:cubicBezTo>
                  <a:cubicBezTo>
                    <a:pt x="629" y="197"/>
                    <a:pt x="596" y="163"/>
                    <a:pt x="554" y="16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171"/>
            <p:cNvSpPr>
              <a:spLocks noEditPoints="1"/>
            </p:cNvSpPr>
            <p:nvPr/>
          </p:nvSpPr>
          <p:spPr bwMode="auto">
            <a:xfrm>
              <a:off x="1817688" y="-2828925"/>
              <a:ext cx="1573213" cy="1619250"/>
            </a:xfrm>
            <a:custGeom>
              <a:avLst/>
              <a:gdLst>
                <a:gd name="T0" fmla="*/ 85 w 165"/>
                <a:gd name="T1" fmla="*/ 103 h 170"/>
                <a:gd name="T2" fmla="*/ 64 w 165"/>
                <a:gd name="T3" fmla="*/ 88 h 170"/>
                <a:gd name="T4" fmla="*/ 79 w 165"/>
                <a:gd name="T5" fmla="*/ 66 h 170"/>
                <a:gd name="T6" fmla="*/ 100 w 165"/>
                <a:gd name="T7" fmla="*/ 82 h 170"/>
                <a:gd name="T8" fmla="*/ 85 w 165"/>
                <a:gd name="T9" fmla="*/ 103 h 170"/>
                <a:gd name="T10" fmla="*/ 160 w 165"/>
                <a:gd name="T11" fmla="*/ 100 h 170"/>
                <a:gd name="T12" fmla="*/ 142 w 165"/>
                <a:gd name="T13" fmla="*/ 92 h 170"/>
                <a:gd name="T14" fmla="*/ 138 w 165"/>
                <a:gd name="T15" fmla="*/ 88 h 170"/>
                <a:gd name="T16" fmla="*/ 137 w 165"/>
                <a:gd name="T17" fmla="*/ 86 h 170"/>
                <a:gd name="T18" fmla="*/ 133 w 165"/>
                <a:gd name="T19" fmla="*/ 64 h 170"/>
                <a:gd name="T20" fmla="*/ 135 w 165"/>
                <a:gd name="T21" fmla="*/ 58 h 170"/>
                <a:gd name="T22" fmla="*/ 135 w 165"/>
                <a:gd name="T23" fmla="*/ 57 h 170"/>
                <a:gd name="T24" fmla="*/ 150 w 165"/>
                <a:gd name="T25" fmla="*/ 42 h 170"/>
                <a:gd name="T26" fmla="*/ 151 w 165"/>
                <a:gd name="T27" fmla="*/ 34 h 170"/>
                <a:gd name="T28" fmla="*/ 143 w 165"/>
                <a:gd name="T29" fmla="*/ 26 h 170"/>
                <a:gd name="T30" fmla="*/ 136 w 165"/>
                <a:gd name="T31" fmla="*/ 25 h 170"/>
                <a:gd name="T32" fmla="*/ 119 w 165"/>
                <a:gd name="T33" fmla="*/ 37 h 170"/>
                <a:gd name="T34" fmla="*/ 113 w 165"/>
                <a:gd name="T35" fmla="*/ 38 h 170"/>
                <a:gd name="T36" fmla="*/ 89 w 165"/>
                <a:gd name="T37" fmla="*/ 30 h 170"/>
                <a:gd name="T38" fmla="*/ 85 w 165"/>
                <a:gd name="T39" fmla="*/ 25 h 170"/>
                <a:gd name="T40" fmla="*/ 80 w 165"/>
                <a:gd name="T41" fmla="*/ 5 h 170"/>
                <a:gd name="T42" fmla="*/ 72 w 165"/>
                <a:gd name="T43" fmla="*/ 0 h 170"/>
                <a:gd name="T44" fmla="*/ 62 w 165"/>
                <a:gd name="T45" fmla="*/ 2 h 170"/>
                <a:gd name="T46" fmla="*/ 57 w 165"/>
                <a:gd name="T47" fmla="*/ 9 h 170"/>
                <a:gd name="T48" fmla="*/ 59 w 165"/>
                <a:gd name="T49" fmla="*/ 29 h 170"/>
                <a:gd name="T50" fmla="*/ 57 w 165"/>
                <a:gd name="T51" fmla="*/ 35 h 170"/>
                <a:gd name="T52" fmla="*/ 38 w 165"/>
                <a:gd name="T53" fmla="*/ 51 h 170"/>
                <a:gd name="T54" fmla="*/ 37 w 165"/>
                <a:gd name="T55" fmla="*/ 52 h 170"/>
                <a:gd name="T56" fmla="*/ 31 w 165"/>
                <a:gd name="T57" fmla="*/ 53 h 170"/>
                <a:gd name="T58" fmla="*/ 9 w 165"/>
                <a:gd name="T59" fmla="*/ 47 h 170"/>
                <a:gd name="T60" fmla="*/ 5 w 165"/>
                <a:gd name="T61" fmla="*/ 50 h 170"/>
                <a:gd name="T62" fmla="*/ 0 w 165"/>
                <a:gd name="T63" fmla="*/ 62 h 170"/>
                <a:gd name="T64" fmla="*/ 4 w 165"/>
                <a:gd name="T65" fmla="*/ 69 h 170"/>
                <a:gd name="T66" fmla="*/ 23 w 165"/>
                <a:gd name="T67" fmla="*/ 77 h 170"/>
                <a:gd name="T68" fmla="*/ 27 w 165"/>
                <a:gd name="T69" fmla="*/ 82 h 170"/>
                <a:gd name="T70" fmla="*/ 31 w 165"/>
                <a:gd name="T71" fmla="*/ 106 h 170"/>
                <a:gd name="T72" fmla="*/ 30 w 165"/>
                <a:gd name="T73" fmla="*/ 112 h 170"/>
                <a:gd name="T74" fmla="*/ 29 w 165"/>
                <a:gd name="T75" fmla="*/ 112 h 170"/>
                <a:gd name="T76" fmla="*/ 14 w 165"/>
                <a:gd name="T77" fmla="*/ 127 h 170"/>
                <a:gd name="T78" fmla="*/ 13 w 165"/>
                <a:gd name="T79" fmla="*/ 134 h 170"/>
                <a:gd name="T80" fmla="*/ 22 w 165"/>
                <a:gd name="T81" fmla="*/ 145 h 170"/>
                <a:gd name="T82" fmla="*/ 28 w 165"/>
                <a:gd name="T83" fmla="*/ 145 h 170"/>
                <a:gd name="T84" fmla="*/ 46 w 165"/>
                <a:gd name="T85" fmla="*/ 132 h 170"/>
                <a:gd name="T86" fmla="*/ 50 w 165"/>
                <a:gd name="T87" fmla="*/ 131 h 170"/>
                <a:gd name="T88" fmla="*/ 52 w 165"/>
                <a:gd name="T89" fmla="*/ 131 h 170"/>
                <a:gd name="T90" fmla="*/ 76 w 165"/>
                <a:gd name="T91" fmla="*/ 139 h 170"/>
                <a:gd name="T92" fmla="*/ 78 w 165"/>
                <a:gd name="T93" fmla="*/ 141 h 170"/>
                <a:gd name="T94" fmla="*/ 80 w 165"/>
                <a:gd name="T95" fmla="*/ 144 h 170"/>
                <a:gd name="T96" fmla="*/ 85 w 165"/>
                <a:gd name="T97" fmla="*/ 165 h 170"/>
                <a:gd name="T98" fmla="*/ 92 w 165"/>
                <a:gd name="T99" fmla="*/ 169 h 170"/>
                <a:gd name="T100" fmla="*/ 103 w 165"/>
                <a:gd name="T101" fmla="*/ 167 h 170"/>
                <a:gd name="T102" fmla="*/ 108 w 165"/>
                <a:gd name="T103" fmla="*/ 160 h 170"/>
                <a:gd name="T104" fmla="*/ 105 w 165"/>
                <a:gd name="T105" fmla="*/ 140 h 170"/>
                <a:gd name="T106" fmla="*/ 106 w 165"/>
                <a:gd name="T107" fmla="*/ 136 h 170"/>
                <a:gd name="T108" fmla="*/ 108 w 165"/>
                <a:gd name="T109" fmla="*/ 134 h 170"/>
                <a:gd name="T110" fmla="*/ 126 w 165"/>
                <a:gd name="T111" fmla="*/ 118 h 170"/>
                <a:gd name="T112" fmla="*/ 127 w 165"/>
                <a:gd name="T113" fmla="*/ 117 h 170"/>
                <a:gd name="T114" fmla="*/ 130 w 165"/>
                <a:gd name="T115" fmla="*/ 115 h 170"/>
                <a:gd name="T116" fmla="*/ 130 w 165"/>
                <a:gd name="T117" fmla="*/ 115 h 170"/>
                <a:gd name="T118" fmla="*/ 155 w 165"/>
                <a:gd name="T119" fmla="*/ 123 h 170"/>
                <a:gd name="T120" fmla="*/ 160 w 165"/>
                <a:gd name="T121" fmla="*/ 118 h 170"/>
                <a:gd name="T122" fmla="*/ 164 w 165"/>
                <a:gd name="T123" fmla="*/ 108 h 170"/>
                <a:gd name="T124" fmla="*/ 160 w 165"/>
                <a:gd name="T125" fmla="*/ 10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5" h="170">
                  <a:moveTo>
                    <a:pt x="85" y="103"/>
                  </a:moveTo>
                  <a:cubicBezTo>
                    <a:pt x="75" y="105"/>
                    <a:pt x="66" y="98"/>
                    <a:pt x="64" y="88"/>
                  </a:cubicBezTo>
                  <a:cubicBezTo>
                    <a:pt x="62" y="78"/>
                    <a:pt x="68" y="68"/>
                    <a:pt x="79" y="66"/>
                  </a:cubicBezTo>
                  <a:cubicBezTo>
                    <a:pt x="89" y="64"/>
                    <a:pt x="98" y="71"/>
                    <a:pt x="100" y="82"/>
                  </a:cubicBezTo>
                  <a:cubicBezTo>
                    <a:pt x="102" y="91"/>
                    <a:pt x="95" y="101"/>
                    <a:pt x="85" y="103"/>
                  </a:cubicBezTo>
                  <a:close/>
                  <a:moveTo>
                    <a:pt x="160" y="100"/>
                  </a:moveTo>
                  <a:cubicBezTo>
                    <a:pt x="142" y="92"/>
                    <a:pt x="142" y="92"/>
                    <a:pt x="142" y="92"/>
                  </a:cubicBezTo>
                  <a:cubicBezTo>
                    <a:pt x="140" y="91"/>
                    <a:pt x="138" y="90"/>
                    <a:pt x="138" y="88"/>
                  </a:cubicBezTo>
                  <a:cubicBezTo>
                    <a:pt x="137" y="88"/>
                    <a:pt x="137" y="87"/>
                    <a:pt x="137" y="86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3" y="62"/>
                    <a:pt x="133" y="59"/>
                    <a:pt x="135" y="58"/>
                  </a:cubicBezTo>
                  <a:cubicBezTo>
                    <a:pt x="135" y="58"/>
                    <a:pt x="135" y="58"/>
                    <a:pt x="135" y="57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3" y="40"/>
                    <a:pt x="153" y="37"/>
                    <a:pt x="151" y="34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2" y="23"/>
                    <a:pt x="138" y="23"/>
                    <a:pt x="136" y="25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7" y="39"/>
                    <a:pt x="114" y="39"/>
                    <a:pt x="113" y="3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7" y="29"/>
                    <a:pt x="85" y="27"/>
                    <a:pt x="85" y="2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79" y="2"/>
                    <a:pt x="76" y="0"/>
                    <a:pt x="72" y="0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59" y="3"/>
                    <a:pt x="56" y="6"/>
                    <a:pt x="57" y="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60" y="32"/>
                    <a:pt x="59" y="34"/>
                    <a:pt x="57" y="35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5" y="53"/>
                    <a:pt x="33" y="54"/>
                    <a:pt x="31" y="53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7" y="47"/>
                    <a:pt x="6" y="48"/>
                    <a:pt x="5" y="5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5"/>
                    <a:pt x="1" y="68"/>
                    <a:pt x="4" y="69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5" y="78"/>
                    <a:pt x="26" y="80"/>
                    <a:pt x="27" y="82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2" y="108"/>
                    <a:pt x="31" y="110"/>
                    <a:pt x="30" y="112"/>
                  </a:cubicBezTo>
                  <a:cubicBezTo>
                    <a:pt x="29" y="112"/>
                    <a:pt x="29" y="112"/>
                    <a:pt x="29" y="112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2" y="129"/>
                    <a:pt x="12" y="131"/>
                    <a:pt x="13" y="134"/>
                  </a:cubicBezTo>
                  <a:cubicBezTo>
                    <a:pt x="22" y="145"/>
                    <a:pt x="22" y="145"/>
                    <a:pt x="22" y="145"/>
                  </a:cubicBezTo>
                  <a:cubicBezTo>
                    <a:pt x="24" y="146"/>
                    <a:pt x="27" y="146"/>
                    <a:pt x="28" y="145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7" y="131"/>
                    <a:pt x="48" y="131"/>
                    <a:pt x="50" y="131"/>
                  </a:cubicBezTo>
                  <a:cubicBezTo>
                    <a:pt x="50" y="131"/>
                    <a:pt x="51" y="131"/>
                    <a:pt x="52" y="131"/>
                  </a:cubicBezTo>
                  <a:cubicBezTo>
                    <a:pt x="76" y="139"/>
                    <a:pt x="76" y="139"/>
                    <a:pt x="76" y="139"/>
                  </a:cubicBezTo>
                  <a:cubicBezTo>
                    <a:pt x="76" y="140"/>
                    <a:pt x="77" y="140"/>
                    <a:pt x="78" y="141"/>
                  </a:cubicBezTo>
                  <a:cubicBezTo>
                    <a:pt x="79" y="142"/>
                    <a:pt x="80" y="143"/>
                    <a:pt x="80" y="14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6" y="168"/>
                    <a:pt x="89" y="170"/>
                    <a:pt x="92" y="169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6" y="167"/>
                    <a:pt x="108" y="164"/>
                    <a:pt x="108" y="16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8"/>
                    <a:pt x="106" y="137"/>
                    <a:pt x="106" y="136"/>
                  </a:cubicBezTo>
                  <a:cubicBezTo>
                    <a:pt x="107" y="135"/>
                    <a:pt x="107" y="134"/>
                    <a:pt x="108" y="134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7" y="118"/>
                    <a:pt x="127" y="117"/>
                    <a:pt x="127" y="117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55" y="123"/>
                    <a:pt x="155" y="123"/>
                    <a:pt x="155" y="123"/>
                  </a:cubicBezTo>
                  <a:cubicBezTo>
                    <a:pt x="158" y="122"/>
                    <a:pt x="159" y="121"/>
                    <a:pt x="160" y="118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165" y="105"/>
                    <a:pt x="164" y="102"/>
                    <a:pt x="160" y="10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172"/>
            <p:cNvSpPr>
              <a:spLocks noEditPoints="1"/>
            </p:cNvSpPr>
            <p:nvPr/>
          </p:nvSpPr>
          <p:spPr bwMode="auto">
            <a:xfrm>
              <a:off x="-60325" y="-1933575"/>
              <a:ext cx="2525713" cy="2505075"/>
            </a:xfrm>
            <a:custGeom>
              <a:avLst/>
              <a:gdLst>
                <a:gd name="T0" fmla="*/ 69 w 265"/>
                <a:gd name="T1" fmla="*/ 131 h 263"/>
                <a:gd name="T2" fmla="*/ 197 w 265"/>
                <a:gd name="T3" fmla="*/ 131 h 263"/>
                <a:gd name="T4" fmla="*/ 254 w 265"/>
                <a:gd name="T5" fmla="*/ 118 h 263"/>
                <a:gd name="T6" fmla="*/ 228 w 265"/>
                <a:gd name="T7" fmla="*/ 109 h 263"/>
                <a:gd name="T8" fmla="*/ 232 w 265"/>
                <a:gd name="T9" fmla="*/ 90 h 263"/>
                <a:gd name="T10" fmla="*/ 249 w 265"/>
                <a:gd name="T11" fmla="*/ 68 h 263"/>
                <a:gd name="T12" fmla="*/ 232 w 265"/>
                <a:gd name="T13" fmla="*/ 60 h 263"/>
                <a:gd name="T14" fmla="*/ 204 w 265"/>
                <a:gd name="T15" fmla="*/ 64 h 263"/>
                <a:gd name="T16" fmla="*/ 198 w 265"/>
                <a:gd name="T17" fmla="*/ 45 h 263"/>
                <a:gd name="T18" fmla="*/ 201 w 265"/>
                <a:gd name="T19" fmla="*/ 18 h 263"/>
                <a:gd name="T20" fmla="*/ 183 w 265"/>
                <a:gd name="T21" fmla="*/ 19 h 263"/>
                <a:gd name="T22" fmla="*/ 161 w 265"/>
                <a:gd name="T23" fmla="*/ 38 h 263"/>
                <a:gd name="T24" fmla="*/ 146 w 265"/>
                <a:gd name="T25" fmla="*/ 24 h 263"/>
                <a:gd name="T26" fmla="*/ 135 w 265"/>
                <a:gd name="T27" fmla="*/ 0 h 263"/>
                <a:gd name="T28" fmla="*/ 120 w 265"/>
                <a:gd name="T29" fmla="*/ 10 h 263"/>
                <a:gd name="T30" fmla="*/ 110 w 265"/>
                <a:gd name="T31" fmla="*/ 36 h 263"/>
                <a:gd name="T32" fmla="*/ 90 w 265"/>
                <a:gd name="T33" fmla="*/ 31 h 263"/>
                <a:gd name="T34" fmla="*/ 69 w 265"/>
                <a:gd name="T35" fmla="*/ 16 h 263"/>
                <a:gd name="T36" fmla="*/ 61 w 265"/>
                <a:gd name="T37" fmla="*/ 33 h 263"/>
                <a:gd name="T38" fmla="*/ 65 w 265"/>
                <a:gd name="T39" fmla="*/ 60 h 263"/>
                <a:gd name="T40" fmla="*/ 46 w 265"/>
                <a:gd name="T41" fmla="*/ 66 h 263"/>
                <a:gd name="T42" fmla="*/ 20 w 265"/>
                <a:gd name="T43" fmla="*/ 64 h 263"/>
                <a:gd name="T44" fmla="*/ 21 w 265"/>
                <a:gd name="T45" fmla="*/ 83 h 263"/>
                <a:gd name="T46" fmla="*/ 38 w 265"/>
                <a:gd name="T47" fmla="*/ 104 h 263"/>
                <a:gd name="T48" fmla="*/ 25 w 265"/>
                <a:gd name="T49" fmla="*/ 118 h 263"/>
                <a:gd name="T50" fmla="*/ 0 w 265"/>
                <a:gd name="T51" fmla="*/ 129 h 263"/>
                <a:gd name="T52" fmla="*/ 11 w 265"/>
                <a:gd name="T53" fmla="*/ 145 h 263"/>
                <a:gd name="T54" fmla="*/ 37 w 265"/>
                <a:gd name="T55" fmla="*/ 154 h 263"/>
                <a:gd name="T56" fmla="*/ 32 w 265"/>
                <a:gd name="T57" fmla="*/ 173 h 263"/>
                <a:gd name="T58" fmla="*/ 17 w 265"/>
                <a:gd name="T59" fmla="*/ 195 h 263"/>
                <a:gd name="T60" fmla="*/ 33 w 265"/>
                <a:gd name="T61" fmla="*/ 203 h 263"/>
                <a:gd name="T62" fmla="*/ 61 w 265"/>
                <a:gd name="T63" fmla="*/ 199 h 263"/>
                <a:gd name="T64" fmla="*/ 67 w 265"/>
                <a:gd name="T65" fmla="*/ 218 h 263"/>
                <a:gd name="T66" fmla="*/ 64 w 265"/>
                <a:gd name="T67" fmla="*/ 245 h 263"/>
                <a:gd name="T68" fmla="*/ 83 w 265"/>
                <a:gd name="T69" fmla="*/ 243 h 263"/>
                <a:gd name="T70" fmla="*/ 104 w 265"/>
                <a:gd name="T71" fmla="*/ 225 h 263"/>
                <a:gd name="T72" fmla="*/ 119 w 265"/>
                <a:gd name="T73" fmla="*/ 239 h 263"/>
                <a:gd name="T74" fmla="*/ 130 w 265"/>
                <a:gd name="T75" fmla="*/ 263 h 263"/>
                <a:gd name="T76" fmla="*/ 146 w 265"/>
                <a:gd name="T77" fmla="*/ 253 h 263"/>
                <a:gd name="T78" fmla="*/ 155 w 265"/>
                <a:gd name="T79" fmla="*/ 227 h 263"/>
                <a:gd name="T80" fmla="*/ 175 w 265"/>
                <a:gd name="T81" fmla="*/ 231 h 263"/>
                <a:gd name="T82" fmla="*/ 196 w 265"/>
                <a:gd name="T83" fmla="*/ 247 h 263"/>
                <a:gd name="T84" fmla="*/ 204 w 265"/>
                <a:gd name="T85" fmla="*/ 230 h 263"/>
                <a:gd name="T86" fmla="*/ 200 w 265"/>
                <a:gd name="T87" fmla="*/ 203 h 263"/>
                <a:gd name="T88" fmla="*/ 219 w 265"/>
                <a:gd name="T89" fmla="*/ 196 h 263"/>
                <a:gd name="T90" fmla="*/ 246 w 265"/>
                <a:gd name="T91" fmla="*/ 199 h 263"/>
                <a:gd name="T92" fmla="*/ 244 w 265"/>
                <a:gd name="T93" fmla="*/ 181 h 263"/>
                <a:gd name="T94" fmla="*/ 226 w 265"/>
                <a:gd name="T95" fmla="*/ 159 h 263"/>
                <a:gd name="T96" fmla="*/ 240 w 265"/>
                <a:gd name="T97" fmla="*/ 144 h 263"/>
                <a:gd name="T98" fmla="*/ 265 w 265"/>
                <a:gd name="T99" fmla="*/ 134 h 263"/>
                <a:gd name="T100" fmla="*/ 254 w 265"/>
                <a:gd name="T101" fmla="*/ 11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5" h="263">
                  <a:moveTo>
                    <a:pt x="133" y="196"/>
                  </a:moveTo>
                  <a:cubicBezTo>
                    <a:pt x="97" y="196"/>
                    <a:pt x="69" y="167"/>
                    <a:pt x="69" y="131"/>
                  </a:cubicBezTo>
                  <a:cubicBezTo>
                    <a:pt x="69" y="96"/>
                    <a:pt x="97" y="67"/>
                    <a:pt x="133" y="67"/>
                  </a:cubicBezTo>
                  <a:cubicBezTo>
                    <a:pt x="168" y="67"/>
                    <a:pt x="197" y="96"/>
                    <a:pt x="197" y="131"/>
                  </a:cubicBezTo>
                  <a:cubicBezTo>
                    <a:pt x="197" y="167"/>
                    <a:pt x="168" y="196"/>
                    <a:pt x="133" y="196"/>
                  </a:cubicBezTo>
                  <a:close/>
                  <a:moveTo>
                    <a:pt x="254" y="118"/>
                  </a:moveTo>
                  <a:cubicBezTo>
                    <a:pt x="240" y="118"/>
                    <a:pt x="240" y="118"/>
                    <a:pt x="240" y="118"/>
                  </a:cubicBezTo>
                  <a:cubicBezTo>
                    <a:pt x="234" y="118"/>
                    <a:pt x="229" y="114"/>
                    <a:pt x="228" y="109"/>
                  </a:cubicBezTo>
                  <a:cubicBezTo>
                    <a:pt x="227" y="107"/>
                    <a:pt x="227" y="106"/>
                    <a:pt x="227" y="104"/>
                  </a:cubicBezTo>
                  <a:cubicBezTo>
                    <a:pt x="225" y="99"/>
                    <a:pt x="227" y="93"/>
                    <a:pt x="232" y="90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50" y="79"/>
                    <a:pt x="252" y="73"/>
                    <a:pt x="249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3" y="59"/>
                    <a:pt x="237" y="57"/>
                    <a:pt x="232" y="60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14" y="70"/>
                    <a:pt x="208" y="69"/>
                    <a:pt x="204" y="64"/>
                  </a:cubicBezTo>
                  <a:cubicBezTo>
                    <a:pt x="203" y="63"/>
                    <a:pt x="201" y="62"/>
                    <a:pt x="200" y="61"/>
                  </a:cubicBezTo>
                  <a:cubicBezTo>
                    <a:pt x="196" y="56"/>
                    <a:pt x="195" y="50"/>
                    <a:pt x="198" y="45"/>
                  </a:cubicBezTo>
                  <a:cubicBezTo>
                    <a:pt x="205" y="33"/>
                    <a:pt x="205" y="33"/>
                    <a:pt x="205" y="33"/>
                  </a:cubicBezTo>
                  <a:cubicBezTo>
                    <a:pt x="208" y="28"/>
                    <a:pt x="206" y="21"/>
                    <a:pt x="201" y="18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92" y="13"/>
                    <a:pt x="186" y="14"/>
                    <a:pt x="183" y="19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2" y="37"/>
                    <a:pt x="166" y="39"/>
                    <a:pt x="161" y="38"/>
                  </a:cubicBezTo>
                  <a:cubicBezTo>
                    <a:pt x="159" y="37"/>
                    <a:pt x="157" y="36"/>
                    <a:pt x="156" y="36"/>
                  </a:cubicBezTo>
                  <a:cubicBezTo>
                    <a:pt x="150" y="35"/>
                    <a:pt x="146" y="30"/>
                    <a:pt x="146" y="24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4"/>
                    <a:pt x="141" y="0"/>
                    <a:pt x="135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4" y="0"/>
                    <a:pt x="120" y="4"/>
                    <a:pt x="120" y="10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20" y="29"/>
                    <a:pt x="116" y="35"/>
                    <a:pt x="110" y="36"/>
                  </a:cubicBezTo>
                  <a:cubicBezTo>
                    <a:pt x="108" y="36"/>
                    <a:pt x="106" y="37"/>
                    <a:pt x="105" y="37"/>
                  </a:cubicBezTo>
                  <a:cubicBezTo>
                    <a:pt x="99" y="39"/>
                    <a:pt x="93" y="36"/>
                    <a:pt x="90" y="3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81" y="14"/>
                    <a:pt x="74" y="13"/>
                    <a:pt x="69" y="16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59" y="21"/>
                    <a:pt x="58" y="28"/>
                    <a:pt x="61" y="33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70" y="49"/>
                    <a:pt x="69" y="56"/>
                    <a:pt x="65" y="60"/>
                  </a:cubicBezTo>
                  <a:cubicBezTo>
                    <a:pt x="64" y="61"/>
                    <a:pt x="62" y="63"/>
                    <a:pt x="61" y="64"/>
                  </a:cubicBezTo>
                  <a:cubicBezTo>
                    <a:pt x="57" y="68"/>
                    <a:pt x="51" y="69"/>
                    <a:pt x="46" y="66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9" y="57"/>
                    <a:pt x="22" y="59"/>
                    <a:pt x="20" y="64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4" y="73"/>
                    <a:pt x="16" y="79"/>
                    <a:pt x="21" y="83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37" y="92"/>
                    <a:pt x="40" y="98"/>
                    <a:pt x="38" y="104"/>
                  </a:cubicBezTo>
                  <a:cubicBezTo>
                    <a:pt x="38" y="105"/>
                    <a:pt x="37" y="107"/>
                    <a:pt x="37" y="109"/>
                  </a:cubicBezTo>
                  <a:cubicBezTo>
                    <a:pt x="35" y="114"/>
                    <a:pt x="30" y="118"/>
                    <a:pt x="25" y="118"/>
                  </a:cubicBezTo>
                  <a:cubicBezTo>
                    <a:pt x="11" y="118"/>
                    <a:pt x="11" y="118"/>
                    <a:pt x="11" y="118"/>
                  </a:cubicBezTo>
                  <a:cubicBezTo>
                    <a:pt x="5" y="118"/>
                    <a:pt x="0" y="123"/>
                    <a:pt x="0" y="129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0"/>
                    <a:pt x="5" y="145"/>
                    <a:pt x="11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30" y="145"/>
                    <a:pt x="35" y="149"/>
                    <a:pt x="37" y="154"/>
                  </a:cubicBezTo>
                  <a:cubicBezTo>
                    <a:pt x="37" y="156"/>
                    <a:pt x="38" y="158"/>
                    <a:pt x="38" y="159"/>
                  </a:cubicBezTo>
                  <a:cubicBezTo>
                    <a:pt x="40" y="165"/>
                    <a:pt x="37" y="171"/>
                    <a:pt x="32" y="173"/>
                  </a:cubicBezTo>
                  <a:cubicBezTo>
                    <a:pt x="20" y="181"/>
                    <a:pt x="20" y="181"/>
                    <a:pt x="20" y="181"/>
                  </a:cubicBezTo>
                  <a:cubicBezTo>
                    <a:pt x="15" y="183"/>
                    <a:pt x="14" y="190"/>
                    <a:pt x="17" y="195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2" y="204"/>
                    <a:pt x="28" y="206"/>
                    <a:pt x="33" y="203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50" y="193"/>
                    <a:pt x="57" y="194"/>
                    <a:pt x="61" y="199"/>
                  </a:cubicBezTo>
                  <a:cubicBezTo>
                    <a:pt x="62" y="200"/>
                    <a:pt x="63" y="201"/>
                    <a:pt x="65" y="203"/>
                  </a:cubicBezTo>
                  <a:cubicBezTo>
                    <a:pt x="69" y="207"/>
                    <a:pt x="70" y="213"/>
                    <a:pt x="67" y="218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57" y="235"/>
                    <a:pt x="59" y="242"/>
                    <a:pt x="64" y="245"/>
                  </a:cubicBezTo>
                  <a:cubicBezTo>
                    <a:pt x="68" y="247"/>
                    <a:pt x="68" y="247"/>
                    <a:pt x="68" y="247"/>
                  </a:cubicBezTo>
                  <a:cubicBezTo>
                    <a:pt x="73" y="250"/>
                    <a:pt x="80" y="248"/>
                    <a:pt x="83" y="243"/>
                  </a:cubicBezTo>
                  <a:cubicBezTo>
                    <a:pt x="90" y="231"/>
                    <a:pt x="90" y="231"/>
                    <a:pt x="90" y="231"/>
                  </a:cubicBezTo>
                  <a:cubicBezTo>
                    <a:pt x="93" y="226"/>
                    <a:pt x="99" y="224"/>
                    <a:pt x="104" y="225"/>
                  </a:cubicBezTo>
                  <a:cubicBezTo>
                    <a:pt x="106" y="226"/>
                    <a:pt x="108" y="227"/>
                    <a:pt x="110" y="227"/>
                  </a:cubicBezTo>
                  <a:cubicBezTo>
                    <a:pt x="115" y="228"/>
                    <a:pt x="119" y="233"/>
                    <a:pt x="119" y="239"/>
                  </a:cubicBezTo>
                  <a:cubicBezTo>
                    <a:pt x="119" y="253"/>
                    <a:pt x="119" y="253"/>
                    <a:pt x="119" y="253"/>
                  </a:cubicBezTo>
                  <a:cubicBezTo>
                    <a:pt x="119" y="258"/>
                    <a:pt x="124" y="263"/>
                    <a:pt x="130" y="263"/>
                  </a:cubicBezTo>
                  <a:cubicBezTo>
                    <a:pt x="135" y="263"/>
                    <a:pt x="135" y="263"/>
                    <a:pt x="135" y="263"/>
                  </a:cubicBezTo>
                  <a:cubicBezTo>
                    <a:pt x="141" y="263"/>
                    <a:pt x="146" y="258"/>
                    <a:pt x="146" y="253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3"/>
                    <a:pt x="150" y="228"/>
                    <a:pt x="155" y="227"/>
                  </a:cubicBezTo>
                  <a:cubicBezTo>
                    <a:pt x="157" y="227"/>
                    <a:pt x="159" y="226"/>
                    <a:pt x="160" y="225"/>
                  </a:cubicBezTo>
                  <a:cubicBezTo>
                    <a:pt x="166" y="224"/>
                    <a:pt x="172" y="226"/>
                    <a:pt x="175" y="231"/>
                  </a:cubicBezTo>
                  <a:cubicBezTo>
                    <a:pt x="182" y="243"/>
                    <a:pt x="182" y="243"/>
                    <a:pt x="182" y="243"/>
                  </a:cubicBezTo>
                  <a:cubicBezTo>
                    <a:pt x="185" y="248"/>
                    <a:pt x="191" y="250"/>
                    <a:pt x="196" y="247"/>
                  </a:cubicBezTo>
                  <a:cubicBezTo>
                    <a:pt x="201" y="245"/>
                    <a:pt x="201" y="245"/>
                    <a:pt x="201" y="245"/>
                  </a:cubicBezTo>
                  <a:cubicBezTo>
                    <a:pt x="206" y="242"/>
                    <a:pt x="207" y="235"/>
                    <a:pt x="204" y="230"/>
                  </a:cubicBezTo>
                  <a:cubicBezTo>
                    <a:pt x="198" y="218"/>
                    <a:pt x="198" y="218"/>
                    <a:pt x="198" y="218"/>
                  </a:cubicBezTo>
                  <a:cubicBezTo>
                    <a:pt x="195" y="213"/>
                    <a:pt x="196" y="207"/>
                    <a:pt x="200" y="203"/>
                  </a:cubicBezTo>
                  <a:cubicBezTo>
                    <a:pt x="201" y="201"/>
                    <a:pt x="203" y="200"/>
                    <a:pt x="204" y="199"/>
                  </a:cubicBezTo>
                  <a:cubicBezTo>
                    <a:pt x="208" y="194"/>
                    <a:pt x="214" y="193"/>
                    <a:pt x="219" y="196"/>
                  </a:cubicBezTo>
                  <a:cubicBezTo>
                    <a:pt x="231" y="203"/>
                    <a:pt x="231" y="203"/>
                    <a:pt x="231" y="203"/>
                  </a:cubicBezTo>
                  <a:cubicBezTo>
                    <a:pt x="236" y="206"/>
                    <a:pt x="243" y="204"/>
                    <a:pt x="246" y="199"/>
                  </a:cubicBezTo>
                  <a:cubicBezTo>
                    <a:pt x="248" y="195"/>
                    <a:pt x="248" y="195"/>
                    <a:pt x="248" y="195"/>
                  </a:cubicBezTo>
                  <a:cubicBezTo>
                    <a:pt x="251" y="190"/>
                    <a:pt x="249" y="183"/>
                    <a:pt x="244" y="181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27" y="171"/>
                    <a:pt x="225" y="165"/>
                    <a:pt x="226" y="159"/>
                  </a:cubicBezTo>
                  <a:cubicBezTo>
                    <a:pt x="227" y="157"/>
                    <a:pt x="227" y="156"/>
                    <a:pt x="228" y="154"/>
                  </a:cubicBezTo>
                  <a:cubicBezTo>
                    <a:pt x="229" y="148"/>
                    <a:pt x="234" y="144"/>
                    <a:pt x="240" y="144"/>
                  </a:cubicBezTo>
                  <a:cubicBezTo>
                    <a:pt x="254" y="144"/>
                    <a:pt x="254" y="144"/>
                    <a:pt x="254" y="144"/>
                  </a:cubicBezTo>
                  <a:cubicBezTo>
                    <a:pt x="260" y="144"/>
                    <a:pt x="265" y="140"/>
                    <a:pt x="265" y="134"/>
                  </a:cubicBezTo>
                  <a:cubicBezTo>
                    <a:pt x="265" y="129"/>
                    <a:pt x="265" y="129"/>
                    <a:pt x="265" y="129"/>
                  </a:cubicBezTo>
                  <a:cubicBezTo>
                    <a:pt x="265" y="123"/>
                    <a:pt x="260" y="118"/>
                    <a:pt x="254" y="11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5" name="Text Box 96"/>
          <p:cNvSpPr txBox="1">
            <a:spLocks noChangeArrowheads="1"/>
          </p:cNvSpPr>
          <p:nvPr/>
        </p:nvSpPr>
        <p:spPr bwMode="ltGray">
          <a:xfrm>
            <a:off x="9705799" y="9930553"/>
            <a:ext cx="2092043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i="1" dirty="0" smtClean="0">
                <a:solidFill>
                  <a:srgbClr val="4D4D4D"/>
                </a:solidFill>
                <a:latin typeface="Arial Narrow" charset="0"/>
              </a:rPr>
              <a:t>Servicing</a:t>
            </a:r>
            <a:endParaRPr lang="en-GB" sz="18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66" name="Text Box 96"/>
          <p:cNvSpPr txBox="1">
            <a:spLocks noChangeArrowheads="1"/>
          </p:cNvSpPr>
          <p:nvPr/>
        </p:nvSpPr>
        <p:spPr bwMode="ltGray">
          <a:xfrm>
            <a:off x="13635467" y="9967484"/>
            <a:ext cx="2092043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i="1" dirty="0" smtClean="0">
                <a:solidFill>
                  <a:srgbClr val="4D4D4D"/>
                </a:solidFill>
                <a:latin typeface="Arial Narrow" charset="0"/>
              </a:rPr>
              <a:t>Advisor</a:t>
            </a:r>
            <a:endParaRPr lang="en-GB" sz="18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67" name="Text Box 96"/>
          <p:cNvSpPr txBox="1">
            <a:spLocks noChangeArrowheads="1"/>
          </p:cNvSpPr>
          <p:nvPr/>
        </p:nvSpPr>
        <p:spPr bwMode="ltGray">
          <a:xfrm>
            <a:off x="18098452" y="9964218"/>
            <a:ext cx="2285048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i="1" dirty="0" smtClean="0">
                <a:solidFill>
                  <a:srgbClr val="4D4D4D"/>
                </a:solidFill>
                <a:latin typeface="Arial Narrow" charset="0"/>
              </a:rPr>
              <a:t>Virtual - AI</a:t>
            </a:r>
            <a:endParaRPr lang="en-GB" sz="18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69" name="Rectangle 68"/>
          <p:cNvSpPr/>
          <p:nvPr/>
        </p:nvSpPr>
        <p:spPr>
          <a:xfrm rot="16200000">
            <a:off x="-703346" y="6672896"/>
            <a:ext cx="4505763" cy="379591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System</a:t>
            </a:r>
            <a:r>
              <a:rPr kumimoji="0" lang="en-US" sz="18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</a:t>
            </a: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Management and Surveillance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70" name="Cloud 69"/>
          <p:cNvSpPr/>
          <p:nvPr/>
        </p:nvSpPr>
        <p:spPr>
          <a:xfrm>
            <a:off x="4233333" y="1477437"/>
            <a:ext cx="15877340" cy="2286000"/>
          </a:xfrm>
          <a:prstGeom prst="cloud">
            <a:avLst/>
          </a:prstGeom>
          <a:noFill/>
          <a:ln w="12700" cap="flat">
            <a:solidFill>
              <a:srgbClr val="0000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71" name="Text Box 96"/>
          <p:cNvSpPr txBox="1">
            <a:spLocks noChangeArrowheads="1"/>
          </p:cNvSpPr>
          <p:nvPr/>
        </p:nvSpPr>
        <p:spPr bwMode="ltGray">
          <a:xfrm>
            <a:off x="6449006" y="2040980"/>
            <a:ext cx="4167351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MultiService Network Provider </a:t>
            </a: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Access Cloud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75" name="Straight Connector 74"/>
          <p:cNvCxnSpPr>
            <a:stCxn id="19" idx="0"/>
            <a:endCxn id="74" idx="2"/>
          </p:cNvCxnSpPr>
          <p:nvPr/>
        </p:nvCxnSpPr>
        <p:spPr>
          <a:xfrm flipH="1" flipV="1">
            <a:off x="13737065" y="4067945"/>
            <a:ext cx="19575" cy="114687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 Box 96"/>
          <p:cNvSpPr txBox="1">
            <a:spLocks noChangeArrowheads="1"/>
          </p:cNvSpPr>
          <p:nvPr/>
        </p:nvSpPr>
        <p:spPr bwMode="ltGray">
          <a:xfrm>
            <a:off x="931063" y="3402773"/>
            <a:ext cx="4724669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24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 smtClean="0"/>
              <a:t>Avaya Colllaboration Pods</a:t>
            </a:r>
          </a:p>
          <a:p>
            <a:pPr>
              <a:spcBef>
                <a:spcPts val="0"/>
              </a:spcBef>
            </a:pPr>
            <a:r>
              <a:rPr lang="en-IE" dirty="0" smtClean="0"/>
              <a:t>Distributed across 4 Chase DC sites</a:t>
            </a:r>
            <a:endParaRPr lang="en-GB" dirty="0"/>
          </a:p>
        </p:txBody>
      </p:sp>
      <p:sp>
        <p:nvSpPr>
          <p:cNvPr id="79" name="Rectangle 154"/>
          <p:cNvSpPr>
            <a:spLocks noChangeArrowheads="1"/>
          </p:cNvSpPr>
          <p:nvPr/>
        </p:nvSpPr>
        <p:spPr bwMode="ltGray">
          <a:xfrm>
            <a:off x="12383435" y="943938"/>
            <a:ext cx="3815645" cy="15096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12473745" y="181756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14325124" y="1838342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87" name="Text Box 96"/>
          <p:cNvSpPr txBox="1">
            <a:spLocks noChangeArrowheads="1"/>
          </p:cNvSpPr>
          <p:nvPr/>
        </p:nvSpPr>
        <p:spPr bwMode="ltGray">
          <a:xfrm>
            <a:off x="12440948" y="273468"/>
            <a:ext cx="3623733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/>
              <a:t>Customer – Partner – Supplier Converged Access</a:t>
            </a:r>
            <a:endParaRPr lang="en-GB" sz="2000" dirty="0"/>
          </a:p>
        </p:txBody>
      </p:sp>
      <p:grpSp>
        <p:nvGrpSpPr>
          <p:cNvPr id="88" name="Group 87"/>
          <p:cNvGrpSpPr>
            <a:grpSpLocks noChangeAspect="1"/>
          </p:cNvGrpSpPr>
          <p:nvPr/>
        </p:nvGrpSpPr>
        <p:grpSpPr>
          <a:xfrm>
            <a:off x="13831326" y="1083154"/>
            <a:ext cx="687908" cy="712568"/>
            <a:chOff x="1696139" y="2528888"/>
            <a:chExt cx="2524125" cy="2614612"/>
          </a:xfrm>
          <a:solidFill>
            <a:schemeClr val="tx2"/>
          </a:solidFill>
        </p:grpSpPr>
        <p:sp>
          <p:nvSpPr>
            <p:cNvPr id="89" name="Freeform 2701"/>
            <p:cNvSpPr>
              <a:spLocks/>
            </p:cNvSpPr>
            <p:nvPr/>
          </p:nvSpPr>
          <p:spPr bwMode="auto">
            <a:xfrm>
              <a:off x="1896164" y="3683000"/>
              <a:ext cx="2324100" cy="1460500"/>
            </a:xfrm>
            <a:custGeom>
              <a:avLst/>
              <a:gdLst>
                <a:gd name="T0" fmla="*/ 242 w 244"/>
                <a:gd name="T1" fmla="*/ 50 h 153"/>
                <a:gd name="T2" fmla="*/ 234 w 244"/>
                <a:gd name="T3" fmla="*/ 147 h 153"/>
                <a:gd name="T4" fmla="*/ 228 w 244"/>
                <a:gd name="T5" fmla="*/ 153 h 153"/>
                <a:gd name="T6" fmla="*/ 139 w 244"/>
                <a:gd name="T7" fmla="*/ 153 h 153"/>
                <a:gd name="T8" fmla="*/ 136 w 244"/>
                <a:gd name="T9" fmla="*/ 136 h 153"/>
                <a:gd name="T10" fmla="*/ 148 w 244"/>
                <a:gd name="T11" fmla="*/ 73 h 153"/>
                <a:gd name="T12" fmla="*/ 131 w 244"/>
                <a:gd name="T13" fmla="*/ 92 h 153"/>
                <a:gd name="T14" fmla="*/ 110 w 244"/>
                <a:gd name="T15" fmla="*/ 104 h 153"/>
                <a:gd name="T16" fmla="*/ 28 w 244"/>
                <a:gd name="T17" fmla="*/ 105 h 153"/>
                <a:gd name="T18" fmla="*/ 6 w 244"/>
                <a:gd name="T19" fmla="*/ 74 h 153"/>
                <a:gd name="T20" fmla="*/ 51 w 244"/>
                <a:gd name="T21" fmla="*/ 68 h 153"/>
                <a:gd name="T22" fmla="*/ 109 w 244"/>
                <a:gd name="T23" fmla="*/ 48 h 153"/>
                <a:gd name="T24" fmla="*/ 118 w 244"/>
                <a:gd name="T25" fmla="*/ 38 h 153"/>
                <a:gd name="T26" fmla="*/ 79 w 244"/>
                <a:gd name="T27" fmla="*/ 39 h 153"/>
                <a:gd name="T28" fmla="*/ 74 w 244"/>
                <a:gd name="T29" fmla="*/ 18 h 153"/>
                <a:gd name="T30" fmla="*/ 141 w 244"/>
                <a:gd name="T31" fmla="*/ 12 h 153"/>
                <a:gd name="T32" fmla="*/ 176 w 244"/>
                <a:gd name="T33" fmla="*/ 0 h 153"/>
                <a:gd name="T34" fmla="*/ 194 w 244"/>
                <a:gd name="T35" fmla="*/ 0 h 153"/>
                <a:gd name="T36" fmla="*/ 242 w 244"/>
                <a:gd name="T37" fmla="*/ 5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4" h="153">
                  <a:moveTo>
                    <a:pt x="242" y="50"/>
                  </a:moveTo>
                  <a:cubicBezTo>
                    <a:pt x="237" y="110"/>
                    <a:pt x="235" y="136"/>
                    <a:pt x="234" y="147"/>
                  </a:cubicBezTo>
                  <a:cubicBezTo>
                    <a:pt x="234" y="150"/>
                    <a:pt x="231" y="153"/>
                    <a:pt x="228" y="153"/>
                  </a:cubicBezTo>
                  <a:cubicBezTo>
                    <a:pt x="209" y="152"/>
                    <a:pt x="154" y="153"/>
                    <a:pt x="139" y="153"/>
                  </a:cubicBezTo>
                  <a:cubicBezTo>
                    <a:pt x="132" y="152"/>
                    <a:pt x="135" y="143"/>
                    <a:pt x="136" y="136"/>
                  </a:cubicBezTo>
                  <a:cubicBezTo>
                    <a:pt x="140" y="116"/>
                    <a:pt x="144" y="95"/>
                    <a:pt x="148" y="73"/>
                  </a:cubicBezTo>
                  <a:cubicBezTo>
                    <a:pt x="144" y="77"/>
                    <a:pt x="137" y="86"/>
                    <a:pt x="131" y="92"/>
                  </a:cubicBezTo>
                  <a:cubicBezTo>
                    <a:pt x="126" y="98"/>
                    <a:pt x="118" y="103"/>
                    <a:pt x="110" y="104"/>
                  </a:cubicBezTo>
                  <a:cubicBezTo>
                    <a:pt x="92" y="106"/>
                    <a:pt x="61" y="109"/>
                    <a:pt x="28" y="105"/>
                  </a:cubicBezTo>
                  <a:cubicBezTo>
                    <a:pt x="13" y="103"/>
                    <a:pt x="8" y="87"/>
                    <a:pt x="6" y="74"/>
                  </a:cubicBezTo>
                  <a:cubicBezTo>
                    <a:pt x="0" y="44"/>
                    <a:pt x="38" y="42"/>
                    <a:pt x="51" y="68"/>
                  </a:cubicBezTo>
                  <a:cubicBezTo>
                    <a:pt x="72" y="74"/>
                    <a:pt x="95" y="67"/>
                    <a:pt x="109" y="48"/>
                  </a:cubicBezTo>
                  <a:cubicBezTo>
                    <a:pt x="112" y="45"/>
                    <a:pt x="115" y="41"/>
                    <a:pt x="118" y="38"/>
                  </a:cubicBezTo>
                  <a:cubicBezTo>
                    <a:pt x="98" y="40"/>
                    <a:pt x="81" y="42"/>
                    <a:pt x="79" y="39"/>
                  </a:cubicBezTo>
                  <a:cubicBezTo>
                    <a:pt x="72" y="33"/>
                    <a:pt x="71" y="26"/>
                    <a:pt x="74" y="18"/>
                  </a:cubicBezTo>
                  <a:cubicBezTo>
                    <a:pt x="78" y="9"/>
                    <a:pt x="118" y="6"/>
                    <a:pt x="141" y="12"/>
                  </a:cubicBezTo>
                  <a:cubicBezTo>
                    <a:pt x="151" y="4"/>
                    <a:pt x="162" y="1"/>
                    <a:pt x="176" y="0"/>
                  </a:cubicBezTo>
                  <a:cubicBezTo>
                    <a:pt x="182" y="0"/>
                    <a:pt x="186" y="0"/>
                    <a:pt x="194" y="0"/>
                  </a:cubicBezTo>
                  <a:cubicBezTo>
                    <a:pt x="220" y="3"/>
                    <a:pt x="244" y="25"/>
                    <a:pt x="242" y="5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>
                <a:solidFill>
                  <a:srgbClr val="FFB519"/>
                </a:solidFill>
              </a:endParaRPr>
            </a:p>
          </p:txBody>
        </p:sp>
        <p:sp>
          <p:nvSpPr>
            <p:cNvPr id="90" name="Freeform 2702"/>
            <p:cNvSpPr>
              <a:spLocks/>
            </p:cNvSpPr>
            <p:nvPr/>
          </p:nvSpPr>
          <p:spPr bwMode="auto">
            <a:xfrm>
              <a:off x="3039164" y="2528888"/>
              <a:ext cx="1000125" cy="1001713"/>
            </a:xfrm>
            <a:custGeom>
              <a:avLst/>
              <a:gdLst>
                <a:gd name="T0" fmla="*/ 0 w 105"/>
                <a:gd name="T1" fmla="*/ 49 h 105"/>
                <a:gd name="T2" fmla="*/ 51 w 105"/>
                <a:gd name="T3" fmla="*/ 0 h 105"/>
                <a:gd name="T4" fmla="*/ 105 w 105"/>
                <a:gd name="T5" fmla="*/ 50 h 105"/>
                <a:gd name="T6" fmla="*/ 50 w 105"/>
                <a:gd name="T7" fmla="*/ 105 h 105"/>
                <a:gd name="T8" fmla="*/ 0 w 105"/>
                <a:gd name="T9" fmla="*/ 4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05">
                  <a:moveTo>
                    <a:pt x="0" y="49"/>
                  </a:moveTo>
                  <a:cubicBezTo>
                    <a:pt x="1" y="22"/>
                    <a:pt x="23" y="0"/>
                    <a:pt x="51" y="0"/>
                  </a:cubicBezTo>
                  <a:cubicBezTo>
                    <a:pt x="82" y="0"/>
                    <a:pt x="105" y="21"/>
                    <a:pt x="105" y="50"/>
                  </a:cubicBezTo>
                  <a:cubicBezTo>
                    <a:pt x="105" y="80"/>
                    <a:pt x="80" y="105"/>
                    <a:pt x="50" y="105"/>
                  </a:cubicBezTo>
                  <a:cubicBezTo>
                    <a:pt x="24" y="105"/>
                    <a:pt x="0" y="79"/>
                    <a:pt x="0" y="49"/>
                  </a:cubicBezTo>
                  <a:close/>
                </a:path>
              </a:pathLst>
            </a:custGeom>
            <a:solidFill>
              <a:srgbClr val="592F74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>
                <a:solidFill>
                  <a:srgbClr val="FFB519"/>
                </a:solidFill>
              </a:endParaRPr>
            </a:p>
          </p:txBody>
        </p:sp>
        <p:sp>
          <p:nvSpPr>
            <p:cNvPr id="91" name="Freeform 2703"/>
            <p:cNvSpPr>
              <a:spLocks/>
            </p:cNvSpPr>
            <p:nvPr/>
          </p:nvSpPr>
          <p:spPr bwMode="auto">
            <a:xfrm>
              <a:off x="1696139" y="3702050"/>
              <a:ext cx="952500" cy="582613"/>
            </a:xfrm>
            <a:custGeom>
              <a:avLst/>
              <a:gdLst>
                <a:gd name="T0" fmla="*/ 92 w 100"/>
                <a:gd name="T1" fmla="*/ 43 h 61"/>
                <a:gd name="T2" fmla="*/ 97 w 100"/>
                <a:gd name="T3" fmla="*/ 55 h 61"/>
                <a:gd name="T4" fmla="*/ 82 w 100"/>
                <a:gd name="T5" fmla="*/ 57 h 61"/>
                <a:gd name="T6" fmla="*/ 7 w 100"/>
                <a:gd name="T7" fmla="*/ 18 h 61"/>
                <a:gd name="T8" fmla="*/ 3 w 100"/>
                <a:gd name="T9" fmla="*/ 5 h 61"/>
                <a:gd name="T10" fmla="*/ 18 w 100"/>
                <a:gd name="T11" fmla="*/ 3 h 61"/>
                <a:gd name="T12" fmla="*/ 92 w 100"/>
                <a:gd name="T13" fmla="*/ 43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1">
                  <a:moveTo>
                    <a:pt x="92" y="43"/>
                  </a:moveTo>
                  <a:cubicBezTo>
                    <a:pt x="98" y="46"/>
                    <a:pt x="100" y="51"/>
                    <a:pt x="97" y="55"/>
                  </a:cubicBezTo>
                  <a:cubicBezTo>
                    <a:pt x="94" y="60"/>
                    <a:pt x="88" y="61"/>
                    <a:pt x="82" y="57"/>
                  </a:cubicBezTo>
                  <a:cubicBezTo>
                    <a:pt x="57" y="44"/>
                    <a:pt x="32" y="31"/>
                    <a:pt x="7" y="18"/>
                  </a:cubicBezTo>
                  <a:cubicBezTo>
                    <a:pt x="2" y="15"/>
                    <a:pt x="0" y="10"/>
                    <a:pt x="3" y="5"/>
                  </a:cubicBezTo>
                  <a:cubicBezTo>
                    <a:pt x="6" y="1"/>
                    <a:pt x="12" y="0"/>
                    <a:pt x="18" y="3"/>
                  </a:cubicBezTo>
                  <a:cubicBezTo>
                    <a:pt x="35" y="12"/>
                    <a:pt x="90" y="41"/>
                    <a:pt x="92" y="43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40005" dist="19939" dir="5400000" algn="tl" rotWithShape="0">
                <a:srgbClr val="000000">
                  <a:alpha val="3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>
                <a:solidFill>
                  <a:srgbClr val="FFB519"/>
                </a:solidFill>
              </a:endParaRPr>
            </a:p>
          </p:txBody>
        </p:sp>
      </p:grpSp>
      <p:cxnSp>
        <p:nvCxnSpPr>
          <p:cNvPr id="93" name="Straight Connector 92"/>
          <p:cNvCxnSpPr>
            <a:stCxn id="74" idx="0"/>
            <a:endCxn id="81" idx="2"/>
          </p:cNvCxnSpPr>
          <p:nvPr/>
        </p:nvCxnSpPr>
        <p:spPr>
          <a:xfrm flipV="1">
            <a:off x="13737065" y="2329410"/>
            <a:ext cx="1434723" cy="1247469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92" idx="25"/>
            <a:endCxn id="80" idx="1"/>
          </p:cNvCxnSpPr>
          <p:nvPr/>
        </p:nvCxnSpPr>
        <p:spPr>
          <a:xfrm flipV="1">
            <a:off x="10740566" y="2063094"/>
            <a:ext cx="1733179" cy="155266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154"/>
          <p:cNvSpPr>
            <a:spLocks noChangeArrowheads="1"/>
          </p:cNvSpPr>
          <p:nvPr/>
        </p:nvSpPr>
        <p:spPr bwMode="ltGray">
          <a:xfrm>
            <a:off x="12635981" y="3418018"/>
            <a:ext cx="2241318" cy="8078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74" name="Rounded Rectangle 73"/>
          <p:cNvSpPr/>
          <p:nvPr/>
        </p:nvSpPr>
        <p:spPr>
          <a:xfrm>
            <a:off x="12781337" y="3576879"/>
            <a:ext cx="1911456" cy="491066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SBC | GW</a:t>
            </a:r>
          </a:p>
        </p:txBody>
      </p:sp>
      <p:sp>
        <p:nvSpPr>
          <p:cNvPr id="100" name="Rectangle 154"/>
          <p:cNvSpPr>
            <a:spLocks noChangeArrowheads="1"/>
          </p:cNvSpPr>
          <p:nvPr/>
        </p:nvSpPr>
        <p:spPr bwMode="ltGray">
          <a:xfrm>
            <a:off x="10069204" y="3369730"/>
            <a:ext cx="898822" cy="85061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92" name="Freeform 41"/>
          <p:cNvSpPr>
            <a:spLocks noChangeAspect="1" noEditPoints="1"/>
          </p:cNvSpPr>
          <p:nvPr/>
        </p:nvSpPr>
        <p:spPr bwMode="auto">
          <a:xfrm>
            <a:off x="10209240" y="3480063"/>
            <a:ext cx="653004" cy="652143"/>
          </a:xfrm>
          <a:custGeom>
            <a:avLst/>
            <a:gdLst>
              <a:gd name="T0" fmla="*/ 161 w 322"/>
              <a:gd name="T1" fmla="*/ 322 h 322"/>
              <a:gd name="T2" fmla="*/ 60 w 322"/>
              <a:gd name="T3" fmla="*/ 67 h 322"/>
              <a:gd name="T4" fmla="*/ 92 w 322"/>
              <a:gd name="T5" fmla="*/ 58 h 322"/>
              <a:gd name="T6" fmla="*/ 47 w 322"/>
              <a:gd name="T7" fmla="*/ 80 h 322"/>
              <a:gd name="T8" fmla="*/ 34 w 322"/>
              <a:gd name="T9" fmla="*/ 106 h 322"/>
              <a:gd name="T10" fmla="*/ 74 w 322"/>
              <a:gd name="T11" fmla="*/ 111 h 322"/>
              <a:gd name="T12" fmla="*/ 23 w 322"/>
              <a:gd name="T13" fmla="*/ 153 h 322"/>
              <a:gd name="T14" fmla="*/ 24 w 322"/>
              <a:gd name="T15" fmla="*/ 181 h 322"/>
              <a:gd name="T16" fmla="*/ 69 w 322"/>
              <a:gd name="T17" fmla="*/ 180 h 322"/>
              <a:gd name="T18" fmla="*/ 36 w 322"/>
              <a:gd name="T19" fmla="*/ 224 h 322"/>
              <a:gd name="T20" fmla="*/ 60 w 322"/>
              <a:gd name="T21" fmla="*/ 259 h 322"/>
              <a:gd name="T22" fmla="*/ 85 w 322"/>
              <a:gd name="T23" fmla="*/ 251 h 322"/>
              <a:gd name="T24" fmla="*/ 80 w 322"/>
              <a:gd name="T25" fmla="*/ 277 h 322"/>
              <a:gd name="T26" fmla="*/ 136 w 322"/>
              <a:gd name="T27" fmla="*/ 299 h 322"/>
              <a:gd name="T28" fmla="*/ 151 w 322"/>
              <a:gd name="T29" fmla="*/ 246 h 322"/>
              <a:gd name="T30" fmla="*/ 99 w 322"/>
              <a:gd name="T31" fmla="*/ 224 h 322"/>
              <a:gd name="T32" fmla="*/ 90 w 322"/>
              <a:gd name="T33" fmla="*/ 172 h 322"/>
              <a:gd name="T34" fmla="*/ 151 w 322"/>
              <a:gd name="T35" fmla="*/ 153 h 322"/>
              <a:gd name="T36" fmla="*/ 97 w 322"/>
              <a:gd name="T37" fmla="*/ 107 h 322"/>
              <a:gd name="T38" fmla="*/ 151 w 322"/>
              <a:gd name="T39" fmla="*/ 153 h 322"/>
              <a:gd name="T40" fmla="*/ 111 w 322"/>
              <a:gd name="T41" fmla="*/ 69 h 322"/>
              <a:gd name="T42" fmla="*/ 151 w 322"/>
              <a:gd name="T43" fmla="*/ 22 h 322"/>
              <a:gd name="T44" fmla="*/ 298 w 322"/>
              <a:gd name="T45" fmla="*/ 144 h 322"/>
              <a:gd name="T46" fmla="*/ 253 w 322"/>
              <a:gd name="T47" fmla="*/ 146 h 322"/>
              <a:gd name="T48" fmla="*/ 286 w 322"/>
              <a:gd name="T49" fmla="*/ 101 h 322"/>
              <a:gd name="T50" fmla="*/ 262 w 322"/>
              <a:gd name="T51" fmla="*/ 67 h 322"/>
              <a:gd name="T52" fmla="*/ 237 w 322"/>
              <a:gd name="T53" fmla="*/ 75 h 322"/>
              <a:gd name="T54" fmla="*/ 242 w 322"/>
              <a:gd name="T55" fmla="*/ 49 h 322"/>
              <a:gd name="T56" fmla="*/ 186 w 322"/>
              <a:gd name="T57" fmla="*/ 26 h 322"/>
              <a:gd name="T58" fmla="*/ 171 w 322"/>
              <a:gd name="T59" fmla="*/ 80 h 322"/>
              <a:gd name="T60" fmla="*/ 223 w 322"/>
              <a:gd name="T61" fmla="*/ 101 h 322"/>
              <a:gd name="T62" fmla="*/ 232 w 322"/>
              <a:gd name="T63" fmla="*/ 153 h 322"/>
              <a:gd name="T64" fmla="*/ 171 w 322"/>
              <a:gd name="T65" fmla="*/ 172 h 322"/>
              <a:gd name="T66" fmla="*/ 225 w 322"/>
              <a:gd name="T67" fmla="*/ 218 h 322"/>
              <a:gd name="T68" fmla="*/ 171 w 322"/>
              <a:gd name="T69" fmla="*/ 172 h 322"/>
              <a:gd name="T70" fmla="*/ 180 w 322"/>
              <a:gd name="T71" fmla="*/ 302 h 322"/>
              <a:gd name="T72" fmla="*/ 216 w 322"/>
              <a:gd name="T73" fmla="*/ 246 h 322"/>
              <a:gd name="T74" fmla="*/ 242 w 322"/>
              <a:gd name="T75" fmla="*/ 277 h 322"/>
              <a:gd name="T76" fmla="*/ 237 w 322"/>
              <a:gd name="T77" fmla="*/ 251 h 322"/>
              <a:gd name="T78" fmla="*/ 262 w 322"/>
              <a:gd name="T79" fmla="*/ 259 h 322"/>
              <a:gd name="T80" fmla="*/ 286 w 322"/>
              <a:gd name="T81" fmla="*/ 224 h 322"/>
              <a:gd name="T82" fmla="*/ 253 w 322"/>
              <a:gd name="T83" fmla="*/ 180 h 322"/>
              <a:gd name="T84" fmla="*/ 298 w 322"/>
              <a:gd name="T85" fmla="*/ 181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22" h="322">
                <a:moveTo>
                  <a:pt x="161" y="0"/>
                </a:moveTo>
                <a:cubicBezTo>
                  <a:pt x="72" y="0"/>
                  <a:pt x="0" y="73"/>
                  <a:pt x="0" y="161"/>
                </a:cubicBezTo>
                <a:cubicBezTo>
                  <a:pt x="0" y="250"/>
                  <a:pt x="72" y="322"/>
                  <a:pt x="161" y="322"/>
                </a:cubicBezTo>
                <a:cubicBezTo>
                  <a:pt x="250" y="322"/>
                  <a:pt x="322" y="250"/>
                  <a:pt x="322" y="161"/>
                </a:cubicBezTo>
                <a:cubicBezTo>
                  <a:pt x="322" y="73"/>
                  <a:pt x="250" y="0"/>
                  <a:pt x="161" y="0"/>
                </a:cubicBezTo>
                <a:close/>
                <a:moveTo>
                  <a:pt x="60" y="67"/>
                </a:moveTo>
                <a:cubicBezTo>
                  <a:pt x="66" y="60"/>
                  <a:pt x="73" y="54"/>
                  <a:pt x="80" y="49"/>
                </a:cubicBezTo>
                <a:cubicBezTo>
                  <a:pt x="106" y="30"/>
                  <a:pt x="106" y="30"/>
                  <a:pt x="106" y="30"/>
                </a:cubicBezTo>
                <a:cubicBezTo>
                  <a:pt x="92" y="58"/>
                  <a:pt x="92" y="58"/>
                  <a:pt x="92" y="58"/>
                </a:cubicBezTo>
                <a:cubicBezTo>
                  <a:pt x="90" y="63"/>
                  <a:pt x="88" y="69"/>
                  <a:pt x="85" y="75"/>
                </a:cubicBezTo>
                <a:cubicBezTo>
                  <a:pt x="83" y="80"/>
                  <a:pt x="83" y="80"/>
                  <a:pt x="83" y="80"/>
                </a:cubicBezTo>
                <a:cubicBezTo>
                  <a:pt x="47" y="80"/>
                  <a:pt x="47" y="80"/>
                  <a:pt x="47" y="80"/>
                </a:cubicBezTo>
                <a:lnTo>
                  <a:pt x="60" y="67"/>
                </a:lnTo>
                <a:close/>
                <a:moveTo>
                  <a:pt x="24" y="144"/>
                </a:moveTo>
                <a:cubicBezTo>
                  <a:pt x="25" y="131"/>
                  <a:pt x="29" y="118"/>
                  <a:pt x="34" y="106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74" y="111"/>
                  <a:pt x="74" y="111"/>
                  <a:pt x="74" y="111"/>
                </a:cubicBezTo>
                <a:cubicBezTo>
                  <a:pt x="72" y="123"/>
                  <a:pt x="70" y="134"/>
                  <a:pt x="69" y="146"/>
                </a:cubicBezTo>
                <a:cubicBezTo>
                  <a:pt x="68" y="153"/>
                  <a:pt x="68" y="153"/>
                  <a:pt x="68" y="153"/>
                </a:cubicBezTo>
                <a:cubicBezTo>
                  <a:pt x="23" y="153"/>
                  <a:pt x="23" y="153"/>
                  <a:pt x="23" y="153"/>
                </a:cubicBezTo>
                <a:lnTo>
                  <a:pt x="24" y="144"/>
                </a:lnTo>
                <a:close/>
                <a:moveTo>
                  <a:pt x="34" y="220"/>
                </a:moveTo>
                <a:cubicBezTo>
                  <a:pt x="29" y="208"/>
                  <a:pt x="25" y="195"/>
                  <a:pt x="24" y="18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68" y="172"/>
                  <a:pt x="68" y="172"/>
                  <a:pt x="68" y="172"/>
                </a:cubicBezTo>
                <a:cubicBezTo>
                  <a:pt x="69" y="180"/>
                  <a:pt x="69" y="180"/>
                  <a:pt x="69" y="180"/>
                </a:cubicBezTo>
                <a:cubicBezTo>
                  <a:pt x="70" y="191"/>
                  <a:pt x="72" y="203"/>
                  <a:pt x="74" y="215"/>
                </a:cubicBezTo>
                <a:cubicBezTo>
                  <a:pt x="76" y="224"/>
                  <a:pt x="76" y="224"/>
                  <a:pt x="76" y="224"/>
                </a:cubicBezTo>
                <a:cubicBezTo>
                  <a:pt x="36" y="224"/>
                  <a:pt x="36" y="224"/>
                  <a:pt x="36" y="224"/>
                </a:cubicBezTo>
                <a:lnTo>
                  <a:pt x="34" y="220"/>
                </a:lnTo>
                <a:close/>
                <a:moveTo>
                  <a:pt x="80" y="277"/>
                </a:moveTo>
                <a:cubicBezTo>
                  <a:pt x="73" y="272"/>
                  <a:pt x="66" y="265"/>
                  <a:pt x="60" y="259"/>
                </a:cubicBezTo>
                <a:cubicBezTo>
                  <a:pt x="47" y="246"/>
                  <a:pt x="47" y="246"/>
                  <a:pt x="47" y="246"/>
                </a:cubicBezTo>
                <a:cubicBezTo>
                  <a:pt x="83" y="246"/>
                  <a:pt x="83" y="246"/>
                  <a:pt x="83" y="246"/>
                </a:cubicBezTo>
                <a:cubicBezTo>
                  <a:pt x="85" y="251"/>
                  <a:pt x="85" y="251"/>
                  <a:pt x="85" y="251"/>
                </a:cubicBezTo>
                <a:cubicBezTo>
                  <a:pt x="88" y="257"/>
                  <a:pt x="90" y="263"/>
                  <a:pt x="92" y="267"/>
                </a:cubicBezTo>
                <a:cubicBezTo>
                  <a:pt x="106" y="296"/>
                  <a:pt x="106" y="296"/>
                  <a:pt x="106" y="296"/>
                </a:cubicBezTo>
                <a:lnTo>
                  <a:pt x="80" y="277"/>
                </a:lnTo>
                <a:close/>
                <a:moveTo>
                  <a:pt x="151" y="304"/>
                </a:moveTo>
                <a:cubicBezTo>
                  <a:pt x="138" y="302"/>
                  <a:pt x="138" y="302"/>
                  <a:pt x="138" y="302"/>
                </a:cubicBezTo>
                <a:cubicBezTo>
                  <a:pt x="136" y="299"/>
                  <a:pt x="136" y="299"/>
                  <a:pt x="136" y="299"/>
                </a:cubicBezTo>
                <a:cubicBezTo>
                  <a:pt x="127" y="287"/>
                  <a:pt x="119" y="273"/>
                  <a:pt x="111" y="257"/>
                </a:cubicBezTo>
                <a:cubicBezTo>
                  <a:pt x="106" y="246"/>
                  <a:pt x="106" y="246"/>
                  <a:pt x="106" y="246"/>
                </a:cubicBezTo>
                <a:cubicBezTo>
                  <a:pt x="151" y="246"/>
                  <a:pt x="151" y="246"/>
                  <a:pt x="151" y="246"/>
                </a:cubicBezTo>
                <a:lnTo>
                  <a:pt x="151" y="304"/>
                </a:lnTo>
                <a:close/>
                <a:moveTo>
                  <a:pt x="151" y="224"/>
                </a:moveTo>
                <a:cubicBezTo>
                  <a:pt x="99" y="224"/>
                  <a:pt x="99" y="224"/>
                  <a:pt x="99" y="224"/>
                </a:cubicBezTo>
                <a:cubicBezTo>
                  <a:pt x="97" y="218"/>
                  <a:pt x="97" y="218"/>
                  <a:pt x="97" y="218"/>
                </a:cubicBezTo>
                <a:cubicBezTo>
                  <a:pt x="94" y="207"/>
                  <a:pt x="92" y="194"/>
                  <a:pt x="91" y="181"/>
                </a:cubicBezTo>
                <a:cubicBezTo>
                  <a:pt x="90" y="172"/>
                  <a:pt x="90" y="172"/>
                  <a:pt x="90" y="172"/>
                </a:cubicBezTo>
                <a:cubicBezTo>
                  <a:pt x="151" y="172"/>
                  <a:pt x="151" y="172"/>
                  <a:pt x="151" y="172"/>
                </a:cubicBezTo>
                <a:lnTo>
                  <a:pt x="151" y="224"/>
                </a:lnTo>
                <a:close/>
                <a:moveTo>
                  <a:pt x="151" y="153"/>
                </a:moveTo>
                <a:cubicBezTo>
                  <a:pt x="90" y="153"/>
                  <a:pt x="90" y="153"/>
                  <a:pt x="90" y="153"/>
                </a:cubicBezTo>
                <a:cubicBezTo>
                  <a:pt x="91" y="145"/>
                  <a:pt x="91" y="145"/>
                  <a:pt x="91" y="145"/>
                </a:cubicBezTo>
                <a:cubicBezTo>
                  <a:pt x="92" y="132"/>
                  <a:pt x="94" y="119"/>
                  <a:pt x="97" y="107"/>
                </a:cubicBezTo>
                <a:cubicBezTo>
                  <a:pt x="99" y="101"/>
                  <a:pt x="99" y="101"/>
                  <a:pt x="99" y="101"/>
                </a:cubicBezTo>
                <a:cubicBezTo>
                  <a:pt x="151" y="101"/>
                  <a:pt x="151" y="101"/>
                  <a:pt x="151" y="101"/>
                </a:cubicBezTo>
                <a:lnTo>
                  <a:pt x="151" y="153"/>
                </a:lnTo>
                <a:close/>
                <a:moveTo>
                  <a:pt x="151" y="80"/>
                </a:moveTo>
                <a:cubicBezTo>
                  <a:pt x="106" y="80"/>
                  <a:pt x="106" y="80"/>
                  <a:pt x="106" y="80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9" y="53"/>
                  <a:pt x="127" y="39"/>
                  <a:pt x="136" y="27"/>
                </a:cubicBezTo>
                <a:cubicBezTo>
                  <a:pt x="138" y="24"/>
                  <a:pt x="141" y="24"/>
                  <a:pt x="142" y="23"/>
                </a:cubicBezTo>
                <a:cubicBezTo>
                  <a:pt x="151" y="22"/>
                  <a:pt x="151" y="22"/>
                  <a:pt x="151" y="22"/>
                </a:cubicBezTo>
                <a:lnTo>
                  <a:pt x="151" y="80"/>
                </a:lnTo>
                <a:close/>
                <a:moveTo>
                  <a:pt x="288" y="106"/>
                </a:moveTo>
                <a:cubicBezTo>
                  <a:pt x="293" y="118"/>
                  <a:pt x="296" y="131"/>
                  <a:pt x="298" y="144"/>
                </a:cubicBezTo>
                <a:cubicBezTo>
                  <a:pt x="299" y="153"/>
                  <a:pt x="299" y="153"/>
                  <a:pt x="299" y="153"/>
                </a:cubicBezTo>
                <a:cubicBezTo>
                  <a:pt x="253" y="153"/>
                  <a:pt x="253" y="153"/>
                  <a:pt x="253" y="153"/>
                </a:cubicBezTo>
                <a:cubicBezTo>
                  <a:pt x="253" y="146"/>
                  <a:pt x="253" y="146"/>
                  <a:pt x="253" y="146"/>
                </a:cubicBezTo>
                <a:cubicBezTo>
                  <a:pt x="252" y="134"/>
                  <a:pt x="250" y="123"/>
                  <a:pt x="248" y="111"/>
                </a:cubicBezTo>
                <a:cubicBezTo>
                  <a:pt x="245" y="101"/>
                  <a:pt x="245" y="101"/>
                  <a:pt x="245" y="101"/>
                </a:cubicBezTo>
                <a:cubicBezTo>
                  <a:pt x="286" y="101"/>
                  <a:pt x="286" y="101"/>
                  <a:pt x="286" y="101"/>
                </a:cubicBezTo>
                <a:lnTo>
                  <a:pt x="288" y="106"/>
                </a:lnTo>
                <a:close/>
                <a:moveTo>
                  <a:pt x="242" y="49"/>
                </a:moveTo>
                <a:cubicBezTo>
                  <a:pt x="249" y="54"/>
                  <a:pt x="256" y="60"/>
                  <a:pt x="262" y="67"/>
                </a:cubicBezTo>
                <a:cubicBezTo>
                  <a:pt x="275" y="80"/>
                  <a:pt x="275" y="80"/>
                  <a:pt x="275" y="80"/>
                </a:cubicBezTo>
                <a:cubicBezTo>
                  <a:pt x="239" y="80"/>
                  <a:pt x="239" y="80"/>
                  <a:pt x="239" y="80"/>
                </a:cubicBezTo>
                <a:cubicBezTo>
                  <a:pt x="237" y="75"/>
                  <a:pt x="237" y="75"/>
                  <a:pt x="237" y="75"/>
                </a:cubicBezTo>
                <a:cubicBezTo>
                  <a:pt x="234" y="68"/>
                  <a:pt x="232" y="63"/>
                  <a:pt x="230" y="58"/>
                </a:cubicBezTo>
                <a:cubicBezTo>
                  <a:pt x="216" y="30"/>
                  <a:pt x="216" y="30"/>
                  <a:pt x="216" y="30"/>
                </a:cubicBezTo>
                <a:lnTo>
                  <a:pt x="242" y="49"/>
                </a:lnTo>
                <a:close/>
                <a:moveTo>
                  <a:pt x="171" y="22"/>
                </a:moveTo>
                <a:cubicBezTo>
                  <a:pt x="184" y="24"/>
                  <a:pt x="184" y="24"/>
                  <a:pt x="184" y="24"/>
                </a:cubicBezTo>
                <a:cubicBezTo>
                  <a:pt x="186" y="26"/>
                  <a:pt x="186" y="26"/>
                  <a:pt x="186" y="26"/>
                </a:cubicBezTo>
                <a:cubicBezTo>
                  <a:pt x="195" y="39"/>
                  <a:pt x="203" y="53"/>
                  <a:pt x="211" y="69"/>
                </a:cubicBezTo>
                <a:cubicBezTo>
                  <a:pt x="216" y="80"/>
                  <a:pt x="216" y="80"/>
                  <a:pt x="216" y="80"/>
                </a:cubicBezTo>
                <a:cubicBezTo>
                  <a:pt x="171" y="80"/>
                  <a:pt x="171" y="80"/>
                  <a:pt x="171" y="80"/>
                </a:cubicBezTo>
                <a:lnTo>
                  <a:pt x="171" y="22"/>
                </a:lnTo>
                <a:close/>
                <a:moveTo>
                  <a:pt x="171" y="101"/>
                </a:moveTo>
                <a:cubicBezTo>
                  <a:pt x="223" y="101"/>
                  <a:pt x="223" y="101"/>
                  <a:pt x="223" y="101"/>
                </a:cubicBezTo>
                <a:cubicBezTo>
                  <a:pt x="225" y="107"/>
                  <a:pt x="225" y="107"/>
                  <a:pt x="225" y="107"/>
                </a:cubicBezTo>
                <a:cubicBezTo>
                  <a:pt x="228" y="119"/>
                  <a:pt x="230" y="132"/>
                  <a:pt x="231" y="145"/>
                </a:cubicBezTo>
                <a:cubicBezTo>
                  <a:pt x="232" y="153"/>
                  <a:pt x="232" y="153"/>
                  <a:pt x="232" y="153"/>
                </a:cubicBezTo>
                <a:cubicBezTo>
                  <a:pt x="171" y="153"/>
                  <a:pt x="171" y="153"/>
                  <a:pt x="171" y="153"/>
                </a:cubicBezTo>
                <a:lnTo>
                  <a:pt x="171" y="101"/>
                </a:lnTo>
                <a:close/>
                <a:moveTo>
                  <a:pt x="171" y="172"/>
                </a:moveTo>
                <a:cubicBezTo>
                  <a:pt x="232" y="172"/>
                  <a:pt x="232" y="172"/>
                  <a:pt x="232" y="172"/>
                </a:cubicBezTo>
                <a:cubicBezTo>
                  <a:pt x="231" y="181"/>
                  <a:pt x="231" y="181"/>
                  <a:pt x="231" y="181"/>
                </a:cubicBezTo>
                <a:cubicBezTo>
                  <a:pt x="230" y="194"/>
                  <a:pt x="228" y="207"/>
                  <a:pt x="225" y="218"/>
                </a:cubicBezTo>
                <a:cubicBezTo>
                  <a:pt x="223" y="224"/>
                  <a:pt x="223" y="224"/>
                  <a:pt x="223" y="224"/>
                </a:cubicBezTo>
                <a:cubicBezTo>
                  <a:pt x="171" y="224"/>
                  <a:pt x="171" y="224"/>
                  <a:pt x="171" y="224"/>
                </a:cubicBezTo>
                <a:lnTo>
                  <a:pt x="171" y="172"/>
                </a:lnTo>
                <a:close/>
                <a:moveTo>
                  <a:pt x="211" y="257"/>
                </a:moveTo>
                <a:cubicBezTo>
                  <a:pt x="203" y="273"/>
                  <a:pt x="195" y="287"/>
                  <a:pt x="186" y="299"/>
                </a:cubicBezTo>
                <a:cubicBezTo>
                  <a:pt x="184" y="302"/>
                  <a:pt x="181" y="302"/>
                  <a:pt x="180" y="302"/>
                </a:cubicBezTo>
                <a:cubicBezTo>
                  <a:pt x="171" y="304"/>
                  <a:pt x="171" y="304"/>
                  <a:pt x="171" y="304"/>
                </a:cubicBezTo>
                <a:cubicBezTo>
                  <a:pt x="171" y="246"/>
                  <a:pt x="171" y="246"/>
                  <a:pt x="171" y="246"/>
                </a:cubicBezTo>
                <a:cubicBezTo>
                  <a:pt x="216" y="246"/>
                  <a:pt x="216" y="246"/>
                  <a:pt x="216" y="246"/>
                </a:cubicBezTo>
                <a:lnTo>
                  <a:pt x="211" y="257"/>
                </a:lnTo>
                <a:close/>
                <a:moveTo>
                  <a:pt x="262" y="259"/>
                </a:moveTo>
                <a:cubicBezTo>
                  <a:pt x="256" y="265"/>
                  <a:pt x="249" y="272"/>
                  <a:pt x="242" y="277"/>
                </a:cubicBezTo>
                <a:cubicBezTo>
                  <a:pt x="216" y="296"/>
                  <a:pt x="216" y="296"/>
                  <a:pt x="216" y="296"/>
                </a:cubicBezTo>
                <a:cubicBezTo>
                  <a:pt x="230" y="267"/>
                  <a:pt x="230" y="267"/>
                  <a:pt x="230" y="267"/>
                </a:cubicBezTo>
                <a:cubicBezTo>
                  <a:pt x="232" y="263"/>
                  <a:pt x="234" y="257"/>
                  <a:pt x="237" y="251"/>
                </a:cubicBezTo>
                <a:cubicBezTo>
                  <a:pt x="239" y="246"/>
                  <a:pt x="239" y="246"/>
                  <a:pt x="239" y="246"/>
                </a:cubicBezTo>
                <a:cubicBezTo>
                  <a:pt x="275" y="246"/>
                  <a:pt x="275" y="246"/>
                  <a:pt x="275" y="246"/>
                </a:cubicBezTo>
                <a:lnTo>
                  <a:pt x="262" y="259"/>
                </a:lnTo>
                <a:close/>
                <a:moveTo>
                  <a:pt x="298" y="181"/>
                </a:moveTo>
                <a:cubicBezTo>
                  <a:pt x="296" y="195"/>
                  <a:pt x="293" y="208"/>
                  <a:pt x="288" y="220"/>
                </a:cubicBezTo>
                <a:cubicBezTo>
                  <a:pt x="286" y="224"/>
                  <a:pt x="286" y="224"/>
                  <a:pt x="286" y="224"/>
                </a:cubicBezTo>
                <a:cubicBezTo>
                  <a:pt x="245" y="224"/>
                  <a:pt x="245" y="224"/>
                  <a:pt x="245" y="224"/>
                </a:cubicBezTo>
                <a:cubicBezTo>
                  <a:pt x="248" y="215"/>
                  <a:pt x="248" y="215"/>
                  <a:pt x="248" y="215"/>
                </a:cubicBezTo>
                <a:cubicBezTo>
                  <a:pt x="250" y="203"/>
                  <a:pt x="252" y="191"/>
                  <a:pt x="253" y="180"/>
                </a:cubicBezTo>
                <a:cubicBezTo>
                  <a:pt x="253" y="172"/>
                  <a:pt x="253" y="172"/>
                  <a:pt x="253" y="172"/>
                </a:cubicBezTo>
                <a:cubicBezTo>
                  <a:pt x="299" y="172"/>
                  <a:pt x="299" y="172"/>
                  <a:pt x="299" y="172"/>
                </a:cubicBezTo>
                <a:lnTo>
                  <a:pt x="298" y="181"/>
                </a:lnTo>
                <a:close/>
              </a:path>
            </a:pathLst>
          </a:custGeom>
          <a:solidFill>
            <a:srgbClr val="00009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1" name="Group 100"/>
          <p:cNvGrpSpPr>
            <a:grpSpLocks noChangeAspect="1"/>
          </p:cNvGrpSpPr>
          <p:nvPr/>
        </p:nvGrpSpPr>
        <p:grpSpPr>
          <a:xfrm>
            <a:off x="9619536" y="9985293"/>
            <a:ext cx="599054" cy="400902"/>
            <a:chOff x="-3394665" y="3534473"/>
            <a:chExt cx="1159001" cy="775634"/>
          </a:xfrm>
          <a:solidFill>
            <a:srgbClr val="FFFFFF"/>
          </a:solidFill>
        </p:grpSpPr>
        <p:sp>
          <p:nvSpPr>
            <p:cNvPr id="102" name="Freeform 1911"/>
            <p:cNvSpPr>
              <a:spLocks/>
            </p:cNvSpPr>
            <p:nvPr/>
          </p:nvSpPr>
          <p:spPr bwMode="auto">
            <a:xfrm>
              <a:off x="-3394665" y="3821580"/>
              <a:ext cx="791770" cy="485189"/>
            </a:xfrm>
            <a:custGeom>
              <a:avLst/>
              <a:gdLst>
                <a:gd name="T0" fmla="*/ 63 w 237"/>
                <a:gd name="T1" fmla="*/ 145 h 145"/>
                <a:gd name="T2" fmla="*/ 11 w 237"/>
                <a:gd name="T3" fmla="*/ 145 h 145"/>
                <a:gd name="T4" fmla="*/ 1 w 237"/>
                <a:gd name="T5" fmla="*/ 134 h 145"/>
                <a:gd name="T6" fmla="*/ 2 w 237"/>
                <a:gd name="T7" fmla="*/ 127 h 145"/>
                <a:gd name="T8" fmla="*/ 19 w 237"/>
                <a:gd name="T9" fmla="*/ 85 h 145"/>
                <a:gd name="T10" fmla="*/ 62 w 237"/>
                <a:gd name="T11" fmla="*/ 17 h 145"/>
                <a:gd name="T12" fmla="*/ 100 w 237"/>
                <a:gd name="T13" fmla="*/ 4 h 145"/>
                <a:gd name="T14" fmla="*/ 126 w 237"/>
                <a:gd name="T15" fmla="*/ 35 h 145"/>
                <a:gd name="T16" fmla="*/ 139 w 237"/>
                <a:gd name="T17" fmla="*/ 74 h 145"/>
                <a:gd name="T18" fmla="*/ 154 w 237"/>
                <a:gd name="T19" fmla="*/ 84 h 145"/>
                <a:gd name="T20" fmla="*/ 200 w 237"/>
                <a:gd name="T21" fmla="*/ 86 h 145"/>
                <a:gd name="T22" fmla="*/ 222 w 237"/>
                <a:gd name="T23" fmla="*/ 86 h 145"/>
                <a:gd name="T24" fmla="*/ 237 w 237"/>
                <a:gd name="T25" fmla="*/ 99 h 145"/>
                <a:gd name="T26" fmla="*/ 223 w 237"/>
                <a:gd name="T27" fmla="*/ 112 h 145"/>
                <a:gd name="T28" fmla="*/ 150 w 237"/>
                <a:gd name="T29" fmla="*/ 110 h 145"/>
                <a:gd name="T30" fmla="*/ 118 w 237"/>
                <a:gd name="T31" fmla="*/ 91 h 145"/>
                <a:gd name="T32" fmla="*/ 117 w 237"/>
                <a:gd name="T33" fmla="*/ 88 h 145"/>
                <a:gd name="T34" fmla="*/ 100 w 237"/>
                <a:gd name="T35" fmla="*/ 87 h 145"/>
                <a:gd name="T36" fmla="*/ 72 w 237"/>
                <a:gd name="T37" fmla="*/ 139 h 145"/>
                <a:gd name="T38" fmla="*/ 63 w 237"/>
                <a:gd name="T3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7" h="145">
                  <a:moveTo>
                    <a:pt x="63" y="145"/>
                  </a:moveTo>
                  <a:cubicBezTo>
                    <a:pt x="11" y="145"/>
                    <a:pt x="11" y="145"/>
                    <a:pt x="11" y="145"/>
                  </a:cubicBezTo>
                  <a:cubicBezTo>
                    <a:pt x="5" y="145"/>
                    <a:pt x="0" y="140"/>
                    <a:pt x="1" y="134"/>
                  </a:cubicBezTo>
                  <a:cubicBezTo>
                    <a:pt x="1" y="132"/>
                    <a:pt x="2" y="130"/>
                    <a:pt x="2" y="127"/>
                  </a:cubicBezTo>
                  <a:cubicBezTo>
                    <a:pt x="5" y="112"/>
                    <a:pt x="12" y="98"/>
                    <a:pt x="19" y="85"/>
                  </a:cubicBezTo>
                  <a:cubicBezTo>
                    <a:pt x="31" y="61"/>
                    <a:pt x="46" y="39"/>
                    <a:pt x="62" y="17"/>
                  </a:cubicBezTo>
                  <a:cubicBezTo>
                    <a:pt x="71" y="5"/>
                    <a:pt x="86" y="0"/>
                    <a:pt x="100" y="4"/>
                  </a:cubicBezTo>
                  <a:cubicBezTo>
                    <a:pt x="114" y="8"/>
                    <a:pt x="123" y="20"/>
                    <a:pt x="126" y="35"/>
                  </a:cubicBezTo>
                  <a:cubicBezTo>
                    <a:pt x="128" y="48"/>
                    <a:pt x="133" y="62"/>
                    <a:pt x="139" y="74"/>
                  </a:cubicBezTo>
                  <a:cubicBezTo>
                    <a:pt x="142" y="79"/>
                    <a:pt x="149" y="83"/>
                    <a:pt x="154" y="84"/>
                  </a:cubicBezTo>
                  <a:cubicBezTo>
                    <a:pt x="170" y="84"/>
                    <a:pt x="185" y="85"/>
                    <a:pt x="200" y="86"/>
                  </a:cubicBezTo>
                  <a:cubicBezTo>
                    <a:pt x="208" y="86"/>
                    <a:pt x="215" y="86"/>
                    <a:pt x="222" y="86"/>
                  </a:cubicBezTo>
                  <a:cubicBezTo>
                    <a:pt x="231" y="86"/>
                    <a:pt x="237" y="91"/>
                    <a:pt x="237" y="99"/>
                  </a:cubicBezTo>
                  <a:cubicBezTo>
                    <a:pt x="237" y="107"/>
                    <a:pt x="231" y="112"/>
                    <a:pt x="223" y="112"/>
                  </a:cubicBezTo>
                  <a:cubicBezTo>
                    <a:pt x="198" y="112"/>
                    <a:pt x="174" y="111"/>
                    <a:pt x="150" y="110"/>
                  </a:cubicBezTo>
                  <a:cubicBezTo>
                    <a:pt x="135" y="110"/>
                    <a:pt x="125" y="103"/>
                    <a:pt x="118" y="91"/>
                  </a:cubicBezTo>
                  <a:cubicBezTo>
                    <a:pt x="118" y="90"/>
                    <a:pt x="117" y="89"/>
                    <a:pt x="117" y="88"/>
                  </a:cubicBezTo>
                  <a:cubicBezTo>
                    <a:pt x="113" y="82"/>
                    <a:pt x="104" y="81"/>
                    <a:pt x="100" y="87"/>
                  </a:cubicBezTo>
                  <a:cubicBezTo>
                    <a:pt x="90" y="104"/>
                    <a:pt x="79" y="120"/>
                    <a:pt x="72" y="139"/>
                  </a:cubicBezTo>
                  <a:cubicBezTo>
                    <a:pt x="71" y="142"/>
                    <a:pt x="67" y="145"/>
                    <a:pt x="63" y="14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  <p:sp>
          <p:nvSpPr>
            <p:cNvPr id="103" name="Freeform 1912"/>
            <p:cNvSpPr>
              <a:spLocks/>
            </p:cNvSpPr>
            <p:nvPr/>
          </p:nvSpPr>
          <p:spPr bwMode="auto">
            <a:xfrm>
              <a:off x="-3020202" y="3534473"/>
              <a:ext cx="327169" cy="327168"/>
            </a:xfrm>
            <a:custGeom>
              <a:avLst/>
              <a:gdLst>
                <a:gd name="T0" fmla="*/ 98 w 98"/>
                <a:gd name="T1" fmla="*/ 49 h 98"/>
                <a:gd name="T2" fmla="*/ 49 w 98"/>
                <a:gd name="T3" fmla="*/ 98 h 98"/>
                <a:gd name="T4" fmla="*/ 0 w 98"/>
                <a:gd name="T5" fmla="*/ 49 h 98"/>
                <a:gd name="T6" fmla="*/ 49 w 98"/>
                <a:gd name="T7" fmla="*/ 0 h 98"/>
                <a:gd name="T8" fmla="*/ 98 w 98"/>
                <a:gd name="T9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98">
                  <a:moveTo>
                    <a:pt x="98" y="49"/>
                  </a:moveTo>
                  <a:cubicBezTo>
                    <a:pt x="98" y="76"/>
                    <a:pt x="77" y="98"/>
                    <a:pt x="49" y="98"/>
                  </a:cubicBezTo>
                  <a:cubicBezTo>
                    <a:pt x="22" y="98"/>
                    <a:pt x="0" y="77"/>
                    <a:pt x="0" y="49"/>
                  </a:cubicBezTo>
                  <a:cubicBezTo>
                    <a:pt x="0" y="22"/>
                    <a:pt x="22" y="0"/>
                    <a:pt x="49" y="0"/>
                  </a:cubicBezTo>
                  <a:cubicBezTo>
                    <a:pt x="76" y="0"/>
                    <a:pt x="98" y="22"/>
                    <a:pt x="98" y="4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  <p:sp>
          <p:nvSpPr>
            <p:cNvPr id="104" name="Freeform 1913"/>
            <p:cNvSpPr>
              <a:spLocks/>
            </p:cNvSpPr>
            <p:nvPr/>
          </p:nvSpPr>
          <p:spPr bwMode="auto">
            <a:xfrm>
              <a:off x="-2519433" y="3661334"/>
              <a:ext cx="283769" cy="645434"/>
            </a:xfrm>
            <a:custGeom>
              <a:avLst/>
              <a:gdLst>
                <a:gd name="T0" fmla="*/ 84 w 85"/>
                <a:gd name="T1" fmla="*/ 193 h 193"/>
                <a:gd name="T2" fmla="*/ 26 w 85"/>
                <a:gd name="T3" fmla="*/ 193 h 193"/>
                <a:gd name="T4" fmla="*/ 16 w 85"/>
                <a:gd name="T5" fmla="*/ 181 h 193"/>
                <a:gd name="T6" fmla="*/ 27 w 85"/>
                <a:gd name="T7" fmla="*/ 168 h 193"/>
                <a:gd name="T8" fmla="*/ 55 w 85"/>
                <a:gd name="T9" fmla="*/ 168 h 193"/>
                <a:gd name="T10" fmla="*/ 38 w 85"/>
                <a:gd name="T11" fmla="*/ 128 h 193"/>
                <a:gd name="T12" fmla="*/ 32 w 85"/>
                <a:gd name="T13" fmla="*/ 140 h 193"/>
                <a:gd name="T14" fmla="*/ 11 w 85"/>
                <a:gd name="T15" fmla="*/ 150 h 193"/>
                <a:gd name="T16" fmla="*/ 4 w 85"/>
                <a:gd name="T17" fmla="*/ 128 h 193"/>
                <a:gd name="T18" fmla="*/ 52 w 85"/>
                <a:gd name="T19" fmla="*/ 13 h 193"/>
                <a:gd name="T20" fmla="*/ 74 w 85"/>
                <a:gd name="T21" fmla="*/ 3 h 193"/>
                <a:gd name="T22" fmla="*/ 81 w 85"/>
                <a:gd name="T23" fmla="*/ 25 h 193"/>
                <a:gd name="T24" fmla="*/ 49 w 85"/>
                <a:gd name="T25" fmla="*/ 101 h 193"/>
                <a:gd name="T26" fmla="*/ 49 w 85"/>
                <a:gd name="T27" fmla="*/ 109 h 193"/>
                <a:gd name="T28" fmla="*/ 81 w 85"/>
                <a:gd name="T29" fmla="*/ 187 h 193"/>
                <a:gd name="T30" fmla="*/ 84 w 85"/>
                <a:gd name="T31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93">
                  <a:moveTo>
                    <a:pt x="84" y="193"/>
                  </a:moveTo>
                  <a:cubicBezTo>
                    <a:pt x="64" y="193"/>
                    <a:pt x="45" y="193"/>
                    <a:pt x="26" y="193"/>
                  </a:cubicBezTo>
                  <a:cubicBezTo>
                    <a:pt x="21" y="193"/>
                    <a:pt x="16" y="187"/>
                    <a:pt x="16" y="181"/>
                  </a:cubicBezTo>
                  <a:cubicBezTo>
                    <a:pt x="16" y="174"/>
                    <a:pt x="21" y="168"/>
                    <a:pt x="27" y="168"/>
                  </a:cubicBezTo>
                  <a:cubicBezTo>
                    <a:pt x="36" y="168"/>
                    <a:pt x="45" y="168"/>
                    <a:pt x="55" y="168"/>
                  </a:cubicBezTo>
                  <a:cubicBezTo>
                    <a:pt x="49" y="155"/>
                    <a:pt x="44" y="142"/>
                    <a:pt x="38" y="128"/>
                  </a:cubicBezTo>
                  <a:cubicBezTo>
                    <a:pt x="36" y="133"/>
                    <a:pt x="34" y="136"/>
                    <a:pt x="32" y="140"/>
                  </a:cubicBezTo>
                  <a:cubicBezTo>
                    <a:pt x="28" y="149"/>
                    <a:pt x="20" y="153"/>
                    <a:pt x="11" y="150"/>
                  </a:cubicBezTo>
                  <a:cubicBezTo>
                    <a:pt x="3" y="146"/>
                    <a:pt x="0" y="137"/>
                    <a:pt x="4" y="128"/>
                  </a:cubicBezTo>
                  <a:cubicBezTo>
                    <a:pt x="20" y="90"/>
                    <a:pt x="36" y="51"/>
                    <a:pt x="52" y="13"/>
                  </a:cubicBezTo>
                  <a:cubicBezTo>
                    <a:pt x="56" y="3"/>
                    <a:pt x="65" y="0"/>
                    <a:pt x="74" y="3"/>
                  </a:cubicBezTo>
                  <a:cubicBezTo>
                    <a:pt x="82" y="7"/>
                    <a:pt x="85" y="16"/>
                    <a:pt x="81" y="25"/>
                  </a:cubicBezTo>
                  <a:cubicBezTo>
                    <a:pt x="70" y="51"/>
                    <a:pt x="60" y="76"/>
                    <a:pt x="49" y="101"/>
                  </a:cubicBezTo>
                  <a:cubicBezTo>
                    <a:pt x="48" y="104"/>
                    <a:pt x="48" y="107"/>
                    <a:pt x="49" y="109"/>
                  </a:cubicBezTo>
                  <a:cubicBezTo>
                    <a:pt x="60" y="135"/>
                    <a:pt x="71" y="161"/>
                    <a:pt x="81" y="187"/>
                  </a:cubicBezTo>
                  <a:cubicBezTo>
                    <a:pt x="82" y="189"/>
                    <a:pt x="83" y="191"/>
                    <a:pt x="84" y="19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  <p:sp>
          <p:nvSpPr>
            <p:cNvPr id="105" name="Freeform 1914"/>
            <p:cNvSpPr>
              <a:spLocks/>
            </p:cNvSpPr>
            <p:nvPr/>
          </p:nvSpPr>
          <p:spPr bwMode="auto">
            <a:xfrm>
              <a:off x="-2736433" y="4222751"/>
              <a:ext cx="230353" cy="87356"/>
            </a:xfrm>
            <a:custGeom>
              <a:avLst/>
              <a:gdLst>
                <a:gd name="T0" fmla="*/ 34 w 69"/>
                <a:gd name="T1" fmla="*/ 25 h 26"/>
                <a:gd name="T2" fmla="*/ 11 w 69"/>
                <a:gd name="T3" fmla="*/ 25 h 26"/>
                <a:gd name="T4" fmla="*/ 0 w 69"/>
                <a:gd name="T5" fmla="*/ 13 h 26"/>
                <a:gd name="T6" fmla="*/ 11 w 69"/>
                <a:gd name="T7" fmla="*/ 0 h 26"/>
                <a:gd name="T8" fmla="*/ 57 w 69"/>
                <a:gd name="T9" fmla="*/ 0 h 26"/>
                <a:gd name="T10" fmla="*/ 69 w 69"/>
                <a:gd name="T11" fmla="*/ 13 h 26"/>
                <a:gd name="T12" fmla="*/ 57 w 69"/>
                <a:gd name="T13" fmla="*/ 25 h 26"/>
                <a:gd name="T14" fmla="*/ 34 w 69"/>
                <a:gd name="T1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" h="26">
                  <a:moveTo>
                    <a:pt x="34" y="25"/>
                  </a:moveTo>
                  <a:cubicBezTo>
                    <a:pt x="26" y="25"/>
                    <a:pt x="19" y="25"/>
                    <a:pt x="11" y="25"/>
                  </a:cubicBezTo>
                  <a:cubicBezTo>
                    <a:pt x="4" y="26"/>
                    <a:pt x="0" y="18"/>
                    <a:pt x="0" y="13"/>
                  </a:cubicBezTo>
                  <a:cubicBezTo>
                    <a:pt x="0" y="7"/>
                    <a:pt x="4" y="0"/>
                    <a:pt x="11" y="0"/>
                  </a:cubicBezTo>
                  <a:cubicBezTo>
                    <a:pt x="27" y="0"/>
                    <a:pt x="42" y="0"/>
                    <a:pt x="57" y="0"/>
                  </a:cubicBezTo>
                  <a:cubicBezTo>
                    <a:pt x="64" y="0"/>
                    <a:pt x="69" y="6"/>
                    <a:pt x="69" y="13"/>
                  </a:cubicBezTo>
                  <a:cubicBezTo>
                    <a:pt x="69" y="20"/>
                    <a:pt x="64" y="25"/>
                    <a:pt x="57" y="25"/>
                  </a:cubicBezTo>
                  <a:cubicBezTo>
                    <a:pt x="50" y="25"/>
                    <a:pt x="42" y="25"/>
                    <a:pt x="34" y="2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</p:grpSp>
      <p:cxnSp>
        <p:nvCxnSpPr>
          <p:cNvPr id="114" name="Straight Connector 113"/>
          <p:cNvCxnSpPr>
            <a:stCxn id="19" idx="1"/>
            <a:endCxn id="100" idx="2"/>
          </p:cNvCxnSpPr>
          <p:nvPr/>
        </p:nvCxnSpPr>
        <p:spPr>
          <a:xfrm flipH="1" flipV="1">
            <a:off x="10518615" y="4220343"/>
            <a:ext cx="6256" cy="1303305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54"/>
          <p:cNvSpPr>
            <a:spLocks noChangeArrowheads="1"/>
          </p:cNvSpPr>
          <p:nvPr/>
        </p:nvSpPr>
        <p:spPr bwMode="ltGray">
          <a:xfrm>
            <a:off x="10380133" y="2575309"/>
            <a:ext cx="6963350" cy="679096"/>
          </a:xfrm>
          <a:prstGeom prst="rect">
            <a:avLst/>
          </a:prstGeom>
          <a:solidFill>
            <a:schemeClr val="bg1">
              <a:alpha val="83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grpSp>
        <p:nvGrpSpPr>
          <p:cNvPr id="124" name="Group 123"/>
          <p:cNvGrpSpPr>
            <a:grpSpLocks noChangeAspect="1"/>
          </p:cNvGrpSpPr>
          <p:nvPr/>
        </p:nvGrpSpPr>
        <p:grpSpPr>
          <a:xfrm>
            <a:off x="10968991" y="2738272"/>
            <a:ext cx="338814" cy="335465"/>
            <a:chOff x="8413646" y="-1818251"/>
            <a:chExt cx="8518525" cy="84343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5" name="Freeform 76"/>
            <p:cNvSpPr>
              <a:spLocks noEditPoints="1"/>
            </p:cNvSpPr>
            <p:nvPr/>
          </p:nvSpPr>
          <p:spPr bwMode="auto">
            <a:xfrm>
              <a:off x="11148908" y="-1818251"/>
              <a:ext cx="5688013" cy="1658938"/>
            </a:xfrm>
            <a:custGeom>
              <a:avLst/>
              <a:gdLst>
                <a:gd name="T0" fmla="*/ 594 w 597"/>
                <a:gd name="T1" fmla="*/ 163 h 174"/>
                <a:gd name="T2" fmla="*/ 541 w 597"/>
                <a:gd name="T3" fmla="*/ 70 h 174"/>
                <a:gd name="T4" fmla="*/ 505 w 597"/>
                <a:gd name="T5" fmla="*/ 10 h 174"/>
                <a:gd name="T6" fmla="*/ 489 w 597"/>
                <a:gd name="T7" fmla="*/ 0 h 174"/>
                <a:gd name="T8" fmla="*/ 106 w 597"/>
                <a:gd name="T9" fmla="*/ 0 h 174"/>
                <a:gd name="T10" fmla="*/ 89 w 597"/>
                <a:gd name="T11" fmla="*/ 9 h 174"/>
                <a:gd name="T12" fmla="*/ 3 w 597"/>
                <a:gd name="T13" fmla="*/ 164 h 174"/>
                <a:gd name="T14" fmla="*/ 8 w 597"/>
                <a:gd name="T15" fmla="*/ 174 h 174"/>
                <a:gd name="T16" fmla="*/ 589 w 597"/>
                <a:gd name="T17" fmla="*/ 174 h 174"/>
                <a:gd name="T18" fmla="*/ 594 w 597"/>
                <a:gd name="T19" fmla="*/ 163 h 174"/>
                <a:gd name="T20" fmla="*/ 96 w 597"/>
                <a:gd name="T21" fmla="*/ 57 h 174"/>
                <a:gd name="T22" fmla="*/ 153 w 597"/>
                <a:gd name="T23" fmla="*/ 22 h 174"/>
                <a:gd name="T24" fmla="*/ 156 w 597"/>
                <a:gd name="T25" fmla="*/ 21 h 174"/>
                <a:gd name="T26" fmla="*/ 162 w 597"/>
                <a:gd name="T27" fmla="*/ 24 h 174"/>
                <a:gd name="T28" fmla="*/ 160 w 597"/>
                <a:gd name="T29" fmla="*/ 33 h 174"/>
                <a:gd name="T30" fmla="*/ 102 w 597"/>
                <a:gd name="T31" fmla="*/ 68 h 174"/>
                <a:gd name="T32" fmla="*/ 99 w 597"/>
                <a:gd name="T33" fmla="*/ 69 h 174"/>
                <a:gd name="T34" fmla="*/ 94 w 597"/>
                <a:gd name="T35" fmla="*/ 66 h 174"/>
                <a:gd name="T36" fmla="*/ 96 w 597"/>
                <a:gd name="T37" fmla="*/ 57 h 174"/>
                <a:gd name="T38" fmla="*/ 200 w 597"/>
                <a:gd name="T39" fmla="*/ 46 h 174"/>
                <a:gd name="T40" fmla="*/ 96 w 597"/>
                <a:gd name="T41" fmla="*/ 110 h 174"/>
                <a:gd name="T42" fmla="*/ 88 w 597"/>
                <a:gd name="T43" fmla="*/ 108 h 174"/>
                <a:gd name="T44" fmla="*/ 85 w 597"/>
                <a:gd name="T45" fmla="*/ 104 h 174"/>
                <a:gd name="T46" fmla="*/ 88 w 597"/>
                <a:gd name="T47" fmla="*/ 96 h 174"/>
                <a:gd name="T48" fmla="*/ 192 w 597"/>
                <a:gd name="T49" fmla="*/ 32 h 174"/>
                <a:gd name="T50" fmla="*/ 200 w 597"/>
                <a:gd name="T51" fmla="*/ 34 h 174"/>
                <a:gd name="T52" fmla="*/ 202 w 597"/>
                <a:gd name="T53" fmla="*/ 38 h 174"/>
                <a:gd name="T54" fmla="*/ 200 w 597"/>
                <a:gd name="T55" fmla="*/ 4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7" h="174">
                  <a:moveTo>
                    <a:pt x="594" y="163"/>
                  </a:moveTo>
                  <a:cubicBezTo>
                    <a:pt x="577" y="132"/>
                    <a:pt x="558" y="101"/>
                    <a:pt x="541" y="70"/>
                  </a:cubicBezTo>
                  <a:cubicBezTo>
                    <a:pt x="529" y="50"/>
                    <a:pt x="515" y="29"/>
                    <a:pt x="505" y="10"/>
                  </a:cubicBezTo>
                  <a:cubicBezTo>
                    <a:pt x="499" y="3"/>
                    <a:pt x="496" y="0"/>
                    <a:pt x="489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98" y="0"/>
                    <a:pt x="94" y="2"/>
                    <a:pt x="89" y="9"/>
                  </a:cubicBezTo>
                  <a:cubicBezTo>
                    <a:pt x="84" y="19"/>
                    <a:pt x="21" y="130"/>
                    <a:pt x="3" y="164"/>
                  </a:cubicBezTo>
                  <a:cubicBezTo>
                    <a:pt x="0" y="168"/>
                    <a:pt x="3" y="174"/>
                    <a:pt x="8" y="174"/>
                  </a:cubicBezTo>
                  <a:cubicBezTo>
                    <a:pt x="589" y="174"/>
                    <a:pt x="589" y="174"/>
                    <a:pt x="589" y="174"/>
                  </a:cubicBezTo>
                  <a:cubicBezTo>
                    <a:pt x="596" y="172"/>
                    <a:pt x="597" y="170"/>
                    <a:pt x="594" y="163"/>
                  </a:cubicBezTo>
                  <a:close/>
                  <a:moveTo>
                    <a:pt x="96" y="57"/>
                  </a:moveTo>
                  <a:cubicBezTo>
                    <a:pt x="153" y="22"/>
                    <a:pt x="153" y="22"/>
                    <a:pt x="153" y="22"/>
                  </a:cubicBezTo>
                  <a:cubicBezTo>
                    <a:pt x="154" y="21"/>
                    <a:pt x="155" y="21"/>
                    <a:pt x="156" y="21"/>
                  </a:cubicBezTo>
                  <a:cubicBezTo>
                    <a:pt x="159" y="21"/>
                    <a:pt x="161" y="22"/>
                    <a:pt x="162" y="24"/>
                  </a:cubicBezTo>
                  <a:cubicBezTo>
                    <a:pt x="164" y="27"/>
                    <a:pt x="163" y="31"/>
                    <a:pt x="160" y="33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01" y="68"/>
                    <a:pt x="100" y="69"/>
                    <a:pt x="99" y="69"/>
                  </a:cubicBezTo>
                  <a:cubicBezTo>
                    <a:pt x="97" y="69"/>
                    <a:pt x="95" y="68"/>
                    <a:pt x="94" y="66"/>
                  </a:cubicBezTo>
                  <a:cubicBezTo>
                    <a:pt x="92" y="63"/>
                    <a:pt x="93" y="59"/>
                    <a:pt x="96" y="57"/>
                  </a:cubicBezTo>
                  <a:close/>
                  <a:moveTo>
                    <a:pt x="200" y="46"/>
                  </a:moveTo>
                  <a:cubicBezTo>
                    <a:pt x="96" y="110"/>
                    <a:pt x="96" y="110"/>
                    <a:pt x="96" y="110"/>
                  </a:cubicBezTo>
                  <a:cubicBezTo>
                    <a:pt x="93" y="112"/>
                    <a:pt x="89" y="111"/>
                    <a:pt x="88" y="108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4" y="102"/>
                    <a:pt x="85" y="98"/>
                    <a:pt x="88" y="96"/>
                  </a:cubicBezTo>
                  <a:cubicBezTo>
                    <a:pt x="192" y="32"/>
                    <a:pt x="192" y="32"/>
                    <a:pt x="192" y="32"/>
                  </a:cubicBezTo>
                  <a:cubicBezTo>
                    <a:pt x="195" y="30"/>
                    <a:pt x="198" y="31"/>
                    <a:pt x="200" y="34"/>
                  </a:cubicBezTo>
                  <a:cubicBezTo>
                    <a:pt x="202" y="38"/>
                    <a:pt x="202" y="38"/>
                    <a:pt x="202" y="38"/>
                  </a:cubicBezTo>
                  <a:cubicBezTo>
                    <a:pt x="204" y="41"/>
                    <a:pt x="203" y="44"/>
                    <a:pt x="200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7"/>
            <p:cNvSpPr>
              <a:spLocks/>
            </p:cNvSpPr>
            <p:nvPr/>
          </p:nvSpPr>
          <p:spPr bwMode="auto">
            <a:xfrm>
              <a:off x="11044133" y="12137"/>
              <a:ext cx="5888038" cy="704850"/>
            </a:xfrm>
            <a:custGeom>
              <a:avLst/>
              <a:gdLst>
                <a:gd name="T0" fmla="*/ 609 w 618"/>
                <a:gd name="T1" fmla="*/ 0 h 74"/>
                <a:gd name="T2" fmla="*/ 8 w 618"/>
                <a:gd name="T3" fmla="*/ 0 h 74"/>
                <a:gd name="T4" fmla="*/ 0 w 618"/>
                <a:gd name="T5" fmla="*/ 8 h 74"/>
                <a:gd name="T6" fmla="*/ 0 w 618"/>
                <a:gd name="T7" fmla="*/ 13 h 74"/>
                <a:gd name="T8" fmla="*/ 77 w 618"/>
                <a:gd name="T9" fmla="*/ 73 h 74"/>
                <a:gd name="T10" fmla="*/ 154 w 618"/>
                <a:gd name="T11" fmla="*/ 20 h 74"/>
                <a:gd name="T12" fmla="*/ 154 w 618"/>
                <a:gd name="T13" fmla="*/ 20 h 74"/>
                <a:gd name="T14" fmla="*/ 154 w 618"/>
                <a:gd name="T15" fmla="*/ 20 h 74"/>
                <a:gd name="T16" fmla="*/ 232 w 618"/>
                <a:gd name="T17" fmla="*/ 73 h 74"/>
                <a:gd name="T18" fmla="*/ 233 w 618"/>
                <a:gd name="T19" fmla="*/ 73 h 74"/>
                <a:gd name="T20" fmla="*/ 234 w 618"/>
                <a:gd name="T21" fmla="*/ 73 h 74"/>
                <a:gd name="T22" fmla="*/ 234 w 618"/>
                <a:gd name="T23" fmla="*/ 73 h 74"/>
                <a:gd name="T24" fmla="*/ 235 w 618"/>
                <a:gd name="T25" fmla="*/ 73 h 74"/>
                <a:gd name="T26" fmla="*/ 308 w 618"/>
                <a:gd name="T27" fmla="*/ 21 h 74"/>
                <a:gd name="T28" fmla="*/ 308 w 618"/>
                <a:gd name="T29" fmla="*/ 21 h 74"/>
                <a:gd name="T30" fmla="*/ 309 w 618"/>
                <a:gd name="T31" fmla="*/ 20 h 74"/>
                <a:gd name="T32" fmla="*/ 309 w 618"/>
                <a:gd name="T33" fmla="*/ 21 h 74"/>
                <a:gd name="T34" fmla="*/ 386 w 618"/>
                <a:gd name="T35" fmla="*/ 74 h 74"/>
                <a:gd name="T36" fmla="*/ 463 w 618"/>
                <a:gd name="T37" fmla="*/ 21 h 74"/>
                <a:gd name="T38" fmla="*/ 540 w 618"/>
                <a:gd name="T39" fmla="*/ 74 h 74"/>
                <a:gd name="T40" fmla="*/ 618 w 618"/>
                <a:gd name="T41" fmla="*/ 14 h 74"/>
                <a:gd name="T42" fmla="*/ 617 w 618"/>
                <a:gd name="T43" fmla="*/ 7 h 74"/>
                <a:gd name="T44" fmla="*/ 609 w 618"/>
                <a:gd name="T4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8" h="74">
                  <a:moveTo>
                    <a:pt x="60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46"/>
                    <a:pt x="34" y="73"/>
                    <a:pt x="77" y="73"/>
                  </a:cubicBezTo>
                  <a:cubicBezTo>
                    <a:pt x="117" y="73"/>
                    <a:pt x="150" y="5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9" y="50"/>
                    <a:pt x="192" y="73"/>
                    <a:pt x="232" y="73"/>
                  </a:cubicBezTo>
                  <a:cubicBezTo>
                    <a:pt x="232" y="73"/>
                    <a:pt x="233" y="73"/>
                    <a:pt x="233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5" y="73"/>
                  </a:cubicBezTo>
                  <a:cubicBezTo>
                    <a:pt x="272" y="72"/>
                    <a:pt x="303" y="50"/>
                    <a:pt x="308" y="21"/>
                  </a:cubicBezTo>
                  <a:cubicBezTo>
                    <a:pt x="308" y="21"/>
                    <a:pt x="308" y="21"/>
                    <a:pt x="308" y="21"/>
                  </a:cubicBezTo>
                  <a:cubicBezTo>
                    <a:pt x="308" y="21"/>
                    <a:pt x="309" y="21"/>
                    <a:pt x="309" y="20"/>
                  </a:cubicBezTo>
                  <a:cubicBezTo>
                    <a:pt x="309" y="21"/>
                    <a:pt x="309" y="21"/>
                    <a:pt x="309" y="21"/>
                  </a:cubicBezTo>
                  <a:cubicBezTo>
                    <a:pt x="313" y="51"/>
                    <a:pt x="346" y="74"/>
                    <a:pt x="386" y="74"/>
                  </a:cubicBezTo>
                  <a:cubicBezTo>
                    <a:pt x="426" y="74"/>
                    <a:pt x="459" y="51"/>
                    <a:pt x="463" y="21"/>
                  </a:cubicBezTo>
                  <a:cubicBezTo>
                    <a:pt x="467" y="51"/>
                    <a:pt x="500" y="74"/>
                    <a:pt x="540" y="74"/>
                  </a:cubicBezTo>
                  <a:cubicBezTo>
                    <a:pt x="583" y="74"/>
                    <a:pt x="618" y="47"/>
                    <a:pt x="618" y="14"/>
                  </a:cubicBezTo>
                  <a:cubicBezTo>
                    <a:pt x="618" y="12"/>
                    <a:pt x="618" y="10"/>
                    <a:pt x="617" y="7"/>
                  </a:cubicBezTo>
                  <a:cubicBezTo>
                    <a:pt x="617" y="3"/>
                    <a:pt x="613" y="0"/>
                    <a:pt x="609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Freeform 75"/>
            <p:cNvSpPr>
              <a:spLocks/>
            </p:cNvSpPr>
            <p:nvPr/>
          </p:nvSpPr>
          <p:spPr bwMode="auto">
            <a:xfrm>
              <a:off x="11768033" y="1012262"/>
              <a:ext cx="0" cy="228600"/>
            </a:xfrm>
            <a:custGeom>
              <a:avLst/>
              <a:gdLst>
                <a:gd name="T0" fmla="*/ 0 h 24"/>
                <a:gd name="T1" fmla="*/ 4 h 24"/>
                <a:gd name="T2" fmla="*/ 24 h 24"/>
                <a:gd name="T3" fmla="*/ 4 h 24"/>
                <a:gd name="T4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2"/>
                    <a:pt x="0" y="2"/>
                    <a:pt x="0" y="4"/>
                  </a:cubicBezTo>
                  <a:cubicBezTo>
                    <a:pt x="0" y="11"/>
                    <a:pt x="0" y="17"/>
                    <a:pt x="0" y="24"/>
                  </a:cubicBezTo>
                  <a:cubicBezTo>
                    <a:pt x="0" y="17"/>
                    <a:pt x="0" y="11"/>
                    <a:pt x="0" y="4"/>
                  </a:cubicBezTo>
                  <a:cubicBezTo>
                    <a:pt x="0" y="2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Line 77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Line 78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0" name="Freeform 79"/>
            <p:cNvSpPr>
              <a:spLocks/>
            </p:cNvSpPr>
            <p:nvPr/>
          </p:nvSpPr>
          <p:spPr bwMode="auto">
            <a:xfrm>
              <a:off x="11768033" y="1240862"/>
              <a:ext cx="0" cy="228600"/>
            </a:xfrm>
            <a:custGeom>
              <a:avLst/>
              <a:gdLst>
                <a:gd name="T0" fmla="*/ 0 h 24"/>
                <a:gd name="T1" fmla="*/ 24 h 24"/>
                <a:gd name="T2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9"/>
                    <a:pt x="0" y="16"/>
                    <a:pt x="0" y="24"/>
                  </a:cubicBezTo>
                  <a:cubicBezTo>
                    <a:pt x="0" y="16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Freeform 80"/>
            <p:cNvSpPr>
              <a:spLocks/>
            </p:cNvSpPr>
            <p:nvPr/>
          </p:nvSpPr>
          <p:spPr bwMode="auto">
            <a:xfrm>
              <a:off x="11768033" y="964637"/>
              <a:ext cx="0" cy="47625"/>
            </a:xfrm>
            <a:custGeom>
              <a:avLst/>
              <a:gdLst>
                <a:gd name="T0" fmla="*/ 5 h 5"/>
                <a:gd name="T1" fmla="*/ 0 h 5"/>
                <a:gd name="T2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0" y="2"/>
                    <a:pt x="0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81"/>
            <p:cNvSpPr>
              <a:spLocks/>
            </p:cNvSpPr>
            <p:nvPr/>
          </p:nvSpPr>
          <p:spPr bwMode="auto">
            <a:xfrm>
              <a:off x="14684271" y="774137"/>
              <a:ext cx="1533525" cy="2420938"/>
            </a:xfrm>
            <a:custGeom>
              <a:avLst/>
              <a:gdLst>
                <a:gd name="T0" fmla="*/ 161 w 161"/>
                <a:gd name="T1" fmla="*/ 223 h 254"/>
                <a:gd name="T2" fmla="*/ 130 w 161"/>
                <a:gd name="T3" fmla="*/ 254 h 254"/>
                <a:gd name="T4" fmla="*/ 0 w 161"/>
                <a:gd name="T5" fmla="*/ 254 h 254"/>
                <a:gd name="T6" fmla="*/ 29 w 161"/>
                <a:gd name="T7" fmla="*/ 165 h 254"/>
                <a:gd name="T8" fmla="*/ 79 w 161"/>
                <a:gd name="T9" fmla="*/ 165 h 254"/>
                <a:gd name="T10" fmla="*/ 98 w 161"/>
                <a:gd name="T11" fmla="*/ 144 h 254"/>
                <a:gd name="T12" fmla="*/ 98 w 161"/>
                <a:gd name="T13" fmla="*/ 0 h 254"/>
                <a:gd name="T14" fmla="*/ 158 w 161"/>
                <a:gd name="T15" fmla="*/ 22 h 254"/>
                <a:gd name="T16" fmla="*/ 161 w 161"/>
                <a:gd name="T17" fmla="*/ 27 h 254"/>
                <a:gd name="T18" fmla="*/ 161 w 161"/>
                <a:gd name="T19" fmla="*/ 223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254">
                  <a:moveTo>
                    <a:pt x="161" y="223"/>
                  </a:moveTo>
                  <a:cubicBezTo>
                    <a:pt x="161" y="239"/>
                    <a:pt x="155" y="254"/>
                    <a:pt x="130" y="254"/>
                  </a:cubicBezTo>
                  <a:cubicBezTo>
                    <a:pt x="127" y="254"/>
                    <a:pt x="39" y="254"/>
                    <a:pt x="0" y="254"/>
                  </a:cubicBezTo>
                  <a:cubicBezTo>
                    <a:pt x="5" y="237"/>
                    <a:pt x="24" y="177"/>
                    <a:pt x="29" y="165"/>
                  </a:cubicBezTo>
                  <a:cubicBezTo>
                    <a:pt x="50" y="165"/>
                    <a:pt x="68" y="165"/>
                    <a:pt x="79" y="165"/>
                  </a:cubicBezTo>
                  <a:cubicBezTo>
                    <a:pt x="91" y="165"/>
                    <a:pt x="98" y="158"/>
                    <a:pt x="98" y="144"/>
                  </a:cubicBezTo>
                  <a:cubicBezTo>
                    <a:pt x="98" y="135"/>
                    <a:pt x="98" y="0"/>
                    <a:pt x="98" y="0"/>
                  </a:cubicBezTo>
                  <a:cubicBezTo>
                    <a:pt x="98" y="0"/>
                    <a:pt x="145" y="17"/>
                    <a:pt x="158" y="22"/>
                  </a:cubicBezTo>
                  <a:cubicBezTo>
                    <a:pt x="160" y="23"/>
                    <a:pt x="161" y="25"/>
                    <a:pt x="161" y="27"/>
                  </a:cubicBezTo>
                  <a:lnTo>
                    <a:pt x="161" y="22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82"/>
            <p:cNvSpPr>
              <a:spLocks/>
            </p:cNvSpPr>
            <p:nvPr/>
          </p:nvSpPr>
          <p:spPr bwMode="auto">
            <a:xfrm>
              <a:off x="11768033" y="802712"/>
              <a:ext cx="600075" cy="666750"/>
            </a:xfrm>
            <a:custGeom>
              <a:avLst/>
              <a:gdLst>
                <a:gd name="T0" fmla="*/ 63 w 63"/>
                <a:gd name="T1" fmla="*/ 41 h 70"/>
                <a:gd name="T2" fmla="*/ 63 w 63"/>
                <a:gd name="T3" fmla="*/ 62 h 70"/>
                <a:gd name="T4" fmla="*/ 55 w 63"/>
                <a:gd name="T5" fmla="*/ 70 h 70"/>
                <a:gd name="T6" fmla="*/ 8 w 63"/>
                <a:gd name="T7" fmla="*/ 70 h 70"/>
                <a:gd name="T8" fmla="*/ 0 w 63"/>
                <a:gd name="T9" fmla="*/ 62 h 70"/>
                <a:gd name="T10" fmla="*/ 0 w 63"/>
                <a:gd name="T11" fmla="*/ 21 h 70"/>
                <a:gd name="T12" fmla="*/ 3 w 63"/>
                <a:gd name="T13" fmla="*/ 16 h 70"/>
                <a:gd name="T14" fmla="*/ 63 w 63"/>
                <a:gd name="T15" fmla="*/ 0 h 70"/>
                <a:gd name="T16" fmla="*/ 63 w 63"/>
                <a:gd name="T17" fmla="*/ 4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0">
                  <a:moveTo>
                    <a:pt x="63" y="41"/>
                  </a:moveTo>
                  <a:cubicBezTo>
                    <a:pt x="63" y="62"/>
                    <a:pt x="63" y="62"/>
                    <a:pt x="63" y="62"/>
                  </a:cubicBezTo>
                  <a:cubicBezTo>
                    <a:pt x="63" y="67"/>
                    <a:pt x="60" y="70"/>
                    <a:pt x="55" y="70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4" y="70"/>
                    <a:pt x="0" y="66"/>
                    <a:pt x="0" y="62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9"/>
                    <a:pt x="1" y="17"/>
                    <a:pt x="3" y="16"/>
                  </a:cubicBezTo>
                  <a:cubicBezTo>
                    <a:pt x="15" y="13"/>
                    <a:pt x="48" y="4"/>
                    <a:pt x="63" y="0"/>
                  </a:cubicBezTo>
                  <a:cubicBezTo>
                    <a:pt x="63" y="14"/>
                    <a:pt x="63" y="27"/>
                    <a:pt x="63" y="4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Freeform 83"/>
            <p:cNvSpPr>
              <a:spLocks noEditPoints="1"/>
            </p:cNvSpPr>
            <p:nvPr/>
          </p:nvSpPr>
          <p:spPr bwMode="auto">
            <a:xfrm>
              <a:off x="8413646" y="574112"/>
              <a:ext cx="6480175" cy="6042025"/>
            </a:xfrm>
            <a:custGeom>
              <a:avLst/>
              <a:gdLst>
                <a:gd name="T0" fmla="*/ 500 w 680"/>
                <a:gd name="T1" fmla="*/ 543 h 634"/>
                <a:gd name="T2" fmla="*/ 262 w 680"/>
                <a:gd name="T3" fmla="*/ 543 h 634"/>
                <a:gd name="T4" fmla="*/ 236 w 680"/>
                <a:gd name="T5" fmla="*/ 569 h 634"/>
                <a:gd name="T6" fmla="*/ 642 w 680"/>
                <a:gd name="T7" fmla="*/ 111 h 634"/>
                <a:gd name="T8" fmla="*/ 149 w 680"/>
                <a:gd name="T9" fmla="*/ 58 h 634"/>
                <a:gd name="T10" fmla="*/ 16 w 680"/>
                <a:gd name="T11" fmla="*/ 5 h 634"/>
                <a:gd name="T12" fmla="*/ 117 w 680"/>
                <a:gd name="T13" fmla="*/ 91 h 634"/>
                <a:gd name="T14" fmla="*/ 211 w 680"/>
                <a:gd name="T15" fmla="*/ 417 h 634"/>
                <a:gd name="T16" fmla="*/ 210 w 680"/>
                <a:gd name="T17" fmla="*/ 529 h 634"/>
                <a:gd name="T18" fmla="*/ 262 w 680"/>
                <a:gd name="T19" fmla="*/ 634 h 634"/>
                <a:gd name="T20" fmla="*/ 314 w 680"/>
                <a:gd name="T21" fmla="*/ 527 h 634"/>
                <a:gd name="T22" fmla="*/ 446 w 680"/>
                <a:gd name="T23" fmla="*/ 533 h 634"/>
                <a:gd name="T24" fmla="*/ 565 w 680"/>
                <a:gd name="T25" fmla="*/ 569 h 634"/>
                <a:gd name="T26" fmla="*/ 554 w 680"/>
                <a:gd name="T27" fmla="*/ 532 h 634"/>
                <a:gd name="T28" fmla="*/ 551 w 680"/>
                <a:gd name="T29" fmla="*/ 489 h 634"/>
                <a:gd name="T30" fmla="*/ 227 w 680"/>
                <a:gd name="T31" fmla="*/ 477 h 634"/>
                <a:gd name="T32" fmla="*/ 565 w 680"/>
                <a:gd name="T33" fmla="*/ 434 h 634"/>
                <a:gd name="T34" fmla="*/ 679 w 680"/>
                <a:gd name="T35" fmla="*/ 139 h 634"/>
                <a:gd name="T36" fmla="*/ 298 w 680"/>
                <a:gd name="T37" fmla="*/ 387 h 634"/>
                <a:gd name="T38" fmla="*/ 246 w 680"/>
                <a:gd name="T39" fmla="*/ 341 h 634"/>
                <a:gd name="T40" fmla="*/ 314 w 680"/>
                <a:gd name="T41" fmla="*/ 352 h 634"/>
                <a:gd name="T42" fmla="*/ 298 w 680"/>
                <a:gd name="T43" fmla="*/ 297 h 634"/>
                <a:gd name="T44" fmla="*/ 217 w 680"/>
                <a:gd name="T45" fmla="*/ 249 h 634"/>
                <a:gd name="T46" fmla="*/ 314 w 680"/>
                <a:gd name="T47" fmla="*/ 259 h 634"/>
                <a:gd name="T48" fmla="*/ 298 w 680"/>
                <a:gd name="T49" fmla="*/ 204 h 634"/>
                <a:gd name="T50" fmla="*/ 191 w 680"/>
                <a:gd name="T51" fmla="*/ 162 h 634"/>
                <a:gd name="T52" fmla="*/ 314 w 680"/>
                <a:gd name="T53" fmla="*/ 169 h 634"/>
                <a:gd name="T54" fmla="*/ 441 w 680"/>
                <a:gd name="T55" fmla="*/ 387 h 634"/>
                <a:gd name="T56" fmla="*/ 357 w 680"/>
                <a:gd name="T57" fmla="*/ 352 h 634"/>
                <a:gd name="T58" fmla="*/ 457 w 680"/>
                <a:gd name="T59" fmla="*/ 352 h 634"/>
                <a:gd name="T60" fmla="*/ 441 w 680"/>
                <a:gd name="T61" fmla="*/ 297 h 634"/>
                <a:gd name="T62" fmla="*/ 357 w 680"/>
                <a:gd name="T63" fmla="*/ 259 h 634"/>
                <a:gd name="T64" fmla="*/ 457 w 680"/>
                <a:gd name="T65" fmla="*/ 259 h 634"/>
                <a:gd name="T66" fmla="*/ 441 w 680"/>
                <a:gd name="T67" fmla="*/ 204 h 634"/>
                <a:gd name="T68" fmla="*/ 357 w 680"/>
                <a:gd name="T69" fmla="*/ 169 h 634"/>
                <a:gd name="T70" fmla="*/ 457 w 680"/>
                <a:gd name="T71" fmla="*/ 169 h 634"/>
                <a:gd name="T72" fmla="*/ 562 w 680"/>
                <a:gd name="T73" fmla="*/ 382 h 634"/>
                <a:gd name="T74" fmla="*/ 500 w 680"/>
                <a:gd name="T75" fmla="*/ 371 h 634"/>
                <a:gd name="T76" fmla="*/ 570 w 680"/>
                <a:gd name="T77" fmla="*/ 336 h 634"/>
                <a:gd name="T78" fmla="*/ 589 w 680"/>
                <a:gd name="T79" fmla="*/ 285 h 634"/>
                <a:gd name="T80" fmla="*/ 500 w 680"/>
                <a:gd name="T81" fmla="*/ 281 h 634"/>
                <a:gd name="T82" fmla="*/ 596 w 680"/>
                <a:gd name="T83" fmla="*/ 243 h 634"/>
                <a:gd name="T84" fmla="*/ 616 w 680"/>
                <a:gd name="T85" fmla="*/ 193 h 634"/>
                <a:gd name="T86" fmla="*/ 500 w 680"/>
                <a:gd name="T87" fmla="*/ 188 h 634"/>
                <a:gd name="T88" fmla="*/ 618 w 680"/>
                <a:gd name="T89" fmla="*/ 153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80" h="634">
                  <a:moveTo>
                    <a:pt x="500" y="595"/>
                  </a:moveTo>
                  <a:cubicBezTo>
                    <a:pt x="486" y="595"/>
                    <a:pt x="475" y="583"/>
                    <a:pt x="475" y="569"/>
                  </a:cubicBezTo>
                  <a:cubicBezTo>
                    <a:pt x="475" y="555"/>
                    <a:pt x="486" y="543"/>
                    <a:pt x="500" y="543"/>
                  </a:cubicBezTo>
                  <a:cubicBezTo>
                    <a:pt x="515" y="543"/>
                    <a:pt x="526" y="555"/>
                    <a:pt x="526" y="569"/>
                  </a:cubicBezTo>
                  <a:cubicBezTo>
                    <a:pt x="526" y="583"/>
                    <a:pt x="515" y="595"/>
                    <a:pt x="500" y="595"/>
                  </a:cubicBezTo>
                  <a:close/>
                  <a:moveTo>
                    <a:pt x="262" y="543"/>
                  </a:moveTo>
                  <a:cubicBezTo>
                    <a:pt x="276" y="543"/>
                    <a:pt x="288" y="555"/>
                    <a:pt x="288" y="569"/>
                  </a:cubicBezTo>
                  <a:cubicBezTo>
                    <a:pt x="288" y="583"/>
                    <a:pt x="276" y="595"/>
                    <a:pt x="262" y="595"/>
                  </a:cubicBezTo>
                  <a:cubicBezTo>
                    <a:pt x="248" y="595"/>
                    <a:pt x="236" y="583"/>
                    <a:pt x="236" y="569"/>
                  </a:cubicBezTo>
                  <a:cubicBezTo>
                    <a:pt x="236" y="555"/>
                    <a:pt x="248" y="543"/>
                    <a:pt x="262" y="543"/>
                  </a:cubicBezTo>
                  <a:close/>
                  <a:moveTo>
                    <a:pt x="677" y="123"/>
                  </a:moveTo>
                  <a:cubicBezTo>
                    <a:pt x="670" y="110"/>
                    <a:pt x="656" y="111"/>
                    <a:pt x="642" y="111"/>
                  </a:cubicBezTo>
                  <a:cubicBezTo>
                    <a:pt x="184" y="111"/>
                    <a:pt x="184" y="111"/>
                    <a:pt x="184" y="111"/>
                  </a:cubicBezTo>
                  <a:cubicBezTo>
                    <a:pt x="172" y="111"/>
                    <a:pt x="167" y="108"/>
                    <a:pt x="163" y="98"/>
                  </a:cubicBezTo>
                  <a:cubicBezTo>
                    <a:pt x="160" y="84"/>
                    <a:pt x="156" y="70"/>
                    <a:pt x="149" y="58"/>
                  </a:cubicBezTo>
                  <a:cubicBezTo>
                    <a:pt x="146" y="51"/>
                    <a:pt x="141" y="43"/>
                    <a:pt x="134" y="39"/>
                  </a:cubicBezTo>
                  <a:cubicBezTo>
                    <a:pt x="103" y="27"/>
                    <a:pt x="72" y="13"/>
                    <a:pt x="40" y="3"/>
                  </a:cubicBezTo>
                  <a:cubicBezTo>
                    <a:pt x="33" y="0"/>
                    <a:pt x="22" y="1"/>
                    <a:pt x="16" y="5"/>
                  </a:cubicBezTo>
                  <a:cubicBezTo>
                    <a:pt x="0" y="17"/>
                    <a:pt x="7" y="36"/>
                    <a:pt x="28" y="43"/>
                  </a:cubicBezTo>
                  <a:cubicBezTo>
                    <a:pt x="50" y="53"/>
                    <a:pt x="74" y="62"/>
                    <a:pt x="96" y="70"/>
                  </a:cubicBezTo>
                  <a:cubicBezTo>
                    <a:pt x="107" y="74"/>
                    <a:pt x="113" y="79"/>
                    <a:pt x="117" y="91"/>
                  </a:cubicBezTo>
                  <a:cubicBezTo>
                    <a:pt x="127" y="125"/>
                    <a:pt x="139" y="158"/>
                    <a:pt x="151" y="192"/>
                  </a:cubicBezTo>
                  <a:cubicBezTo>
                    <a:pt x="172" y="250"/>
                    <a:pt x="192" y="309"/>
                    <a:pt x="213" y="367"/>
                  </a:cubicBezTo>
                  <a:cubicBezTo>
                    <a:pt x="220" y="384"/>
                    <a:pt x="227" y="400"/>
                    <a:pt x="211" y="417"/>
                  </a:cubicBezTo>
                  <a:cubicBezTo>
                    <a:pt x="211" y="417"/>
                    <a:pt x="210" y="419"/>
                    <a:pt x="210" y="421"/>
                  </a:cubicBezTo>
                  <a:cubicBezTo>
                    <a:pt x="203" y="441"/>
                    <a:pt x="194" y="463"/>
                    <a:pt x="187" y="486"/>
                  </a:cubicBezTo>
                  <a:cubicBezTo>
                    <a:pt x="175" y="517"/>
                    <a:pt x="177" y="520"/>
                    <a:pt x="210" y="529"/>
                  </a:cubicBezTo>
                  <a:cubicBezTo>
                    <a:pt x="209" y="530"/>
                    <a:pt x="208" y="532"/>
                    <a:pt x="208" y="534"/>
                  </a:cubicBezTo>
                  <a:cubicBezTo>
                    <a:pt x="201" y="544"/>
                    <a:pt x="197" y="556"/>
                    <a:pt x="197" y="569"/>
                  </a:cubicBezTo>
                  <a:cubicBezTo>
                    <a:pt x="197" y="605"/>
                    <a:pt x="226" y="634"/>
                    <a:pt x="262" y="634"/>
                  </a:cubicBezTo>
                  <a:cubicBezTo>
                    <a:pt x="298" y="634"/>
                    <a:pt x="327" y="605"/>
                    <a:pt x="327" y="569"/>
                  </a:cubicBezTo>
                  <a:cubicBezTo>
                    <a:pt x="327" y="556"/>
                    <a:pt x="323" y="543"/>
                    <a:pt x="316" y="533"/>
                  </a:cubicBezTo>
                  <a:cubicBezTo>
                    <a:pt x="316" y="531"/>
                    <a:pt x="315" y="529"/>
                    <a:pt x="314" y="527"/>
                  </a:cubicBezTo>
                  <a:cubicBezTo>
                    <a:pt x="450" y="527"/>
                    <a:pt x="450" y="527"/>
                    <a:pt x="450" y="527"/>
                  </a:cubicBezTo>
                  <a:cubicBezTo>
                    <a:pt x="449" y="529"/>
                    <a:pt x="448" y="531"/>
                    <a:pt x="446" y="533"/>
                  </a:cubicBezTo>
                  <a:cubicBezTo>
                    <a:pt x="446" y="533"/>
                    <a:pt x="446" y="533"/>
                    <a:pt x="446" y="533"/>
                  </a:cubicBezTo>
                  <a:cubicBezTo>
                    <a:pt x="439" y="543"/>
                    <a:pt x="435" y="556"/>
                    <a:pt x="435" y="569"/>
                  </a:cubicBezTo>
                  <a:cubicBezTo>
                    <a:pt x="435" y="605"/>
                    <a:pt x="464" y="634"/>
                    <a:pt x="500" y="634"/>
                  </a:cubicBezTo>
                  <a:cubicBezTo>
                    <a:pt x="536" y="634"/>
                    <a:pt x="565" y="605"/>
                    <a:pt x="565" y="569"/>
                  </a:cubicBezTo>
                  <a:cubicBezTo>
                    <a:pt x="565" y="556"/>
                    <a:pt x="561" y="543"/>
                    <a:pt x="554" y="533"/>
                  </a:cubicBezTo>
                  <a:cubicBezTo>
                    <a:pt x="554" y="533"/>
                    <a:pt x="554" y="533"/>
                    <a:pt x="554" y="533"/>
                  </a:cubicBezTo>
                  <a:cubicBezTo>
                    <a:pt x="554" y="533"/>
                    <a:pt x="554" y="533"/>
                    <a:pt x="554" y="532"/>
                  </a:cubicBezTo>
                  <a:cubicBezTo>
                    <a:pt x="553" y="529"/>
                    <a:pt x="586" y="517"/>
                    <a:pt x="586" y="506"/>
                  </a:cubicBezTo>
                  <a:cubicBezTo>
                    <a:pt x="586" y="496"/>
                    <a:pt x="579" y="489"/>
                    <a:pt x="563" y="489"/>
                  </a:cubicBezTo>
                  <a:cubicBezTo>
                    <a:pt x="551" y="489"/>
                    <a:pt x="551" y="489"/>
                    <a:pt x="551" y="489"/>
                  </a:cubicBezTo>
                  <a:cubicBezTo>
                    <a:pt x="251" y="489"/>
                    <a:pt x="251" y="489"/>
                    <a:pt x="251" y="489"/>
                  </a:cubicBezTo>
                  <a:cubicBezTo>
                    <a:pt x="234" y="489"/>
                    <a:pt x="234" y="489"/>
                    <a:pt x="234" y="489"/>
                  </a:cubicBezTo>
                  <a:cubicBezTo>
                    <a:pt x="227" y="489"/>
                    <a:pt x="223" y="486"/>
                    <a:pt x="227" y="477"/>
                  </a:cubicBezTo>
                  <a:cubicBezTo>
                    <a:pt x="230" y="467"/>
                    <a:pt x="235" y="457"/>
                    <a:pt x="237" y="446"/>
                  </a:cubicBezTo>
                  <a:cubicBezTo>
                    <a:pt x="241" y="436"/>
                    <a:pt x="247" y="434"/>
                    <a:pt x="258" y="434"/>
                  </a:cubicBezTo>
                  <a:cubicBezTo>
                    <a:pt x="565" y="434"/>
                    <a:pt x="565" y="434"/>
                    <a:pt x="565" y="434"/>
                  </a:cubicBezTo>
                  <a:cubicBezTo>
                    <a:pt x="577" y="434"/>
                    <a:pt x="586" y="429"/>
                    <a:pt x="591" y="415"/>
                  </a:cubicBezTo>
                  <a:cubicBezTo>
                    <a:pt x="608" y="359"/>
                    <a:pt x="627" y="300"/>
                    <a:pt x="646" y="244"/>
                  </a:cubicBezTo>
                  <a:cubicBezTo>
                    <a:pt x="656" y="208"/>
                    <a:pt x="668" y="173"/>
                    <a:pt x="679" y="139"/>
                  </a:cubicBezTo>
                  <a:cubicBezTo>
                    <a:pt x="680" y="135"/>
                    <a:pt x="679" y="129"/>
                    <a:pt x="677" y="123"/>
                  </a:cubicBezTo>
                  <a:close/>
                  <a:moveTo>
                    <a:pt x="314" y="371"/>
                  </a:moveTo>
                  <a:cubicBezTo>
                    <a:pt x="314" y="380"/>
                    <a:pt x="307" y="387"/>
                    <a:pt x="298" y="387"/>
                  </a:cubicBezTo>
                  <a:cubicBezTo>
                    <a:pt x="265" y="387"/>
                    <a:pt x="265" y="387"/>
                    <a:pt x="265" y="387"/>
                  </a:cubicBezTo>
                  <a:cubicBezTo>
                    <a:pt x="262" y="387"/>
                    <a:pt x="259" y="385"/>
                    <a:pt x="258" y="382"/>
                  </a:cubicBezTo>
                  <a:cubicBezTo>
                    <a:pt x="246" y="341"/>
                    <a:pt x="246" y="341"/>
                    <a:pt x="246" y="341"/>
                  </a:cubicBezTo>
                  <a:cubicBezTo>
                    <a:pt x="245" y="338"/>
                    <a:pt x="247" y="336"/>
                    <a:pt x="249" y="336"/>
                  </a:cubicBezTo>
                  <a:cubicBezTo>
                    <a:pt x="298" y="336"/>
                    <a:pt x="298" y="336"/>
                    <a:pt x="298" y="336"/>
                  </a:cubicBezTo>
                  <a:cubicBezTo>
                    <a:pt x="307" y="336"/>
                    <a:pt x="314" y="343"/>
                    <a:pt x="314" y="352"/>
                  </a:cubicBezTo>
                  <a:lnTo>
                    <a:pt x="314" y="371"/>
                  </a:lnTo>
                  <a:close/>
                  <a:moveTo>
                    <a:pt x="314" y="281"/>
                  </a:moveTo>
                  <a:cubicBezTo>
                    <a:pt x="314" y="289"/>
                    <a:pt x="307" y="297"/>
                    <a:pt x="298" y="297"/>
                  </a:cubicBezTo>
                  <a:cubicBezTo>
                    <a:pt x="244" y="297"/>
                    <a:pt x="244" y="297"/>
                    <a:pt x="244" y="297"/>
                  </a:cubicBezTo>
                  <a:cubicBezTo>
                    <a:pt x="237" y="297"/>
                    <a:pt x="231" y="292"/>
                    <a:pt x="229" y="285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6"/>
                    <a:pt x="219" y="243"/>
                    <a:pt x="221" y="243"/>
                  </a:cubicBezTo>
                  <a:cubicBezTo>
                    <a:pt x="298" y="243"/>
                    <a:pt x="298" y="243"/>
                    <a:pt x="298" y="243"/>
                  </a:cubicBezTo>
                  <a:cubicBezTo>
                    <a:pt x="307" y="243"/>
                    <a:pt x="314" y="251"/>
                    <a:pt x="314" y="259"/>
                  </a:cubicBezTo>
                  <a:lnTo>
                    <a:pt x="314" y="281"/>
                  </a:lnTo>
                  <a:close/>
                  <a:moveTo>
                    <a:pt x="314" y="188"/>
                  </a:moveTo>
                  <a:cubicBezTo>
                    <a:pt x="314" y="197"/>
                    <a:pt x="307" y="204"/>
                    <a:pt x="298" y="204"/>
                  </a:cubicBezTo>
                  <a:cubicBezTo>
                    <a:pt x="216" y="204"/>
                    <a:pt x="216" y="204"/>
                    <a:pt x="216" y="204"/>
                  </a:cubicBezTo>
                  <a:cubicBezTo>
                    <a:pt x="209" y="204"/>
                    <a:pt x="203" y="200"/>
                    <a:pt x="201" y="193"/>
                  </a:cubicBezTo>
                  <a:cubicBezTo>
                    <a:pt x="191" y="162"/>
                    <a:pt x="191" y="162"/>
                    <a:pt x="191" y="162"/>
                  </a:cubicBezTo>
                  <a:cubicBezTo>
                    <a:pt x="190" y="157"/>
                    <a:pt x="193" y="153"/>
                    <a:pt x="198" y="153"/>
                  </a:cubicBezTo>
                  <a:cubicBezTo>
                    <a:pt x="298" y="153"/>
                    <a:pt x="298" y="153"/>
                    <a:pt x="298" y="153"/>
                  </a:cubicBezTo>
                  <a:cubicBezTo>
                    <a:pt x="307" y="153"/>
                    <a:pt x="314" y="160"/>
                    <a:pt x="314" y="169"/>
                  </a:cubicBezTo>
                  <a:lnTo>
                    <a:pt x="314" y="188"/>
                  </a:lnTo>
                  <a:close/>
                  <a:moveTo>
                    <a:pt x="457" y="371"/>
                  </a:moveTo>
                  <a:cubicBezTo>
                    <a:pt x="457" y="380"/>
                    <a:pt x="450" y="387"/>
                    <a:pt x="441" y="387"/>
                  </a:cubicBezTo>
                  <a:cubicBezTo>
                    <a:pt x="373" y="387"/>
                    <a:pt x="373" y="387"/>
                    <a:pt x="373" y="387"/>
                  </a:cubicBezTo>
                  <a:cubicBezTo>
                    <a:pt x="364" y="387"/>
                    <a:pt x="357" y="380"/>
                    <a:pt x="357" y="371"/>
                  </a:cubicBezTo>
                  <a:cubicBezTo>
                    <a:pt x="357" y="352"/>
                    <a:pt x="357" y="352"/>
                    <a:pt x="357" y="352"/>
                  </a:cubicBezTo>
                  <a:cubicBezTo>
                    <a:pt x="357" y="343"/>
                    <a:pt x="364" y="336"/>
                    <a:pt x="373" y="336"/>
                  </a:cubicBezTo>
                  <a:cubicBezTo>
                    <a:pt x="441" y="336"/>
                    <a:pt x="441" y="336"/>
                    <a:pt x="441" y="336"/>
                  </a:cubicBezTo>
                  <a:cubicBezTo>
                    <a:pt x="450" y="336"/>
                    <a:pt x="457" y="343"/>
                    <a:pt x="457" y="352"/>
                  </a:cubicBezTo>
                  <a:lnTo>
                    <a:pt x="457" y="371"/>
                  </a:lnTo>
                  <a:close/>
                  <a:moveTo>
                    <a:pt x="457" y="281"/>
                  </a:moveTo>
                  <a:cubicBezTo>
                    <a:pt x="457" y="289"/>
                    <a:pt x="450" y="297"/>
                    <a:pt x="441" y="297"/>
                  </a:cubicBezTo>
                  <a:cubicBezTo>
                    <a:pt x="373" y="297"/>
                    <a:pt x="373" y="297"/>
                    <a:pt x="373" y="297"/>
                  </a:cubicBezTo>
                  <a:cubicBezTo>
                    <a:pt x="364" y="297"/>
                    <a:pt x="357" y="289"/>
                    <a:pt x="357" y="281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51"/>
                    <a:pt x="364" y="243"/>
                    <a:pt x="373" y="243"/>
                  </a:cubicBezTo>
                  <a:cubicBezTo>
                    <a:pt x="441" y="243"/>
                    <a:pt x="441" y="243"/>
                    <a:pt x="441" y="243"/>
                  </a:cubicBezTo>
                  <a:cubicBezTo>
                    <a:pt x="450" y="243"/>
                    <a:pt x="457" y="251"/>
                    <a:pt x="457" y="259"/>
                  </a:cubicBezTo>
                  <a:lnTo>
                    <a:pt x="457" y="281"/>
                  </a:lnTo>
                  <a:close/>
                  <a:moveTo>
                    <a:pt x="457" y="188"/>
                  </a:moveTo>
                  <a:cubicBezTo>
                    <a:pt x="457" y="197"/>
                    <a:pt x="450" y="204"/>
                    <a:pt x="441" y="204"/>
                  </a:cubicBezTo>
                  <a:cubicBezTo>
                    <a:pt x="373" y="204"/>
                    <a:pt x="373" y="204"/>
                    <a:pt x="373" y="204"/>
                  </a:cubicBezTo>
                  <a:cubicBezTo>
                    <a:pt x="364" y="204"/>
                    <a:pt x="357" y="197"/>
                    <a:pt x="357" y="188"/>
                  </a:cubicBezTo>
                  <a:cubicBezTo>
                    <a:pt x="357" y="169"/>
                    <a:pt x="357" y="169"/>
                    <a:pt x="357" y="169"/>
                  </a:cubicBezTo>
                  <a:cubicBezTo>
                    <a:pt x="357" y="160"/>
                    <a:pt x="364" y="153"/>
                    <a:pt x="373" y="153"/>
                  </a:cubicBezTo>
                  <a:cubicBezTo>
                    <a:pt x="441" y="153"/>
                    <a:pt x="441" y="153"/>
                    <a:pt x="441" y="153"/>
                  </a:cubicBezTo>
                  <a:cubicBezTo>
                    <a:pt x="450" y="153"/>
                    <a:pt x="457" y="160"/>
                    <a:pt x="457" y="169"/>
                  </a:cubicBezTo>
                  <a:lnTo>
                    <a:pt x="457" y="188"/>
                  </a:lnTo>
                  <a:close/>
                  <a:moveTo>
                    <a:pt x="574" y="341"/>
                  </a:moveTo>
                  <a:cubicBezTo>
                    <a:pt x="562" y="382"/>
                    <a:pt x="562" y="382"/>
                    <a:pt x="562" y="382"/>
                  </a:cubicBezTo>
                  <a:cubicBezTo>
                    <a:pt x="561" y="385"/>
                    <a:pt x="558" y="387"/>
                    <a:pt x="555" y="387"/>
                  </a:cubicBezTo>
                  <a:cubicBezTo>
                    <a:pt x="516" y="387"/>
                    <a:pt x="516" y="387"/>
                    <a:pt x="516" y="387"/>
                  </a:cubicBezTo>
                  <a:cubicBezTo>
                    <a:pt x="507" y="387"/>
                    <a:pt x="500" y="380"/>
                    <a:pt x="500" y="371"/>
                  </a:cubicBezTo>
                  <a:cubicBezTo>
                    <a:pt x="500" y="352"/>
                    <a:pt x="500" y="352"/>
                    <a:pt x="500" y="352"/>
                  </a:cubicBezTo>
                  <a:cubicBezTo>
                    <a:pt x="500" y="343"/>
                    <a:pt x="507" y="336"/>
                    <a:pt x="516" y="336"/>
                  </a:cubicBezTo>
                  <a:cubicBezTo>
                    <a:pt x="570" y="336"/>
                    <a:pt x="570" y="336"/>
                    <a:pt x="570" y="336"/>
                  </a:cubicBezTo>
                  <a:cubicBezTo>
                    <a:pt x="572" y="336"/>
                    <a:pt x="574" y="338"/>
                    <a:pt x="574" y="341"/>
                  </a:cubicBezTo>
                  <a:close/>
                  <a:moveTo>
                    <a:pt x="600" y="249"/>
                  </a:moveTo>
                  <a:cubicBezTo>
                    <a:pt x="589" y="285"/>
                    <a:pt x="589" y="285"/>
                    <a:pt x="589" y="285"/>
                  </a:cubicBezTo>
                  <a:cubicBezTo>
                    <a:pt x="588" y="292"/>
                    <a:pt x="581" y="297"/>
                    <a:pt x="574" y="297"/>
                  </a:cubicBezTo>
                  <a:cubicBezTo>
                    <a:pt x="516" y="297"/>
                    <a:pt x="516" y="297"/>
                    <a:pt x="516" y="297"/>
                  </a:cubicBezTo>
                  <a:cubicBezTo>
                    <a:pt x="507" y="297"/>
                    <a:pt x="500" y="289"/>
                    <a:pt x="500" y="281"/>
                  </a:cubicBezTo>
                  <a:cubicBezTo>
                    <a:pt x="500" y="259"/>
                    <a:pt x="500" y="259"/>
                    <a:pt x="500" y="259"/>
                  </a:cubicBezTo>
                  <a:cubicBezTo>
                    <a:pt x="500" y="251"/>
                    <a:pt x="507" y="243"/>
                    <a:pt x="516" y="243"/>
                  </a:cubicBezTo>
                  <a:cubicBezTo>
                    <a:pt x="596" y="243"/>
                    <a:pt x="596" y="243"/>
                    <a:pt x="596" y="243"/>
                  </a:cubicBezTo>
                  <a:cubicBezTo>
                    <a:pt x="599" y="243"/>
                    <a:pt x="601" y="246"/>
                    <a:pt x="600" y="249"/>
                  </a:cubicBezTo>
                  <a:close/>
                  <a:moveTo>
                    <a:pt x="625" y="162"/>
                  </a:moveTo>
                  <a:cubicBezTo>
                    <a:pt x="616" y="193"/>
                    <a:pt x="616" y="193"/>
                    <a:pt x="616" y="193"/>
                  </a:cubicBezTo>
                  <a:cubicBezTo>
                    <a:pt x="614" y="200"/>
                    <a:pt x="608" y="204"/>
                    <a:pt x="601" y="204"/>
                  </a:cubicBezTo>
                  <a:cubicBezTo>
                    <a:pt x="516" y="204"/>
                    <a:pt x="516" y="204"/>
                    <a:pt x="516" y="204"/>
                  </a:cubicBezTo>
                  <a:cubicBezTo>
                    <a:pt x="507" y="204"/>
                    <a:pt x="500" y="197"/>
                    <a:pt x="500" y="188"/>
                  </a:cubicBezTo>
                  <a:cubicBezTo>
                    <a:pt x="500" y="169"/>
                    <a:pt x="500" y="169"/>
                    <a:pt x="500" y="169"/>
                  </a:cubicBezTo>
                  <a:cubicBezTo>
                    <a:pt x="500" y="160"/>
                    <a:pt x="507" y="153"/>
                    <a:pt x="516" y="153"/>
                  </a:cubicBezTo>
                  <a:cubicBezTo>
                    <a:pt x="618" y="153"/>
                    <a:pt x="618" y="153"/>
                    <a:pt x="618" y="153"/>
                  </a:cubicBezTo>
                  <a:cubicBezTo>
                    <a:pt x="623" y="153"/>
                    <a:pt x="626" y="157"/>
                    <a:pt x="625" y="16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5" name="Group 134"/>
          <p:cNvGrpSpPr>
            <a:grpSpLocks noChangeAspect="1"/>
          </p:cNvGrpSpPr>
          <p:nvPr/>
        </p:nvGrpSpPr>
        <p:grpSpPr>
          <a:xfrm>
            <a:off x="16385338" y="2753502"/>
            <a:ext cx="336735" cy="305004"/>
            <a:chOff x="3650137" y="2537735"/>
            <a:chExt cx="536673" cy="48890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6" name="Freeform 6"/>
            <p:cNvSpPr>
              <a:spLocks noEditPoints="1"/>
            </p:cNvSpPr>
            <p:nvPr/>
          </p:nvSpPr>
          <p:spPr bwMode="auto">
            <a:xfrm flipH="1">
              <a:off x="3650137" y="2537735"/>
              <a:ext cx="536673" cy="488902"/>
            </a:xfrm>
            <a:custGeom>
              <a:avLst/>
              <a:gdLst>
                <a:gd name="T0" fmla="*/ 1042 w 1056"/>
                <a:gd name="T1" fmla="*/ 484 h 962"/>
                <a:gd name="T2" fmla="*/ 942 w 1056"/>
                <a:gd name="T3" fmla="*/ 322 h 962"/>
                <a:gd name="T4" fmla="*/ 942 w 1056"/>
                <a:gd name="T5" fmla="*/ 313 h 962"/>
                <a:gd name="T6" fmla="*/ 488 w 1056"/>
                <a:gd name="T7" fmla="*/ 0 h 962"/>
                <a:gd name="T8" fmla="*/ 34 w 1056"/>
                <a:gd name="T9" fmla="*/ 313 h 962"/>
                <a:gd name="T10" fmla="*/ 65 w 1056"/>
                <a:gd name="T11" fmla="*/ 426 h 962"/>
                <a:gd name="T12" fmla="*/ 7 w 1056"/>
                <a:gd name="T13" fmla="*/ 601 h 962"/>
                <a:gd name="T14" fmla="*/ 561 w 1056"/>
                <a:gd name="T15" fmla="*/ 862 h 962"/>
                <a:gd name="T16" fmla="*/ 608 w 1056"/>
                <a:gd name="T17" fmla="*/ 855 h 962"/>
                <a:gd name="T18" fmla="*/ 915 w 1056"/>
                <a:gd name="T19" fmla="*/ 925 h 962"/>
                <a:gd name="T20" fmla="*/ 800 w 1056"/>
                <a:gd name="T21" fmla="*/ 797 h 962"/>
                <a:gd name="T22" fmla="*/ 1042 w 1056"/>
                <a:gd name="T23" fmla="*/ 484 h 962"/>
                <a:gd name="T24" fmla="*/ 488 w 1056"/>
                <a:gd name="T25" fmla="*/ 544 h 962"/>
                <a:gd name="T26" fmla="*/ 449 w 1056"/>
                <a:gd name="T27" fmla="*/ 543 h 962"/>
                <a:gd name="T28" fmla="*/ 265 w 1056"/>
                <a:gd name="T29" fmla="*/ 626 h 962"/>
                <a:gd name="T30" fmla="*/ 305 w 1056"/>
                <a:gd name="T31" fmla="*/ 513 h 962"/>
                <a:gd name="T32" fmla="*/ 116 w 1056"/>
                <a:gd name="T33" fmla="*/ 313 h 962"/>
                <a:gd name="T34" fmla="*/ 488 w 1056"/>
                <a:gd name="T35" fmla="*/ 82 h 962"/>
                <a:gd name="T36" fmla="*/ 861 w 1056"/>
                <a:gd name="T37" fmla="*/ 313 h 962"/>
                <a:gd name="T38" fmla="*/ 488 w 1056"/>
                <a:gd name="T39" fmla="*/ 544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6" h="962">
                  <a:moveTo>
                    <a:pt x="1042" y="484"/>
                  </a:moveTo>
                  <a:cubicBezTo>
                    <a:pt x="1035" y="421"/>
                    <a:pt x="998" y="366"/>
                    <a:pt x="942" y="322"/>
                  </a:cubicBezTo>
                  <a:cubicBezTo>
                    <a:pt x="942" y="319"/>
                    <a:pt x="942" y="316"/>
                    <a:pt x="942" y="313"/>
                  </a:cubicBezTo>
                  <a:cubicBezTo>
                    <a:pt x="942" y="140"/>
                    <a:pt x="739" y="0"/>
                    <a:pt x="488" y="0"/>
                  </a:cubicBezTo>
                  <a:cubicBezTo>
                    <a:pt x="237" y="0"/>
                    <a:pt x="34" y="140"/>
                    <a:pt x="34" y="313"/>
                  </a:cubicBezTo>
                  <a:cubicBezTo>
                    <a:pt x="34" y="353"/>
                    <a:pt x="45" y="391"/>
                    <a:pt x="65" y="426"/>
                  </a:cubicBezTo>
                  <a:cubicBezTo>
                    <a:pt x="22" y="480"/>
                    <a:pt x="0" y="540"/>
                    <a:pt x="7" y="601"/>
                  </a:cubicBezTo>
                  <a:cubicBezTo>
                    <a:pt x="27" y="777"/>
                    <a:pt x="275" y="894"/>
                    <a:pt x="561" y="862"/>
                  </a:cubicBezTo>
                  <a:cubicBezTo>
                    <a:pt x="577" y="860"/>
                    <a:pt x="592" y="858"/>
                    <a:pt x="608" y="855"/>
                  </a:cubicBezTo>
                  <a:cubicBezTo>
                    <a:pt x="729" y="962"/>
                    <a:pt x="915" y="925"/>
                    <a:pt x="915" y="925"/>
                  </a:cubicBezTo>
                  <a:cubicBezTo>
                    <a:pt x="862" y="896"/>
                    <a:pt x="821" y="834"/>
                    <a:pt x="800" y="797"/>
                  </a:cubicBezTo>
                  <a:cubicBezTo>
                    <a:pt x="957" y="725"/>
                    <a:pt x="1056" y="606"/>
                    <a:pt x="1042" y="484"/>
                  </a:cubicBezTo>
                  <a:close/>
                  <a:moveTo>
                    <a:pt x="488" y="544"/>
                  </a:moveTo>
                  <a:cubicBezTo>
                    <a:pt x="475" y="544"/>
                    <a:pt x="462" y="543"/>
                    <a:pt x="449" y="543"/>
                  </a:cubicBezTo>
                  <a:cubicBezTo>
                    <a:pt x="368" y="629"/>
                    <a:pt x="265" y="626"/>
                    <a:pt x="265" y="626"/>
                  </a:cubicBezTo>
                  <a:cubicBezTo>
                    <a:pt x="294" y="594"/>
                    <a:pt x="303" y="549"/>
                    <a:pt x="305" y="513"/>
                  </a:cubicBezTo>
                  <a:cubicBezTo>
                    <a:pt x="193" y="472"/>
                    <a:pt x="116" y="397"/>
                    <a:pt x="116" y="313"/>
                  </a:cubicBezTo>
                  <a:cubicBezTo>
                    <a:pt x="116" y="188"/>
                    <a:pt x="286" y="82"/>
                    <a:pt x="488" y="82"/>
                  </a:cubicBezTo>
                  <a:cubicBezTo>
                    <a:pt x="690" y="82"/>
                    <a:pt x="861" y="188"/>
                    <a:pt x="861" y="313"/>
                  </a:cubicBezTo>
                  <a:cubicBezTo>
                    <a:pt x="861" y="438"/>
                    <a:pt x="690" y="544"/>
                    <a:pt x="488" y="54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37" name="Freeform 7"/>
            <p:cNvSpPr>
              <a:spLocks/>
            </p:cNvSpPr>
            <p:nvPr/>
          </p:nvSpPr>
          <p:spPr bwMode="auto">
            <a:xfrm>
              <a:off x="3805369" y="2597126"/>
              <a:ext cx="266400" cy="199262"/>
            </a:xfrm>
            <a:custGeom>
              <a:avLst/>
              <a:gdLst>
                <a:gd name="T0" fmla="*/ 363 w 524"/>
                <a:gd name="T1" fmla="*/ 0 h 392"/>
                <a:gd name="T2" fmla="*/ 353 w 524"/>
                <a:gd name="T3" fmla="*/ 16 h 392"/>
                <a:gd name="T4" fmla="*/ 390 w 524"/>
                <a:gd name="T5" fmla="*/ 12 h 392"/>
                <a:gd name="T6" fmla="*/ 390 w 524"/>
                <a:gd name="T7" fmla="*/ 16 h 392"/>
                <a:gd name="T8" fmla="*/ 347 w 524"/>
                <a:gd name="T9" fmla="*/ 33 h 392"/>
                <a:gd name="T10" fmla="*/ 347 w 524"/>
                <a:gd name="T11" fmla="*/ 34 h 392"/>
                <a:gd name="T12" fmla="*/ 452 w 524"/>
                <a:gd name="T13" fmla="*/ 106 h 392"/>
                <a:gd name="T14" fmla="*/ 462 w 524"/>
                <a:gd name="T15" fmla="*/ 136 h 392"/>
                <a:gd name="T16" fmla="*/ 522 w 524"/>
                <a:gd name="T17" fmla="*/ 135 h 392"/>
                <a:gd name="T18" fmla="*/ 467 w 524"/>
                <a:gd name="T19" fmla="*/ 163 h 392"/>
                <a:gd name="T20" fmla="*/ 467 w 524"/>
                <a:gd name="T21" fmla="*/ 165 h 392"/>
                <a:gd name="T22" fmla="*/ 524 w 524"/>
                <a:gd name="T23" fmla="*/ 169 h 392"/>
                <a:gd name="T24" fmla="*/ 518 w 524"/>
                <a:gd name="T25" fmla="*/ 177 h 392"/>
                <a:gd name="T26" fmla="*/ 489 w 524"/>
                <a:gd name="T27" fmla="*/ 190 h 392"/>
                <a:gd name="T28" fmla="*/ 464 w 524"/>
                <a:gd name="T29" fmla="*/ 193 h 392"/>
                <a:gd name="T30" fmla="*/ 461 w 524"/>
                <a:gd name="T31" fmla="*/ 193 h 392"/>
                <a:gd name="T32" fmla="*/ 450 w 524"/>
                <a:gd name="T33" fmla="*/ 228 h 392"/>
                <a:gd name="T34" fmla="*/ 395 w 524"/>
                <a:gd name="T35" fmla="*/ 299 h 392"/>
                <a:gd name="T36" fmla="*/ 51 w 524"/>
                <a:gd name="T37" fmla="*/ 316 h 392"/>
                <a:gd name="T38" fmla="*/ 0 w 524"/>
                <a:gd name="T39" fmla="*/ 266 h 392"/>
                <a:gd name="T40" fmla="*/ 190 w 524"/>
                <a:gd name="T41" fmla="*/ 256 h 392"/>
                <a:gd name="T42" fmla="*/ 157 w 524"/>
                <a:gd name="T43" fmla="*/ 246 h 392"/>
                <a:gd name="T44" fmla="*/ 155 w 524"/>
                <a:gd name="T45" fmla="*/ 226 h 392"/>
                <a:gd name="T46" fmla="*/ 172 w 524"/>
                <a:gd name="T47" fmla="*/ 210 h 392"/>
                <a:gd name="T48" fmla="*/ 109 w 524"/>
                <a:gd name="T49" fmla="*/ 180 h 392"/>
                <a:gd name="T50" fmla="*/ 143 w 524"/>
                <a:gd name="T51" fmla="*/ 165 h 392"/>
                <a:gd name="T52" fmla="*/ 86 w 524"/>
                <a:gd name="T53" fmla="*/ 111 h 392"/>
                <a:gd name="T54" fmla="*/ 89 w 524"/>
                <a:gd name="T55" fmla="*/ 111 h 392"/>
                <a:gd name="T56" fmla="*/ 116 w 524"/>
                <a:gd name="T57" fmla="*/ 105 h 392"/>
                <a:gd name="T58" fmla="*/ 113 w 524"/>
                <a:gd name="T59" fmla="*/ 105 h 392"/>
                <a:gd name="T60" fmla="*/ 73 w 524"/>
                <a:gd name="T61" fmla="*/ 40 h 392"/>
                <a:gd name="T62" fmla="*/ 74 w 524"/>
                <a:gd name="T63" fmla="*/ 40 h 392"/>
                <a:gd name="T64" fmla="*/ 248 w 524"/>
                <a:gd name="T65" fmla="*/ 132 h 392"/>
                <a:gd name="T66" fmla="*/ 251 w 524"/>
                <a:gd name="T67" fmla="*/ 130 h 392"/>
                <a:gd name="T68" fmla="*/ 332 w 524"/>
                <a:gd name="T69" fmla="*/ 4 h 392"/>
                <a:gd name="T70" fmla="*/ 328 w 524"/>
                <a:gd name="T71" fmla="*/ 16 h 392"/>
                <a:gd name="T72" fmla="*/ 363 w 524"/>
                <a:gd name="T73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4" h="392">
                  <a:moveTo>
                    <a:pt x="363" y="0"/>
                  </a:moveTo>
                  <a:cubicBezTo>
                    <a:pt x="370" y="4"/>
                    <a:pt x="357" y="12"/>
                    <a:pt x="353" y="16"/>
                  </a:cubicBezTo>
                  <a:cubicBezTo>
                    <a:pt x="364" y="12"/>
                    <a:pt x="378" y="6"/>
                    <a:pt x="390" y="12"/>
                  </a:cubicBezTo>
                  <a:cubicBezTo>
                    <a:pt x="390" y="13"/>
                    <a:pt x="390" y="15"/>
                    <a:pt x="390" y="16"/>
                  </a:cubicBezTo>
                  <a:cubicBezTo>
                    <a:pt x="379" y="24"/>
                    <a:pt x="364" y="30"/>
                    <a:pt x="347" y="33"/>
                  </a:cubicBezTo>
                  <a:cubicBezTo>
                    <a:pt x="347" y="33"/>
                    <a:pt x="347" y="34"/>
                    <a:pt x="347" y="34"/>
                  </a:cubicBezTo>
                  <a:cubicBezTo>
                    <a:pt x="403" y="35"/>
                    <a:pt x="434" y="68"/>
                    <a:pt x="452" y="106"/>
                  </a:cubicBezTo>
                  <a:cubicBezTo>
                    <a:pt x="455" y="116"/>
                    <a:pt x="459" y="126"/>
                    <a:pt x="462" y="136"/>
                  </a:cubicBezTo>
                  <a:cubicBezTo>
                    <a:pt x="480" y="141"/>
                    <a:pt x="506" y="139"/>
                    <a:pt x="522" y="135"/>
                  </a:cubicBezTo>
                  <a:cubicBezTo>
                    <a:pt x="509" y="157"/>
                    <a:pt x="492" y="153"/>
                    <a:pt x="467" y="163"/>
                  </a:cubicBezTo>
                  <a:cubicBezTo>
                    <a:pt x="467" y="164"/>
                    <a:pt x="467" y="164"/>
                    <a:pt x="467" y="165"/>
                  </a:cubicBezTo>
                  <a:cubicBezTo>
                    <a:pt x="484" y="167"/>
                    <a:pt x="503" y="173"/>
                    <a:pt x="524" y="169"/>
                  </a:cubicBezTo>
                  <a:cubicBezTo>
                    <a:pt x="522" y="172"/>
                    <a:pt x="520" y="174"/>
                    <a:pt x="518" y="177"/>
                  </a:cubicBezTo>
                  <a:cubicBezTo>
                    <a:pt x="508" y="181"/>
                    <a:pt x="499" y="186"/>
                    <a:pt x="489" y="190"/>
                  </a:cubicBezTo>
                  <a:cubicBezTo>
                    <a:pt x="481" y="191"/>
                    <a:pt x="472" y="192"/>
                    <a:pt x="464" y="193"/>
                  </a:cubicBezTo>
                  <a:cubicBezTo>
                    <a:pt x="463" y="193"/>
                    <a:pt x="462" y="193"/>
                    <a:pt x="461" y="193"/>
                  </a:cubicBezTo>
                  <a:cubicBezTo>
                    <a:pt x="457" y="205"/>
                    <a:pt x="454" y="216"/>
                    <a:pt x="450" y="228"/>
                  </a:cubicBezTo>
                  <a:cubicBezTo>
                    <a:pt x="437" y="254"/>
                    <a:pt x="417" y="282"/>
                    <a:pt x="395" y="299"/>
                  </a:cubicBezTo>
                  <a:cubicBezTo>
                    <a:pt x="304" y="372"/>
                    <a:pt x="155" y="392"/>
                    <a:pt x="51" y="316"/>
                  </a:cubicBezTo>
                  <a:cubicBezTo>
                    <a:pt x="33" y="303"/>
                    <a:pt x="9" y="287"/>
                    <a:pt x="0" y="266"/>
                  </a:cubicBezTo>
                  <a:cubicBezTo>
                    <a:pt x="52" y="304"/>
                    <a:pt x="148" y="312"/>
                    <a:pt x="190" y="256"/>
                  </a:cubicBezTo>
                  <a:cubicBezTo>
                    <a:pt x="174" y="256"/>
                    <a:pt x="166" y="252"/>
                    <a:pt x="157" y="246"/>
                  </a:cubicBezTo>
                  <a:cubicBezTo>
                    <a:pt x="155" y="240"/>
                    <a:pt x="152" y="233"/>
                    <a:pt x="155" y="226"/>
                  </a:cubicBezTo>
                  <a:cubicBezTo>
                    <a:pt x="159" y="218"/>
                    <a:pt x="166" y="216"/>
                    <a:pt x="172" y="210"/>
                  </a:cubicBezTo>
                  <a:cubicBezTo>
                    <a:pt x="135" y="211"/>
                    <a:pt x="125" y="198"/>
                    <a:pt x="109" y="180"/>
                  </a:cubicBezTo>
                  <a:cubicBezTo>
                    <a:pt x="116" y="170"/>
                    <a:pt x="126" y="165"/>
                    <a:pt x="143" y="165"/>
                  </a:cubicBezTo>
                  <a:cubicBezTo>
                    <a:pt x="119" y="146"/>
                    <a:pt x="91" y="149"/>
                    <a:pt x="86" y="111"/>
                  </a:cubicBezTo>
                  <a:cubicBezTo>
                    <a:pt x="87" y="111"/>
                    <a:pt x="88" y="111"/>
                    <a:pt x="89" y="111"/>
                  </a:cubicBezTo>
                  <a:cubicBezTo>
                    <a:pt x="98" y="109"/>
                    <a:pt x="107" y="107"/>
                    <a:pt x="116" y="105"/>
                  </a:cubicBezTo>
                  <a:cubicBezTo>
                    <a:pt x="115" y="105"/>
                    <a:pt x="114" y="105"/>
                    <a:pt x="113" y="105"/>
                  </a:cubicBezTo>
                  <a:cubicBezTo>
                    <a:pt x="95" y="86"/>
                    <a:pt x="74" y="78"/>
                    <a:pt x="73" y="40"/>
                  </a:cubicBezTo>
                  <a:cubicBezTo>
                    <a:pt x="73" y="40"/>
                    <a:pt x="74" y="40"/>
                    <a:pt x="74" y="40"/>
                  </a:cubicBezTo>
                  <a:cubicBezTo>
                    <a:pt x="132" y="62"/>
                    <a:pt x="214" y="86"/>
                    <a:pt x="248" y="132"/>
                  </a:cubicBezTo>
                  <a:cubicBezTo>
                    <a:pt x="249" y="131"/>
                    <a:pt x="250" y="131"/>
                    <a:pt x="251" y="130"/>
                  </a:cubicBezTo>
                  <a:cubicBezTo>
                    <a:pt x="264" y="82"/>
                    <a:pt x="294" y="29"/>
                    <a:pt x="332" y="4"/>
                  </a:cubicBezTo>
                  <a:cubicBezTo>
                    <a:pt x="331" y="8"/>
                    <a:pt x="329" y="12"/>
                    <a:pt x="328" y="16"/>
                  </a:cubicBezTo>
                  <a:cubicBezTo>
                    <a:pt x="339" y="11"/>
                    <a:pt x="351" y="6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38" name="Freeform 86"/>
          <p:cNvSpPr>
            <a:spLocks noChangeAspect="1" noEditPoints="1"/>
          </p:cNvSpPr>
          <p:nvPr/>
        </p:nvSpPr>
        <p:spPr bwMode="auto">
          <a:xfrm>
            <a:off x="14231579" y="2772116"/>
            <a:ext cx="270685" cy="267777"/>
          </a:xfrm>
          <a:custGeom>
            <a:avLst/>
            <a:gdLst>
              <a:gd name="T0" fmla="*/ 0 w 594"/>
              <a:gd name="T1" fmla="*/ 387 h 592"/>
              <a:gd name="T2" fmla="*/ 106 w 594"/>
              <a:gd name="T3" fmla="*/ 468 h 592"/>
              <a:gd name="T4" fmla="*/ 17 w 594"/>
              <a:gd name="T5" fmla="*/ 559 h 592"/>
              <a:gd name="T6" fmla="*/ 32 w 594"/>
              <a:gd name="T7" fmla="*/ 592 h 592"/>
              <a:gd name="T8" fmla="*/ 577 w 594"/>
              <a:gd name="T9" fmla="*/ 561 h 592"/>
              <a:gd name="T10" fmla="*/ 507 w 594"/>
              <a:gd name="T11" fmla="*/ 474 h 592"/>
              <a:gd name="T12" fmla="*/ 555 w 594"/>
              <a:gd name="T13" fmla="*/ 425 h 592"/>
              <a:gd name="T14" fmla="*/ 358 w 594"/>
              <a:gd name="T15" fmla="*/ 496 h 592"/>
              <a:gd name="T16" fmla="*/ 306 w 594"/>
              <a:gd name="T17" fmla="*/ 482 h 592"/>
              <a:gd name="T18" fmla="*/ 306 w 594"/>
              <a:gd name="T19" fmla="*/ 477 h 592"/>
              <a:gd name="T20" fmla="*/ 354 w 594"/>
              <a:gd name="T21" fmla="*/ 478 h 592"/>
              <a:gd name="T22" fmla="*/ 388 w 594"/>
              <a:gd name="T23" fmla="*/ 504 h 592"/>
              <a:gd name="T24" fmla="*/ 404 w 594"/>
              <a:gd name="T25" fmla="*/ 525 h 592"/>
              <a:gd name="T26" fmla="*/ 346 w 594"/>
              <a:gd name="T27" fmla="*/ 524 h 592"/>
              <a:gd name="T28" fmla="*/ 388 w 594"/>
              <a:gd name="T29" fmla="*/ 504 h 592"/>
              <a:gd name="T30" fmla="*/ 237 w 594"/>
              <a:gd name="T31" fmla="*/ 487 h 592"/>
              <a:gd name="T32" fmla="*/ 288 w 594"/>
              <a:gd name="T33" fmla="*/ 477 h 592"/>
              <a:gd name="T34" fmla="*/ 288 w 594"/>
              <a:gd name="T35" fmla="*/ 489 h 592"/>
              <a:gd name="T36" fmla="*/ 250 w 594"/>
              <a:gd name="T37" fmla="*/ 506 h 592"/>
              <a:gd name="T38" fmla="*/ 238 w 594"/>
              <a:gd name="T39" fmla="*/ 527 h 592"/>
              <a:gd name="T40" fmla="*/ 196 w 594"/>
              <a:gd name="T41" fmla="*/ 507 h 592"/>
              <a:gd name="T42" fmla="*/ 268 w 594"/>
              <a:gd name="T43" fmla="*/ 520 h 592"/>
              <a:gd name="T44" fmla="*/ 324 w 594"/>
              <a:gd name="T45" fmla="*/ 506 h 592"/>
              <a:gd name="T46" fmla="*/ 317 w 594"/>
              <a:gd name="T47" fmla="*/ 527 h 592"/>
              <a:gd name="T48" fmla="*/ 268 w 594"/>
              <a:gd name="T49" fmla="*/ 520 h 592"/>
              <a:gd name="T50" fmla="*/ 184 w 594"/>
              <a:gd name="T51" fmla="*/ 475 h 592"/>
              <a:gd name="T52" fmla="*/ 218 w 594"/>
              <a:gd name="T53" fmla="*/ 495 h 592"/>
              <a:gd name="T54" fmla="*/ 166 w 594"/>
              <a:gd name="T55" fmla="*/ 493 h 592"/>
              <a:gd name="T56" fmla="*/ 108 w 594"/>
              <a:gd name="T57" fmla="*/ 479 h 592"/>
              <a:gd name="T58" fmla="*/ 157 w 594"/>
              <a:gd name="T59" fmla="*/ 480 h 592"/>
              <a:gd name="T60" fmla="*/ 101 w 594"/>
              <a:gd name="T61" fmla="*/ 498 h 592"/>
              <a:gd name="T62" fmla="*/ 84 w 594"/>
              <a:gd name="T63" fmla="*/ 507 h 592"/>
              <a:gd name="T64" fmla="*/ 177 w 594"/>
              <a:gd name="T65" fmla="*/ 509 h 592"/>
              <a:gd name="T66" fmla="*/ 158 w 594"/>
              <a:gd name="T67" fmla="*/ 527 h 592"/>
              <a:gd name="T68" fmla="*/ 134 w 594"/>
              <a:gd name="T69" fmla="*/ 538 h 592"/>
              <a:gd name="T70" fmla="*/ 56 w 594"/>
              <a:gd name="T71" fmla="*/ 555 h 592"/>
              <a:gd name="T72" fmla="*/ 74 w 594"/>
              <a:gd name="T73" fmla="*/ 532 h 592"/>
              <a:gd name="T74" fmla="*/ 446 w 594"/>
              <a:gd name="T75" fmla="*/ 553 h 592"/>
              <a:gd name="T76" fmla="*/ 148 w 594"/>
              <a:gd name="T77" fmla="*/ 549 h 592"/>
              <a:gd name="T78" fmla="*/ 427 w 594"/>
              <a:gd name="T79" fmla="*/ 532 h 592"/>
              <a:gd name="T80" fmla="*/ 446 w 594"/>
              <a:gd name="T81" fmla="*/ 553 h 592"/>
              <a:gd name="T82" fmla="*/ 481 w 594"/>
              <a:gd name="T83" fmla="*/ 555 h 592"/>
              <a:gd name="T84" fmla="*/ 467 w 594"/>
              <a:gd name="T85" fmla="*/ 532 h 592"/>
              <a:gd name="T86" fmla="*/ 510 w 594"/>
              <a:gd name="T87" fmla="*/ 507 h 592"/>
              <a:gd name="T88" fmla="*/ 515 w 594"/>
              <a:gd name="T89" fmla="*/ 527 h 592"/>
              <a:gd name="T90" fmla="*/ 418 w 594"/>
              <a:gd name="T91" fmla="*/ 505 h 592"/>
              <a:gd name="T92" fmla="*/ 437 w 594"/>
              <a:gd name="T93" fmla="*/ 477 h 592"/>
              <a:gd name="T94" fmla="*/ 498 w 594"/>
              <a:gd name="T95" fmla="*/ 493 h 592"/>
              <a:gd name="T96" fmla="*/ 457 w 594"/>
              <a:gd name="T97" fmla="*/ 498 h 592"/>
              <a:gd name="T98" fmla="*/ 437 w 594"/>
              <a:gd name="T99" fmla="*/ 477 h 592"/>
              <a:gd name="T100" fmla="*/ 422 w 594"/>
              <a:gd name="T101" fmla="*/ 498 h 592"/>
              <a:gd name="T102" fmla="*/ 372 w 594"/>
              <a:gd name="T103" fmla="*/ 481 h 592"/>
              <a:gd name="T104" fmla="*/ 420 w 594"/>
              <a:gd name="T105" fmla="*/ 478 h 592"/>
              <a:gd name="T106" fmla="*/ 552 w 594"/>
              <a:gd name="T107" fmla="*/ 4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94" h="592">
                <a:moveTo>
                  <a:pt x="555" y="0"/>
                </a:moveTo>
                <a:cubicBezTo>
                  <a:pt x="39" y="0"/>
                  <a:pt x="39" y="0"/>
                  <a:pt x="39" y="0"/>
                </a:cubicBezTo>
                <a:cubicBezTo>
                  <a:pt x="18" y="0"/>
                  <a:pt x="0" y="17"/>
                  <a:pt x="0" y="39"/>
                </a:cubicBezTo>
                <a:cubicBezTo>
                  <a:pt x="0" y="387"/>
                  <a:pt x="0" y="387"/>
                  <a:pt x="0" y="387"/>
                </a:cubicBezTo>
                <a:cubicBezTo>
                  <a:pt x="0" y="408"/>
                  <a:pt x="18" y="425"/>
                  <a:pt x="39" y="425"/>
                </a:cubicBezTo>
                <a:cubicBezTo>
                  <a:pt x="202" y="425"/>
                  <a:pt x="202" y="425"/>
                  <a:pt x="202" y="425"/>
                </a:cubicBezTo>
                <a:cubicBezTo>
                  <a:pt x="202" y="468"/>
                  <a:pt x="202" y="468"/>
                  <a:pt x="202" y="468"/>
                </a:cubicBezTo>
                <a:cubicBezTo>
                  <a:pt x="170" y="468"/>
                  <a:pt x="138" y="468"/>
                  <a:pt x="106" y="468"/>
                </a:cubicBezTo>
                <a:cubicBezTo>
                  <a:pt x="98" y="468"/>
                  <a:pt x="90" y="471"/>
                  <a:pt x="87" y="474"/>
                </a:cubicBezTo>
                <a:cubicBezTo>
                  <a:pt x="66" y="502"/>
                  <a:pt x="39" y="530"/>
                  <a:pt x="18" y="557"/>
                </a:cubicBezTo>
                <a:cubicBezTo>
                  <a:pt x="17" y="558"/>
                  <a:pt x="17" y="558"/>
                  <a:pt x="17" y="559"/>
                </a:cubicBezTo>
                <a:cubicBezTo>
                  <a:pt x="17" y="559"/>
                  <a:pt x="17" y="559"/>
                  <a:pt x="17" y="559"/>
                </a:cubicBezTo>
                <a:cubicBezTo>
                  <a:pt x="17" y="561"/>
                  <a:pt x="17" y="561"/>
                  <a:pt x="17" y="561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90"/>
                  <a:pt x="23" y="592"/>
                  <a:pt x="32" y="592"/>
                </a:cubicBezTo>
                <a:cubicBezTo>
                  <a:pt x="206" y="592"/>
                  <a:pt x="388" y="592"/>
                  <a:pt x="563" y="592"/>
                </a:cubicBezTo>
                <a:cubicBezTo>
                  <a:pt x="571" y="592"/>
                  <a:pt x="577" y="590"/>
                  <a:pt x="577" y="587"/>
                </a:cubicBezTo>
                <a:cubicBezTo>
                  <a:pt x="577" y="587"/>
                  <a:pt x="577" y="587"/>
                  <a:pt x="577" y="587"/>
                </a:cubicBezTo>
                <a:cubicBezTo>
                  <a:pt x="577" y="561"/>
                  <a:pt x="577" y="561"/>
                  <a:pt x="577" y="561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8"/>
                  <a:pt x="577" y="558"/>
                  <a:pt x="576" y="557"/>
                </a:cubicBezTo>
                <a:cubicBezTo>
                  <a:pt x="555" y="530"/>
                  <a:pt x="528" y="502"/>
                  <a:pt x="507" y="474"/>
                </a:cubicBezTo>
                <a:cubicBezTo>
                  <a:pt x="504" y="471"/>
                  <a:pt x="496" y="468"/>
                  <a:pt x="489" y="468"/>
                </a:cubicBezTo>
                <a:cubicBezTo>
                  <a:pt x="456" y="468"/>
                  <a:pt x="424" y="468"/>
                  <a:pt x="392" y="468"/>
                </a:cubicBezTo>
                <a:cubicBezTo>
                  <a:pt x="392" y="425"/>
                  <a:pt x="392" y="425"/>
                  <a:pt x="392" y="425"/>
                </a:cubicBezTo>
                <a:cubicBezTo>
                  <a:pt x="555" y="425"/>
                  <a:pt x="555" y="425"/>
                  <a:pt x="555" y="425"/>
                </a:cubicBezTo>
                <a:cubicBezTo>
                  <a:pt x="577" y="425"/>
                  <a:pt x="594" y="408"/>
                  <a:pt x="594" y="387"/>
                </a:cubicBezTo>
                <a:cubicBezTo>
                  <a:pt x="594" y="39"/>
                  <a:pt x="594" y="39"/>
                  <a:pt x="594" y="39"/>
                </a:cubicBezTo>
                <a:cubicBezTo>
                  <a:pt x="594" y="17"/>
                  <a:pt x="577" y="0"/>
                  <a:pt x="555" y="0"/>
                </a:cubicBezTo>
                <a:close/>
                <a:moveTo>
                  <a:pt x="358" y="496"/>
                </a:moveTo>
                <a:cubicBezTo>
                  <a:pt x="358" y="497"/>
                  <a:pt x="355" y="498"/>
                  <a:pt x="351" y="498"/>
                </a:cubicBezTo>
                <a:cubicBezTo>
                  <a:pt x="315" y="498"/>
                  <a:pt x="315" y="498"/>
                  <a:pt x="315" y="498"/>
                </a:cubicBezTo>
                <a:cubicBezTo>
                  <a:pt x="309" y="498"/>
                  <a:pt x="306" y="496"/>
                  <a:pt x="306" y="496"/>
                </a:cubicBezTo>
                <a:cubicBezTo>
                  <a:pt x="306" y="482"/>
                  <a:pt x="306" y="482"/>
                  <a:pt x="306" y="482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78"/>
                  <a:pt x="306" y="478"/>
                  <a:pt x="306" y="478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7" y="476"/>
                  <a:pt x="310" y="475"/>
                  <a:pt x="313" y="475"/>
                </a:cubicBezTo>
                <a:cubicBezTo>
                  <a:pt x="346" y="475"/>
                  <a:pt x="346" y="475"/>
                  <a:pt x="346" y="475"/>
                </a:cubicBezTo>
                <a:cubicBezTo>
                  <a:pt x="351" y="475"/>
                  <a:pt x="354" y="477"/>
                  <a:pt x="354" y="478"/>
                </a:cubicBezTo>
                <a:cubicBezTo>
                  <a:pt x="356" y="485"/>
                  <a:pt x="356" y="485"/>
                  <a:pt x="356" y="485"/>
                </a:cubicBezTo>
                <a:cubicBezTo>
                  <a:pt x="358" y="492"/>
                  <a:pt x="358" y="492"/>
                  <a:pt x="358" y="492"/>
                </a:cubicBezTo>
                <a:lnTo>
                  <a:pt x="358" y="496"/>
                </a:lnTo>
                <a:close/>
                <a:moveTo>
                  <a:pt x="388" y="504"/>
                </a:moveTo>
                <a:cubicBezTo>
                  <a:pt x="394" y="504"/>
                  <a:pt x="398" y="505"/>
                  <a:pt x="399" y="507"/>
                </a:cubicBezTo>
                <a:cubicBezTo>
                  <a:pt x="401" y="514"/>
                  <a:pt x="401" y="514"/>
                  <a:pt x="401" y="514"/>
                </a:cubicBezTo>
                <a:cubicBezTo>
                  <a:pt x="404" y="521"/>
                  <a:pt x="404" y="521"/>
                  <a:pt x="404" y="521"/>
                </a:cubicBezTo>
                <a:cubicBezTo>
                  <a:pt x="404" y="525"/>
                  <a:pt x="404" y="525"/>
                  <a:pt x="404" y="525"/>
                </a:cubicBezTo>
                <a:cubicBezTo>
                  <a:pt x="404" y="525"/>
                  <a:pt x="402" y="527"/>
                  <a:pt x="396" y="527"/>
                </a:cubicBezTo>
                <a:cubicBezTo>
                  <a:pt x="396" y="527"/>
                  <a:pt x="396" y="527"/>
                  <a:pt x="396" y="527"/>
                </a:cubicBezTo>
                <a:cubicBezTo>
                  <a:pt x="356" y="527"/>
                  <a:pt x="356" y="527"/>
                  <a:pt x="356" y="527"/>
                </a:cubicBezTo>
                <a:cubicBezTo>
                  <a:pt x="350" y="527"/>
                  <a:pt x="346" y="525"/>
                  <a:pt x="346" y="524"/>
                </a:cubicBezTo>
                <a:cubicBezTo>
                  <a:pt x="344" y="510"/>
                  <a:pt x="344" y="510"/>
                  <a:pt x="344" y="510"/>
                </a:cubicBezTo>
                <a:cubicBezTo>
                  <a:pt x="344" y="506"/>
                  <a:pt x="344" y="506"/>
                  <a:pt x="344" y="506"/>
                </a:cubicBezTo>
                <a:cubicBezTo>
                  <a:pt x="344" y="505"/>
                  <a:pt x="346" y="504"/>
                  <a:pt x="352" y="504"/>
                </a:cubicBezTo>
                <a:lnTo>
                  <a:pt x="388" y="504"/>
                </a:lnTo>
                <a:close/>
                <a:moveTo>
                  <a:pt x="244" y="498"/>
                </a:moveTo>
                <a:cubicBezTo>
                  <a:pt x="239" y="498"/>
                  <a:pt x="236" y="497"/>
                  <a:pt x="236" y="496"/>
                </a:cubicBezTo>
                <a:cubicBezTo>
                  <a:pt x="236" y="492"/>
                  <a:pt x="236" y="492"/>
                  <a:pt x="236" y="492"/>
                </a:cubicBezTo>
                <a:cubicBezTo>
                  <a:pt x="237" y="487"/>
                  <a:pt x="237" y="487"/>
                  <a:pt x="237" y="487"/>
                </a:cubicBezTo>
                <a:cubicBezTo>
                  <a:pt x="240" y="478"/>
                  <a:pt x="240" y="478"/>
                  <a:pt x="240" y="478"/>
                </a:cubicBezTo>
                <a:cubicBezTo>
                  <a:pt x="240" y="477"/>
                  <a:pt x="243" y="475"/>
                  <a:pt x="248" y="475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75"/>
                  <a:pt x="287" y="476"/>
                  <a:pt x="288" y="477"/>
                </a:cubicBezTo>
                <a:cubicBezTo>
                  <a:pt x="288" y="477"/>
                  <a:pt x="288" y="477"/>
                  <a:pt x="288" y="477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9"/>
                  <a:pt x="288" y="489"/>
                  <a:pt x="288" y="489"/>
                </a:cubicBezTo>
                <a:cubicBezTo>
                  <a:pt x="288" y="496"/>
                  <a:pt x="288" y="496"/>
                  <a:pt x="288" y="496"/>
                </a:cubicBezTo>
                <a:cubicBezTo>
                  <a:pt x="288" y="496"/>
                  <a:pt x="285" y="498"/>
                  <a:pt x="279" y="498"/>
                </a:cubicBezTo>
                <a:lnTo>
                  <a:pt x="244" y="498"/>
                </a:lnTo>
                <a:close/>
                <a:moveTo>
                  <a:pt x="250" y="506"/>
                </a:moveTo>
                <a:cubicBezTo>
                  <a:pt x="250" y="510"/>
                  <a:pt x="250" y="510"/>
                  <a:pt x="250" y="510"/>
                </a:cubicBezTo>
                <a:cubicBezTo>
                  <a:pt x="248" y="524"/>
                  <a:pt x="248" y="524"/>
                  <a:pt x="248" y="524"/>
                </a:cubicBezTo>
                <a:cubicBezTo>
                  <a:pt x="248" y="525"/>
                  <a:pt x="244" y="527"/>
                  <a:pt x="238" y="527"/>
                </a:cubicBezTo>
                <a:cubicBezTo>
                  <a:pt x="238" y="527"/>
                  <a:pt x="238" y="527"/>
                  <a:pt x="238" y="527"/>
                </a:cubicBezTo>
                <a:cubicBezTo>
                  <a:pt x="198" y="527"/>
                  <a:pt x="198" y="527"/>
                  <a:pt x="198" y="527"/>
                </a:cubicBezTo>
                <a:cubicBezTo>
                  <a:pt x="192" y="527"/>
                  <a:pt x="190" y="525"/>
                  <a:pt x="190" y="525"/>
                </a:cubicBezTo>
                <a:cubicBezTo>
                  <a:pt x="190" y="521"/>
                  <a:pt x="190" y="521"/>
                  <a:pt x="190" y="521"/>
                </a:cubicBezTo>
                <a:cubicBezTo>
                  <a:pt x="196" y="507"/>
                  <a:pt x="196" y="507"/>
                  <a:pt x="196" y="507"/>
                </a:cubicBezTo>
                <a:cubicBezTo>
                  <a:pt x="196" y="505"/>
                  <a:pt x="200" y="504"/>
                  <a:pt x="206" y="504"/>
                </a:cubicBezTo>
                <a:cubicBezTo>
                  <a:pt x="243" y="504"/>
                  <a:pt x="243" y="504"/>
                  <a:pt x="243" y="504"/>
                </a:cubicBezTo>
                <a:cubicBezTo>
                  <a:pt x="248" y="504"/>
                  <a:pt x="250" y="505"/>
                  <a:pt x="250" y="506"/>
                </a:cubicBezTo>
                <a:close/>
                <a:moveTo>
                  <a:pt x="268" y="520"/>
                </a:moveTo>
                <a:cubicBezTo>
                  <a:pt x="270" y="506"/>
                  <a:pt x="270" y="506"/>
                  <a:pt x="270" y="506"/>
                </a:cubicBezTo>
                <a:cubicBezTo>
                  <a:pt x="270" y="505"/>
                  <a:pt x="273" y="504"/>
                  <a:pt x="279" y="504"/>
                </a:cubicBezTo>
                <a:cubicBezTo>
                  <a:pt x="315" y="504"/>
                  <a:pt x="315" y="504"/>
                  <a:pt x="315" y="504"/>
                </a:cubicBezTo>
                <a:cubicBezTo>
                  <a:pt x="321" y="504"/>
                  <a:pt x="324" y="505"/>
                  <a:pt x="324" y="506"/>
                </a:cubicBezTo>
                <a:cubicBezTo>
                  <a:pt x="325" y="513"/>
                  <a:pt x="325" y="513"/>
                  <a:pt x="325" y="513"/>
                </a:cubicBezTo>
                <a:cubicBezTo>
                  <a:pt x="326" y="521"/>
                  <a:pt x="326" y="521"/>
                  <a:pt x="326" y="521"/>
                </a:cubicBezTo>
                <a:cubicBezTo>
                  <a:pt x="326" y="524"/>
                  <a:pt x="326" y="524"/>
                  <a:pt x="326" y="524"/>
                </a:cubicBezTo>
                <a:cubicBezTo>
                  <a:pt x="326" y="525"/>
                  <a:pt x="323" y="527"/>
                  <a:pt x="317" y="527"/>
                </a:cubicBezTo>
                <a:cubicBezTo>
                  <a:pt x="317" y="527"/>
                  <a:pt x="317" y="527"/>
                  <a:pt x="317" y="527"/>
                </a:cubicBezTo>
                <a:cubicBezTo>
                  <a:pt x="277" y="527"/>
                  <a:pt x="277" y="527"/>
                  <a:pt x="277" y="527"/>
                </a:cubicBezTo>
                <a:cubicBezTo>
                  <a:pt x="271" y="527"/>
                  <a:pt x="268" y="525"/>
                  <a:pt x="268" y="524"/>
                </a:cubicBezTo>
                <a:lnTo>
                  <a:pt x="268" y="520"/>
                </a:lnTo>
                <a:close/>
                <a:moveTo>
                  <a:pt x="166" y="493"/>
                </a:moveTo>
                <a:cubicBezTo>
                  <a:pt x="173" y="480"/>
                  <a:pt x="173" y="480"/>
                  <a:pt x="173" y="480"/>
                </a:cubicBezTo>
                <a:cubicBezTo>
                  <a:pt x="174" y="478"/>
                  <a:pt x="174" y="478"/>
                  <a:pt x="174" y="478"/>
                </a:cubicBezTo>
                <a:cubicBezTo>
                  <a:pt x="175" y="477"/>
                  <a:pt x="179" y="475"/>
                  <a:pt x="184" y="475"/>
                </a:cubicBezTo>
                <a:cubicBezTo>
                  <a:pt x="216" y="475"/>
                  <a:pt x="216" y="475"/>
                  <a:pt x="216" y="475"/>
                </a:cubicBezTo>
                <a:cubicBezTo>
                  <a:pt x="220" y="475"/>
                  <a:pt x="222" y="476"/>
                  <a:pt x="223" y="477"/>
                </a:cubicBezTo>
                <a:cubicBezTo>
                  <a:pt x="223" y="481"/>
                  <a:pt x="223" y="481"/>
                  <a:pt x="223" y="481"/>
                </a:cubicBezTo>
                <a:cubicBezTo>
                  <a:pt x="218" y="495"/>
                  <a:pt x="218" y="495"/>
                  <a:pt x="218" y="495"/>
                </a:cubicBezTo>
                <a:cubicBezTo>
                  <a:pt x="218" y="496"/>
                  <a:pt x="214" y="498"/>
                  <a:pt x="208" y="498"/>
                </a:cubicBezTo>
                <a:cubicBezTo>
                  <a:pt x="172" y="498"/>
                  <a:pt x="172" y="498"/>
                  <a:pt x="172" y="498"/>
                </a:cubicBezTo>
                <a:cubicBezTo>
                  <a:pt x="168" y="498"/>
                  <a:pt x="166" y="497"/>
                  <a:pt x="166" y="497"/>
                </a:cubicBezTo>
                <a:lnTo>
                  <a:pt x="166" y="493"/>
                </a:lnTo>
                <a:close/>
                <a:moveTo>
                  <a:pt x="96" y="493"/>
                </a:moveTo>
                <a:cubicBezTo>
                  <a:pt x="96" y="493"/>
                  <a:pt x="96" y="493"/>
                  <a:pt x="96" y="493"/>
                </a:cubicBezTo>
                <a:cubicBezTo>
                  <a:pt x="101" y="487"/>
                  <a:pt x="101" y="487"/>
                  <a:pt x="101" y="487"/>
                </a:cubicBezTo>
                <a:cubicBezTo>
                  <a:pt x="108" y="479"/>
                  <a:pt x="108" y="479"/>
                  <a:pt x="108" y="479"/>
                </a:cubicBezTo>
                <a:cubicBezTo>
                  <a:pt x="109" y="477"/>
                  <a:pt x="114" y="475"/>
                  <a:pt x="119" y="475"/>
                </a:cubicBezTo>
                <a:cubicBezTo>
                  <a:pt x="152" y="475"/>
                  <a:pt x="152" y="475"/>
                  <a:pt x="152" y="475"/>
                </a:cubicBezTo>
                <a:cubicBezTo>
                  <a:pt x="155" y="475"/>
                  <a:pt x="157" y="476"/>
                  <a:pt x="157" y="477"/>
                </a:cubicBezTo>
                <a:cubicBezTo>
                  <a:pt x="157" y="480"/>
                  <a:pt x="157" y="480"/>
                  <a:pt x="157" y="480"/>
                </a:cubicBezTo>
                <a:cubicBezTo>
                  <a:pt x="153" y="488"/>
                  <a:pt x="153" y="488"/>
                  <a:pt x="153" y="488"/>
                </a:cubicBezTo>
                <a:cubicBezTo>
                  <a:pt x="148" y="495"/>
                  <a:pt x="148" y="495"/>
                  <a:pt x="148" y="495"/>
                </a:cubicBezTo>
                <a:cubicBezTo>
                  <a:pt x="147" y="496"/>
                  <a:pt x="143" y="498"/>
                  <a:pt x="137" y="498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98" y="498"/>
                  <a:pt x="96" y="497"/>
                  <a:pt x="96" y="497"/>
                </a:cubicBezTo>
                <a:lnTo>
                  <a:pt x="96" y="493"/>
                </a:lnTo>
                <a:close/>
                <a:moveTo>
                  <a:pt x="72" y="521"/>
                </a:moveTo>
                <a:cubicBezTo>
                  <a:pt x="84" y="507"/>
                  <a:pt x="84" y="507"/>
                  <a:pt x="84" y="507"/>
                </a:cubicBezTo>
                <a:cubicBezTo>
                  <a:pt x="86" y="505"/>
                  <a:pt x="91" y="504"/>
                  <a:pt x="96" y="504"/>
                </a:cubicBezTo>
                <a:cubicBezTo>
                  <a:pt x="170" y="504"/>
                  <a:pt x="170" y="504"/>
                  <a:pt x="170" y="504"/>
                </a:cubicBezTo>
                <a:cubicBezTo>
                  <a:pt x="174" y="504"/>
                  <a:pt x="176" y="505"/>
                  <a:pt x="177" y="505"/>
                </a:cubicBezTo>
                <a:cubicBezTo>
                  <a:pt x="177" y="509"/>
                  <a:pt x="177" y="509"/>
                  <a:pt x="177" y="509"/>
                </a:cubicBezTo>
                <a:cubicBezTo>
                  <a:pt x="174" y="514"/>
                  <a:pt x="174" y="514"/>
                  <a:pt x="174" y="514"/>
                </a:cubicBezTo>
                <a:cubicBezTo>
                  <a:pt x="170" y="524"/>
                  <a:pt x="170" y="524"/>
                  <a:pt x="170" y="524"/>
                </a:cubicBezTo>
                <a:cubicBezTo>
                  <a:pt x="169" y="525"/>
                  <a:pt x="165" y="527"/>
                  <a:pt x="158" y="527"/>
                </a:cubicBezTo>
                <a:cubicBezTo>
                  <a:pt x="158" y="527"/>
                  <a:pt x="158" y="527"/>
                  <a:pt x="158" y="527"/>
                </a:cubicBezTo>
                <a:cubicBezTo>
                  <a:pt x="79" y="527"/>
                  <a:pt x="79" y="527"/>
                  <a:pt x="79" y="527"/>
                </a:cubicBezTo>
                <a:cubicBezTo>
                  <a:pt x="74" y="527"/>
                  <a:pt x="72" y="526"/>
                  <a:pt x="72" y="525"/>
                </a:cubicBezTo>
                <a:lnTo>
                  <a:pt x="72" y="521"/>
                </a:lnTo>
                <a:close/>
                <a:moveTo>
                  <a:pt x="134" y="538"/>
                </a:moveTo>
                <a:cubicBezTo>
                  <a:pt x="126" y="552"/>
                  <a:pt x="126" y="552"/>
                  <a:pt x="126" y="552"/>
                </a:cubicBezTo>
                <a:cubicBezTo>
                  <a:pt x="126" y="553"/>
                  <a:pt x="120" y="555"/>
                  <a:pt x="113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1" y="555"/>
                  <a:pt x="49" y="554"/>
                  <a:pt x="48" y="554"/>
                </a:cubicBezTo>
                <a:cubicBezTo>
                  <a:pt x="48" y="550"/>
                  <a:pt x="48" y="550"/>
                  <a:pt x="48" y="550"/>
                </a:cubicBezTo>
                <a:cubicBezTo>
                  <a:pt x="60" y="535"/>
                  <a:pt x="60" y="535"/>
                  <a:pt x="60" y="535"/>
                </a:cubicBezTo>
                <a:cubicBezTo>
                  <a:pt x="62" y="534"/>
                  <a:pt x="68" y="532"/>
                  <a:pt x="74" y="532"/>
                </a:cubicBezTo>
                <a:cubicBezTo>
                  <a:pt x="127" y="532"/>
                  <a:pt x="127" y="532"/>
                  <a:pt x="127" y="532"/>
                </a:cubicBezTo>
                <a:cubicBezTo>
                  <a:pt x="132" y="532"/>
                  <a:pt x="134" y="533"/>
                  <a:pt x="134" y="534"/>
                </a:cubicBezTo>
                <a:lnTo>
                  <a:pt x="134" y="538"/>
                </a:lnTo>
                <a:close/>
                <a:moveTo>
                  <a:pt x="446" y="553"/>
                </a:moveTo>
                <a:cubicBezTo>
                  <a:pt x="446" y="554"/>
                  <a:pt x="443" y="555"/>
                  <a:pt x="438" y="555"/>
                </a:cubicBezTo>
                <a:cubicBezTo>
                  <a:pt x="157" y="555"/>
                  <a:pt x="157" y="555"/>
                  <a:pt x="157" y="555"/>
                </a:cubicBezTo>
                <a:cubicBezTo>
                  <a:pt x="151" y="555"/>
                  <a:pt x="148" y="554"/>
                  <a:pt x="148" y="553"/>
                </a:cubicBezTo>
                <a:cubicBezTo>
                  <a:pt x="148" y="549"/>
                  <a:pt x="148" y="549"/>
                  <a:pt x="148" y="549"/>
                </a:cubicBezTo>
                <a:cubicBezTo>
                  <a:pt x="151" y="544"/>
                  <a:pt x="151" y="544"/>
                  <a:pt x="151" y="544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6" y="534"/>
                  <a:pt x="161" y="532"/>
                  <a:pt x="167" y="532"/>
                </a:cubicBezTo>
                <a:cubicBezTo>
                  <a:pt x="427" y="532"/>
                  <a:pt x="427" y="532"/>
                  <a:pt x="427" y="532"/>
                </a:cubicBezTo>
                <a:cubicBezTo>
                  <a:pt x="433" y="532"/>
                  <a:pt x="438" y="534"/>
                  <a:pt x="439" y="535"/>
                </a:cubicBezTo>
                <a:cubicBezTo>
                  <a:pt x="443" y="543"/>
                  <a:pt x="443" y="543"/>
                  <a:pt x="443" y="543"/>
                </a:cubicBezTo>
                <a:cubicBezTo>
                  <a:pt x="446" y="549"/>
                  <a:pt x="446" y="549"/>
                  <a:pt x="446" y="549"/>
                </a:cubicBezTo>
                <a:lnTo>
                  <a:pt x="446" y="553"/>
                </a:lnTo>
                <a:close/>
                <a:moveTo>
                  <a:pt x="546" y="550"/>
                </a:moveTo>
                <a:cubicBezTo>
                  <a:pt x="546" y="554"/>
                  <a:pt x="546" y="554"/>
                  <a:pt x="546" y="554"/>
                </a:cubicBezTo>
                <a:cubicBezTo>
                  <a:pt x="545" y="554"/>
                  <a:pt x="543" y="555"/>
                  <a:pt x="538" y="555"/>
                </a:cubicBezTo>
                <a:cubicBezTo>
                  <a:pt x="481" y="555"/>
                  <a:pt x="481" y="555"/>
                  <a:pt x="481" y="555"/>
                </a:cubicBezTo>
                <a:cubicBezTo>
                  <a:pt x="474" y="555"/>
                  <a:pt x="469" y="553"/>
                  <a:pt x="468" y="552"/>
                </a:cubicBezTo>
                <a:cubicBezTo>
                  <a:pt x="460" y="538"/>
                  <a:pt x="460" y="538"/>
                  <a:pt x="460" y="538"/>
                </a:cubicBezTo>
                <a:cubicBezTo>
                  <a:pt x="460" y="534"/>
                  <a:pt x="460" y="534"/>
                  <a:pt x="460" y="534"/>
                </a:cubicBezTo>
                <a:cubicBezTo>
                  <a:pt x="460" y="533"/>
                  <a:pt x="462" y="532"/>
                  <a:pt x="467" y="532"/>
                </a:cubicBezTo>
                <a:cubicBezTo>
                  <a:pt x="520" y="532"/>
                  <a:pt x="520" y="532"/>
                  <a:pt x="520" y="532"/>
                </a:cubicBezTo>
                <a:cubicBezTo>
                  <a:pt x="526" y="532"/>
                  <a:pt x="532" y="534"/>
                  <a:pt x="534" y="535"/>
                </a:cubicBezTo>
                <a:lnTo>
                  <a:pt x="546" y="550"/>
                </a:lnTo>
                <a:close/>
                <a:moveTo>
                  <a:pt x="510" y="507"/>
                </a:moveTo>
                <a:cubicBezTo>
                  <a:pt x="522" y="521"/>
                  <a:pt x="522" y="521"/>
                  <a:pt x="522" y="521"/>
                </a:cubicBezTo>
                <a:cubicBezTo>
                  <a:pt x="522" y="525"/>
                  <a:pt x="522" y="525"/>
                  <a:pt x="522" y="525"/>
                </a:cubicBezTo>
                <a:cubicBezTo>
                  <a:pt x="522" y="526"/>
                  <a:pt x="520" y="527"/>
                  <a:pt x="515" y="527"/>
                </a:cubicBezTo>
                <a:cubicBezTo>
                  <a:pt x="515" y="527"/>
                  <a:pt x="515" y="527"/>
                  <a:pt x="515" y="527"/>
                </a:cubicBezTo>
                <a:cubicBezTo>
                  <a:pt x="436" y="527"/>
                  <a:pt x="436" y="527"/>
                  <a:pt x="436" y="527"/>
                </a:cubicBezTo>
                <a:cubicBezTo>
                  <a:pt x="429" y="527"/>
                  <a:pt x="425" y="525"/>
                  <a:pt x="424" y="524"/>
                </a:cubicBezTo>
                <a:cubicBezTo>
                  <a:pt x="418" y="509"/>
                  <a:pt x="418" y="509"/>
                  <a:pt x="418" y="509"/>
                </a:cubicBezTo>
                <a:cubicBezTo>
                  <a:pt x="418" y="505"/>
                  <a:pt x="418" y="505"/>
                  <a:pt x="418" y="505"/>
                </a:cubicBezTo>
                <a:cubicBezTo>
                  <a:pt x="418" y="505"/>
                  <a:pt x="420" y="504"/>
                  <a:pt x="424" y="504"/>
                </a:cubicBezTo>
                <a:cubicBezTo>
                  <a:pt x="498" y="504"/>
                  <a:pt x="498" y="504"/>
                  <a:pt x="498" y="504"/>
                </a:cubicBezTo>
                <a:cubicBezTo>
                  <a:pt x="503" y="504"/>
                  <a:pt x="509" y="505"/>
                  <a:pt x="510" y="507"/>
                </a:cubicBezTo>
                <a:close/>
                <a:moveTo>
                  <a:pt x="437" y="477"/>
                </a:moveTo>
                <a:cubicBezTo>
                  <a:pt x="437" y="476"/>
                  <a:pt x="439" y="475"/>
                  <a:pt x="442" y="475"/>
                </a:cubicBezTo>
                <a:cubicBezTo>
                  <a:pt x="475" y="475"/>
                  <a:pt x="475" y="475"/>
                  <a:pt x="475" y="475"/>
                </a:cubicBezTo>
                <a:cubicBezTo>
                  <a:pt x="480" y="475"/>
                  <a:pt x="485" y="477"/>
                  <a:pt x="486" y="479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7"/>
                  <a:pt x="498" y="497"/>
                  <a:pt x="498" y="497"/>
                </a:cubicBezTo>
                <a:cubicBezTo>
                  <a:pt x="498" y="497"/>
                  <a:pt x="497" y="498"/>
                  <a:pt x="493" y="498"/>
                </a:cubicBezTo>
                <a:cubicBezTo>
                  <a:pt x="457" y="498"/>
                  <a:pt x="457" y="498"/>
                  <a:pt x="457" y="498"/>
                </a:cubicBezTo>
                <a:cubicBezTo>
                  <a:pt x="451" y="498"/>
                  <a:pt x="447" y="496"/>
                  <a:pt x="446" y="495"/>
                </a:cubicBezTo>
                <a:cubicBezTo>
                  <a:pt x="444" y="492"/>
                  <a:pt x="444" y="492"/>
                  <a:pt x="444" y="492"/>
                </a:cubicBezTo>
                <a:cubicBezTo>
                  <a:pt x="437" y="481"/>
                  <a:pt x="437" y="481"/>
                  <a:pt x="437" y="481"/>
                </a:cubicBezTo>
                <a:lnTo>
                  <a:pt x="437" y="477"/>
                </a:lnTo>
                <a:close/>
                <a:moveTo>
                  <a:pt x="420" y="478"/>
                </a:moveTo>
                <a:cubicBezTo>
                  <a:pt x="428" y="493"/>
                  <a:pt x="428" y="493"/>
                  <a:pt x="428" y="493"/>
                </a:cubicBezTo>
                <a:cubicBezTo>
                  <a:pt x="428" y="497"/>
                  <a:pt x="428" y="497"/>
                  <a:pt x="428" y="497"/>
                </a:cubicBezTo>
                <a:cubicBezTo>
                  <a:pt x="428" y="497"/>
                  <a:pt x="426" y="498"/>
                  <a:pt x="422" y="498"/>
                </a:cubicBezTo>
                <a:cubicBezTo>
                  <a:pt x="386" y="498"/>
                  <a:pt x="386" y="498"/>
                  <a:pt x="386" y="498"/>
                </a:cubicBezTo>
                <a:cubicBezTo>
                  <a:pt x="380" y="498"/>
                  <a:pt x="376" y="496"/>
                  <a:pt x="376" y="495"/>
                </a:cubicBezTo>
                <a:cubicBezTo>
                  <a:pt x="373" y="486"/>
                  <a:pt x="373" y="486"/>
                  <a:pt x="373" y="486"/>
                </a:cubicBezTo>
                <a:cubicBezTo>
                  <a:pt x="372" y="481"/>
                  <a:pt x="372" y="481"/>
                  <a:pt x="372" y="481"/>
                </a:cubicBezTo>
                <a:cubicBezTo>
                  <a:pt x="372" y="477"/>
                  <a:pt x="372" y="477"/>
                  <a:pt x="372" y="477"/>
                </a:cubicBezTo>
                <a:cubicBezTo>
                  <a:pt x="372" y="476"/>
                  <a:pt x="374" y="475"/>
                  <a:pt x="378" y="475"/>
                </a:cubicBezTo>
                <a:cubicBezTo>
                  <a:pt x="410" y="475"/>
                  <a:pt x="410" y="475"/>
                  <a:pt x="410" y="475"/>
                </a:cubicBezTo>
                <a:cubicBezTo>
                  <a:pt x="415" y="475"/>
                  <a:pt x="419" y="477"/>
                  <a:pt x="420" y="478"/>
                </a:cubicBezTo>
                <a:close/>
                <a:moveTo>
                  <a:pt x="552" y="384"/>
                </a:moveTo>
                <a:cubicBezTo>
                  <a:pt x="42" y="384"/>
                  <a:pt x="42" y="384"/>
                  <a:pt x="42" y="384"/>
                </a:cubicBezTo>
                <a:cubicBezTo>
                  <a:pt x="42" y="42"/>
                  <a:pt x="42" y="42"/>
                  <a:pt x="42" y="42"/>
                </a:cubicBezTo>
                <a:cubicBezTo>
                  <a:pt x="552" y="42"/>
                  <a:pt x="552" y="42"/>
                  <a:pt x="552" y="42"/>
                </a:cubicBezTo>
                <a:lnTo>
                  <a:pt x="552" y="38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39" name="Group 53"/>
          <p:cNvGrpSpPr>
            <a:grpSpLocks noChangeAspect="1"/>
          </p:cNvGrpSpPr>
          <p:nvPr/>
        </p:nvGrpSpPr>
        <p:grpSpPr bwMode="auto">
          <a:xfrm>
            <a:off x="15260881" y="2734175"/>
            <a:ext cx="365838" cy="343659"/>
            <a:chOff x="6115" y="13"/>
            <a:chExt cx="652" cy="61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0" name="Freeform 54"/>
            <p:cNvSpPr>
              <a:spLocks noEditPoints="1"/>
            </p:cNvSpPr>
            <p:nvPr/>
          </p:nvSpPr>
          <p:spPr bwMode="auto">
            <a:xfrm>
              <a:off x="6115" y="42"/>
              <a:ext cx="437" cy="587"/>
            </a:xfrm>
            <a:custGeom>
              <a:avLst/>
              <a:gdLst>
                <a:gd name="T0" fmla="*/ 58 w 61"/>
                <a:gd name="T1" fmla="*/ 46 h 82"/>
                <a:gd name="T2" fmla="*/ 57 w 61"/>
                <a:gd name="T3" fmla="*/ 40 h 82"/>
                <a:gd name="T4" fmla="*/ 54 w 61"/>
                <a:gd name="T5" fmla="*/ 51 h 82"/>
                <a:gd name="T6" fmla="*/ 47 w 61"/>
                <a:gd name="T7" fmla="*/ 74 h 82"/>
                <a:gd name="T8" fmla="*/ 7 w 61"/>
                <a:gd name="T9" fmla="*/ 63 h 82"/>
                <a:gd name="T10" fmla="*/ 22 w 61"/>
                <a:gd name="T11" fmla="*/ 8 h 82"/>
                <a:gd name="T12" fmla="*/ 50 w 61"/>
                <a:gd name="T13" fmla="*/ 16 h 82"/>
                <a:gd name="T14" fmla="*/ 52 w 61"/>
                <a:gd name="T15" fmla="*/ 16 h 82"/>
                <a:gd name="T16" fmla="*/ 51 w 61"/>
                <a:gd name="T17" fmla="*/ 11 h 82"/>
                <a:gd name="T18" fmla="*/ 51 w 61"/>
                <a:gd name="T19" fmla="*/ 9 h 82"/>
                <a:gd name="T20" fmla="*/ 50 w 61"/>
                <a:gd name="T21" fmla="*/ 9 h 82"/>
                <a:gd name="T22" fmla="*/ 24 w 61"/>
                <a:gd name="T23" fmla="*/ 1 h 82"/>
                <a:gd name="T24" fmla="*/ 17 w 61"/>
                <a:gd name="T25" fmla="*/ 5 h 82"/>
                <a:gd name="T26" fmla="*/ 0 w 61"/>
                <a:gd name="T27" fmla="*/ 63 h 82"/>
                <a:gd name="T28" fmla="*/ 4 w 61"/>
                <a:gd name="T29" fmla="*/ 70 h 82"/>
                <a:gd name="T30" fmla="*/ 46 w 61"/>
                <a:gd name="T31" fmla="*/ 82 h 82"/>
                <a:gd name="T32" fmla="*/ 53 w 61"/>
                <a:gd name="T33" fmla="*/ 78 h 82"/>
                <a:gd name="T34" fmla="*/ 60 w 61"/>
                <a:gd name="T35" fmla="*/ 51 h 82"/>
                <a:gd name="T36" fmla="*/ 61 w 61"/>
                <a:gd name="T37" fmla="*/ 49 h 82"/>
                <a:gd name="T38" fmla="*/ 58 w 61"/>
                <a:gd name="T39" fmla="*/ 46 h 82"/>
                <a:gd name="T40" fmla="*/ 30 w 61"/>
                <a:gd name="T41" fmla="*/ 73 h 82"/>
                <a:gd name="T42" fmla="*/ 27 w 61"/>
                <a:gd name="T43" fmla="*/ 74 h 82"/>
                <a:gd name="T44" fmla="*/ 24 w 61"/>
                <a:gd name="T45" fmla="*/ 73 h 82"/>
                <a:gd name="T46" fmla="*/ 23 w 61"/>
                <a:gd name="T47" fmla="*/ 71 h 82"/>
                <a:gd name="T48" fmla="*/ 25 w 61"/>
                <a:gd name="T49" fmla="*/ 70 h 82"/>
                <a:gd name="T50" fmla="*/ 28 w 61"/>
                <a:gd name="T51" fmla="*/ 71 h 82"/>
                <a:gd name="T52" fmla="*/ 30 w 61"/>
                <a:gd name="T53" fmla="*/ 7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82">
                  <a:moveTo>
                    <a:pt x="58" y="46"/>
                  </a:moveTo>
                  <a:cubicBezTo>
                    <a:pt x="58" y="46"/>
                    <a:pt x="58" y="46"/>
                    <a:pt x="57" y="40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35" y="11"/>
                    <a:pt x="44" y="14"/>
                    <a:pt x="50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2" y="13"/>
                    <a:pt x="51" y="11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9"/>
                    <a:pt x="51" y="9"/>
                    <a:pt x="50" y="9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1" y="0"/>
                    <a:pt x="18" y="2"/>
                    <a:pt x="17" y="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6"/>
                    <a:pt x="1" y="69"/>
                    <a:pt x="4" y="7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9" y="82"/>
                    <a:pt x="52" y="81"/>
                    <a:pt x="53" y="78"/>
                  </a:cubicBezTo>
                  <a:cubicBezTo>
                    <a:pt x="56" y="67"/>
                    <a:pt x="58" y="58"/>
                    <a:pt x="60" y="51"/>
                  </a:cubicBezTo>
                  <a:cubicBezTo>
                    <a:pt x="61" y="50"/>
                    <a:pt x="61" y="50"/>
                    <a:pt x="61" y="49"/>
                  </a:cubicBezTo>
                  <a:cubicBezTo>
                    <a:pt x="59" y="49"/>
                    <a:pt x="58" y="47"/>
                    <a:pt x="58" y="46"/>
                  </a:cubicBezTo>
                  <a:close/>
                  <a:moveTo>
                    <a:pt x="30" y="73"/>
                  </a:moveTo>
                  <a:cubicBezTo>
                    <a:pt x="29" y="74"/>
                    <a:pt x="28" y="74"/>
                    <a:pt x="27" y="74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3" y="73"/>
                    <a:pt x="22" y="72"/>
                    <a:pt x="23" y="71"/>
                  </a:cubicBezTo>
                  <a:cubicBezTo>
                    <a:pt x="23" y="70"/>
                    <a:pt x="24" y="70"/>
                    <a:pt x="25" y="70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9" y="71"/>
                    <a:pt x="30" y="72"/>
                    <a:pt x="30" y="7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41" name="Freeform 55"/>
            <p:cNvSpPr>
              <a:spLocks noEditPoints="1"/>
            </p:cNvSpPr>
            <p:nvPr/>
          </p:nvSpPr>
          <p:spPr bwMode="auto">
            <a:xfrm>
              <a:off x="6481" y="13"/>
              <a:ext cx="286" cy="387"/>
            </a:xfrm>
            <a:custGeom>
              <a:avLst/>
              <a:gdLst>
                <a:gd name="T0" fmla="*/ 39 w 40"/>
                <a:gd name="T1" fmla="*/ 43 h 54"/>
                <a:gd name="T2" fmla="*/ 32 w 40"/>
                <a:gd name="T3" fmla="*/ 5 h 54"/>
                <a:gd name="T4" fmla="*/ 25 w 40"/>
                <a:gd name="T5" fmla="*/ 1 h 54"/>
                <a:gd name="T6" fmla="*/ 6 w 40"/>
                <a:gd name="T7" fmla="*/ 5 h 54"/>
                <a:gd name="T8" fmla="*/ 1 w 40"/>
                <a:gd name="T9" fmla="*/ 11 h 54"/>
                <a:gd name="T10" fmla="*/ 8 w 40"/>
                <a:gd name="T11" fmla="*/ 49 h 54"/>
                <a:gd name="T12" fmla="*/ 15 w 40"/>
                <a:gd name="T13" fmla="*/ 54 h 54"/>
                <a:gd name="T14" fmla="*/ 35 w 40"/>
                <a:gd name="T15" fmla="*/ 50 h 54"/>
                <a:gd name="T16" fmla="*/ 39 w 40"/>
                <a:gd name="T17" fmla="*/ 43 h 54"/>
                <a:gd name="T18" fmla="*/ 12 w 40"/>
                <a:gd name="T19" fmla="*/ 6 h 54"/>
                <a:gd name="T20" fmla="*/ 20 w 40"/>
                <a:gd name="T21" fmla="*/ 5 h 54"/>
                <a:gd name="T22" fmla="*/ 21 w 40"/>
                <a:gd name="T23" fmla="*/ 5 h 54"/>
                <a:gd name="T24" fmla="*/ 20 w 40"/>
                <a:gd name="T25" fmla="*/ 6 h 54"/>
                <a:gd name="T26" fmla="*/ 12 w 40"/>
                <a:gd name="T27" fmla="*/ 7 h 54"/>
                <a:gd name="T28" fmla="*/ 11 w 40"/>
                <a:gd name="T29" fmla="*/ 7 h 54"/>
                <a:gd name="T30" fmla="*/ 12 w 40"/>
                <a:gd name="T31" fmla="*/ 6 h 54"/>
                <a:gd name="T32" fmla="*/ 26 w 40"/>
                <a:gd name="T33" fmla="*/ 49 h 54"/>
                <a:gd name="T34" fmla="*/ 23 w 40"/>
                <a:gd name="T35" fmla="*/ 50 h 54"/>
                <a:gd name="T36" fmla="*/ 21 w 40"/>
                <a:gd name="T37" fmla="*/ 49 h 54"/>
                <a:gd name="T38" fmla="*/ 23 w 40"/>
                <a:gd name="T39" fmla="*/ 46 h 54"/>
                <a:gd name="T40" fmla="*/ 25 w 40"/>
                <a:gd name="T41" fmla="*/ 46 h 54"/>
                <a:gd name="T42" fmla="*/ 27 w 40"/>
                <a:gd name="T43" fmla="*/ 47 h 54"/>
                <a:gd name="T44" fmla="*/ 26 w 40"/>
                <a:gd name="T45" fmla="*/ 49 h 54"/>
                <a:gd name="T46" fmla="*/ 13 w 40"/>
                <a:gd name="T47" fmla="*/ 46 h 54"/>
                <a:gd name="T48" fmla="*/ 6 w 40"/>
                <a:gd name="T49" fmla="*/ 11 h 54"/>
                <a:gd name="T50" fmla="*/ 28 w 40"/>
                <a:gd name="T51" fmla="*/ 7 h 54"/>
                <a:gd name="T52" fmla="*/ 34 w 40"/>
                <a:gd name="T53" fmla="*/ 42 h 54"/>
                <a:gd name="T54" fmla="*/ 13 w 40"/>
                <a:gd name="T55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" h="54">
                  <a:moveTo>
                    <a:pt x="39" y="43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1" y="2"/>
                    <a:pt x="28" y="0"/>
                    <a:pt x="25" y="1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2" y="5"/>
                    <a:pt x="0" y="8"/>
                    <a:pt x="1" y="11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2"/>
                    <a:pt x="12" y="54"/>
                    <a:pt x="15" y="54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8" y="49"/>
                    <a:pt x="40" y="46"/>
                    <a:pt x="39" y="43"/>
                  </a:cubicBezTo>
                  <a:close/>
                  <a:moveTo>
                    <a:pt x="12" y="6"/>
                  </a:moveTo>
                  <a:cubicBezTo>
                    <a:pt x="20" y="5"/>
                    <a:pt x="20" y="5"/>
                    <a:pt x="20" y="5"/>
                  </a:cubicBezTo>
                  <a:cubicBezTo>
                    <a:pt x="21" y="4"/>
                    <a:pt x="21" y="5"/>
                    <a:pt x="21" y="5"/>
                  </a:cubicBezTo>
                  <a:cubicBezTo>
                    <a:pt x="21" y="5"/>
                    <a:pt x="21" y="6"/>
                    <a:pt x="20" y="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8"/>
                    <a:pt x="11" y="7"/>
                    <a:pt x="11" y="7"/>
                  </a:cubicBezTo>
                  <a:cubicBezTo>
                    <a:pt x="11" y="7"/>
                    <a:pt x="11" y="6"/>
                    <a:pt x="12" y="6"/>
                  </a:cubicBezTo>
                  <a:close/>
                  <a:moveTo>
                    <a:pt x="26" y="49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1" y="49"/>
                    <a:pt x="21" y="49"/>
                  </a:cubicBezTo>
                  <a:cubicBezTo>
                    <a:pt x="21" y="48"/>
                    <a:pt x="22" y="47"/>
                    <a:pt x="23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6" y="46"/>
                    <a:pt x="27" y="46"/>
                    <a:pt x="27" y="47"/>
                  </a:cubicBezTo>
                  <a:cubicBezTo>
                    <a:pt x="27" y="48"/>
                    <a:pt x="27" y="49"/>
                    <a:pt x="26" y="49"/>
                  </a:cubicBezTo>
                  <a:close/>
                  <a:moveTo>
                    <a:pt x="13" y="46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13" y="46"/>
                    <a:pt x="13" y="46"/>
                    <a:pt x="13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42" name="Freeform 1095"/>
          <p:cNvSpPr>
            <a:spLocks noChangeAspect="1" noEditPoints="1"/>
          </p:cNvSpPr>
          <p:nvPr/>
        </p:nvSpPr>
        <p:spPr bwMode="auto">
          <a:xfrm>
            <a:off x="12066422" y="2730081"/>
            <a:ext cx="232568" cy="351846"/>
          </a:xfrm>
          <a:custGeom>
            <a:avLst/>
            <a:gdLst>
              <a:gd name="T0" fmla="*/ 256 w 262"/>
              <a:gd name="T1" fmla="*/ 0 h 398"/>
              <a:gd name="T2" fmla="*/ 6 w 262"/>
              <a:gd name="T3" fmla="*/ 0 h 398"/>
              <a:gd name="T4" fmla="*/ 0 w 262"/>
              <a:gd name="T5" fmla="*/ 6 h 398"/>
              <a:gd name="T6" fmla="*/ 0 w 262"/>
              <a:gd name="T7" fmla="*/ 156 h 398"/>
              <a:gd name="T8" fmla="*/ 6 w 262"/>
              <a:gd name="T9" fmla="*/ 162 h 398"/>
              <a:gd name="T10" fmla="*/ 78 w 262"/>
              <a:gd name="T11" fmla="*/ 162 h 398"/>
              <a:gd name="T12" fmla="*/ 78 w 262"/>
              <a:gd name="T13" fmla="*/ 355 h 398"/>
              <a:gd name="T14" fmla="*/ 67 w 262"/>
              <a:gd name="T15" fmla="*/ 355 h 398"/>
              <a:gd name="T16" fmla="*/ 67 w 262"/>
              <a:gd name="T17" fmla="*/ 398 h 398"/>
              <a:gd name="T18" fmla="*/ 196 w 262"/>
              <a:gd name="T19" fmla="*/ 398 h 398"/>
              <a:gd name="T20" fmla="*/ 196 w 262"/>
              <a:gd name="T21" fmla="*/ 355 h 398"/>
              <a:gd name="T22" fmla="*/ 185 w 262"/>
              <a:gd name="T23" fmla="*/ 355 h 398"/>
              <a:gd name="T24" fmla="*/ 185 w 262"/>
              <a:gd name="T25" fmla="*/ 162 h 398"/>
              <a:gd name="T26" fmla="*/ 256 w 262"/>
              <a:gd name="T27" fmla="*/ 162 h 398"/>
              <a:gd name="T28" fmla="*/ 262 w 262"/>
              <a:gd name="T29" fmla="*/ 156 h 398"/>
              <a:gd name="T30" fmla="*/ 262 w 262"/>
              <a:gd name="T31" fmla="*/ 6 h 398"/>
              <a:gd name="T32" fmla="*/ 256 w 262"/>
              <a:gd name="T33" fmla="*/ 0 h 398"/>
              <a:gd name="T34" fmla="*/ 244 w 262"/>
              <a:gd name="T35" fmla="*/ 18 h 398"/>
              <a:gd name="T36" fmla="*/ 244 w 262"/>
              <a:gd name="T37" fmla="*/ 144 h 398"/>
              <a:gd name="T38" fmla="*/ 18 w 262"/>
              <a:gd name="T39" fmla="*/ 144 h 398"/>
              <a:gd name="T40" fmla="*/ 18 w 262"/>
              <a:gd name="T41" fmla="*/ 18 h 398"/>
              <a:gd name="T42" fmla="*/ 244 w 262"/>
              <a:gd name="T43" fmla="*/ 18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2" h="398">
                <a:moveTo>
                  <a:pt x="256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59"/>
                  <a:pt x="2" y="162"/>
                  <a:pt x="6" y="162"/>
                </a:cubicBezTo>
                <a:cubicBezTo>
                  <a:pt x="78" y="162"/>
                  <a:pt x="78" y="162"/>
                  <a:pt x="78" y="162"/>
                </a:cubicBezTo>
                <a:cubicBezTo>
                  <a:pt x="78" y="355"/>
                  <a:pt x="78" y="355"/>
                  <a:pt x="78" y="355"/>
                </a:cubicBezTo>
                <a:cubicBezTo>
                  <a:pt x="67" y="355"/>
                  <a:pt x="67" y="355"/>
                  <a:pt x="67" y="355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196" y="398"/>
                  <a:pt x="196" y="398"/>
                  <a:pt x="196" y="398"/>
                </a:cubicBezTo>
                <a:cubicBezTo>
                  <a:pt x="196" y="355"/>
                  <a:pt x="196" y="355"/>
                  <a:pt x="196" y="355"/>
                </a:cubicBezTo>
                <a:cubicBezTo>
                  <a:pt x="185" y="355"/>
                  <a:pt x="185" y="355"/>
                  <a:pt x="185" y="355"/>
                </a:cubicBezTo>
                <a:cubicBezTo>
                  <a:pt x="185" y="162"/>
                  <a:pt x="185" y="162"/>
                  <a:pt x="185" y="162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9" y="162"/>
                  <a:pt x="262" y="159"/>
                  <a:pt x="262" y="156"/>
                </a:cubicBezTo>
                <a:cubicBezTo>
                  <a:pt x="262" y="6"/>
                  <a:pt x="262" y="6"/>
                  <a:pt x="262" y="6"/>
                </a:cubicBezTo>
                <a:cubicBezTo>
                  <a:pt x="262" y="2"/>
                  <a:pt x="259" y="0"/>
                  <a:pt x="256" y="0"/>
                </a:cubicBezTo>
                <a:close/>
                <a:moveTo>
                  <a:pt x="244" y="18"/>
                </a:moveTo>
                <a:cubicBezTo>
                  <a:pt x="244" y="144"/>
                  <a:pt x="244" y="144"/>
                  <a:pt x="244" y="144"/>
                </a:cubicBezTo>
                <a:cubicBezTo>
                  <a:pt x="18" y="144"/>
                  <a:pt x="18" y="144"/>
                  <a:pt x="18" y="144"/>
                </a:cubicBezTo>
                <a:cubicBezTo>
                  <a:pt x="18" y="18"/>
                  <a:pt x="18" y="18"/>
                  <a:pt x="18" y="18"/>
                </a:cubicBezTo>
                <a:lnTo>
                  <a:pt x="244" y="1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43" name="Group 142"/>
          <p:cNvGrpSpPr>
            <a:grpSpLocks noChangeAspect="1"/>
          </p:cNvGrpSpPr>
          <p:nvPr/>
        </p:nvGrpSpPr>
        <p:grpSpPr>
          <a:xfrm>
            <a:off x="13057607" y="2785820"/>
            <a:ext cx="415355" cy="240368"/>
            <a:chOff x="16067088" y="-4781550"/>
            <a:chExt cx="2057400" cy="1190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4" name="Freeform 193"/>
            <p:cNvSpPr>
              <a:spLocks noEditPoints="1"/>
            </p:cNvSpPr>
            <p:nvPr/>
          </p:nvSpPr>
          <p:spPr bwMode="auto">
            <a:xfrm>
              <a:off x="16067088" y="-4781550"/>
              <a:ext cx="1419225" cy="914400"/>
            </a:xfrm>
            <a:custGeom>
              <a:avLst/>
              <a:gdLst>
                <a:gd name="T0" fmla="*/ 72 w 149"/>
                <a:gd name="T1" fmla="*/ 0 h 96"/>
                <a:gd name="T2" fmla="*/ 0 w 149"/>
                <a:gd name="T3" fmla="*/ 41 h 96"/>
                <a:gd name="T4" fmla="*/ 18 w 149"/>
                <a:gd name="T5" fmla="*/ 70 h 96"/>
                <a:gd name="T6" fmla="*/ 0 w 149"/>
                <a:gd name="T7" fmla="*/ 96 h 96"/>
                <a:gd name="T8" fmla="*/ 2 w 149"/>
                <a:gd name="T9" fmla="*/ 96 h 96"/>
                <a:gd name="T10" fmla="*/ 44 w 149"/>
                <a:gd name="T11" fmla="*/ 81 h 96"/>
                <a:gd name="T12" fmla="*/ 72 w 149"/>
                <a:gd name="T13" fmla="*/ 83 h 96"/>
                <a:gd name="T14" fmla="*/ 149 w 149"/>
                <a:gd name="T15" fmla="*/ 41 h 96"/>
                <a:gd name="T16" fmla="*/ 72 w 149"/>
                <a:gd name="T17" fmla="*/ 0 h 96"/>
                <a:gd name="T18" fmla="*/ 74 w 149"/>
                <a:gd name="T19" fmla="*/ 74 h 96"/>
                <a:gd name="T20" fmla="*/ 10 w 149"/>
                <a:gd name="T21" fmla="*/ 41 h 96"/>
                <a:gd name="T22" fmla="*/ 74 w 149"/>
                <a:gd name="T23" fmla="*/ 9 h 96"/>
                <a:gd name="T24" fmla="*/ 138 w 149"/>
                <a:gd name="T25" fmla="*/ 41 h 96"/>
                <a:gd name="T26" fmla="*/ 74 w 149"/>
                <a:gd name="T27" fmla="*/ 7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9" h="96">
                  <a:moveTo>
                    <a:pt x="72" y="0"/>
                  </a:moveTo>
                  <a:cubicBezTo>
                    <a:pt x="33" y="0"/>
                    <a:pt x="0" y="17"/>
                    <a:pt x="0" y="41"/>
                  </a:cubicBezTo>
                  <a:cubicBezTo>
                    <a:pt x="0" y="52"/>
                    <a:pt x="7" y="61"/>
                    <a:pt x="18" y="70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0" y="96"/>
                    <a:pt x="2" y="96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53" y="83"/>
                    <a:pt x="64" y="83"/>
                    <a:pt x="72" y="83"/>
                  </a:cubicBezTo>
                  <a:cubicBezTo>
                    <a:pt x="114" y="83"/>
                    <a:pt x="149" y="65"/>
                    <a:pt x="149" y="41"/>
                  </a:cubicBezTo>
                  <a:cubicBezTo>
                    <a:pt x="149" y="17"/>
                    <a:pt x="114" y="0"/>
                    <a:pt x="72" y="0"/>
                  </a:cubicBezTo>
                  <a:close/>
                  <a:moveTo>
                    <a:pt x="74" y="74"/>
                  </a:moveTo>
                  <a:cubicBezTo>
                    <a:pt x="39" y="74"/>
                    <a:pt x="10" y="59"/>
                    <a:pt x="10" y="41"/>
                  </a:cubicBezTo>
                  <a:cubicBezTo>
                    <a:pt x="10" y="23"/>
                    <a:pt x="39" y="9"/>
                    <a:pt x="74" y="9"/>
                  </a:cubicBezTo>
                  <a:cubicBezTo>
                    <a:pt x="109" y="9"/>
                    <a:pt x="138" y="23"/>
                    <a:pt x="138" y="41"/>
                  </a:cubicBezTo>
                  <a:cubicBezTo>
                    <a:pt x="138" y="59"/>
                    <a:pt x="109" y="74"/>
                    <a:pt x="74" y="7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5" name="Freeform 191"/>
            <p:cNvSpPr>
              <a:spLocks noEditPoints="1"/>
            </p:cNvSpPr>
            <p:nvPr/>
          </p:nvSpPr>
          <p:spPr bwMode="auto">
            <a:xfrm>
              <a:off x="16848138" y="-4419600"/>
              <a:ext cx="1276350" cy="828675"/>
            </a:xfrm>
            <a:custGeom>
              <a:avLst/>
              <a:gdLst>
                <a:gd name="T0" fmla="*/ 116 w 134"/>
                <a:gd name="T1" fmla="*/ 0 h 87"/>
                <a:gd name="T2" fmla="*/ 70 w 134"/>
                <a:gd name="T3" fmla="*/ 0 h 87"/>
                <a:gd name="T4" fmla="*/ 69 w 134"/>
                <a:gd name="T5" fmla="*/ 8 h 87"/>
                <a:gd name="T6" fmla="*/ 116 w 134"/>
                <a:gd name="T7" fmla="*/ 8 h 87"/>
                <a:gd name="T8" fmla="*/ 120 w 134"/>
                <a:gd name="T9" fmla="*/ 9 h 87"/>
                <a:gd name="T10" fmla="*/ 74 w 134"/>
                <a:gd name="T11" fmla="*/ 54 h 87"/>
                <a:gd name="T12" fmla="*/ 68 w 134"/>
                <a:gd name="T13" fmla="*/ 56 h 87"/>
                <a:gd name="T14" fmla="*/ 62 w 134"/>
                <a:gd name="T15" fmla="*/ 54 h 87"/>
                <a:gd name="T16" fmla="*/ 43 w 134"/>
                <a:gd name="T17" fmla="*/ 36 h 87"/>
                <a:gd name="T18" fmla="*/ 35 w 134"/>
                <a:gd name="T19" fmla="*/ 39 h 87"/>
                <a:gd name="T20" fmla="*/ 39 w 134"/>
                <a:gd name="T21" fmla="*/ 43 h 87"/>
                <a:gd name="T22" fmla="*/ 8 w 134"/>
                <a:gd name="T23" fmla="*/ 73 h 87"/>
                <a:gd name="T24" fmla="*/ 8 w 134"/>
                <a:gd name="T25" fmla="*/ 46 h 87"/>
                <a:gd name="T26" fmla="*/ 0 w 134"/>
                <a:gd name="T27" fmla="*/ 47 h 87"/>
                <a:gd name="T28" fmla="*/ 0 w 134"/>
                <a:gd name="T29" fmla="*/ 72 h 87"/>
                <a:gd name="T30" fmla="*/ 16 w 134"/>
                <a:gd name="T31" fmla="*/ 87 h 87"/>
                <a:gd name="T32" fmla="*/ 116 w 134"/>
                <a:gd name="T33" fmla="*/ 87 h 87"/>
                <a:gd name="T34" fmla="*/ 134 w 134"/>
                <a:gd name="T35" fmla="*/ 72 h 87"/>
                <a:gd name="T36" fmla="*/ 134 w 134"/>
                <a:gd name="T37" fmla="*/ 15 h 87"/>
                <a:gd name="T38" fmla="*/ 116 w 134"/>
                <a:gd name="T39" fmla="*/ 0 h 87"/>
                <a:gd name="T40" fmla="*/ 116 w 134"/>
                <a:gd name="T41" fmla="*/ 79 h 87"/>
                <a:gd name="T42" fmla="*/ 13 w 134"/>
                <a:gd name="T43" fmla="*/ 79 h 87"/>
                <a:gd name="T44" fmla="*/ 45 w 134"/>
                <a:gd name="T45" fmla="*/ 48 h 87"/>
                <a:gd name="T46" fmla="*/ 57 w 134"/>
                <a:gd name="T47" fmla="*/ 59 h 87"/>
                <a:gd name="T48" fmla="*/ 68 w 134"/>
                <a:gd name="T49" fmla="*/ 64 h 87"/>
                <a:gd name="T50" fmla="*/ 80 w 134"/>
                <a:gd name="T51" fmla="*/ 59 h 87"/>
                <a:gd name="T52" fmla="*/ 90 w 134"/>
                <a:gd name="T53" fmla="*/ 50 h 87"/>
                <a:gd name="T54" fmla="*/ 92 w 134"/>
                <a:gd name="T55" fmla="*/ 48 h 87"/>
                <a:gd name="T56" fmla="*/ 121 w 134"/>
                <a:gd name="T57" fmla="*/ 78 h 87"/>
                <a:gd name="T58" fmla="*/ 116 w 134"/>
                <a:gd name="T59" fmla="*/ 79 h 87"/>
                <a:gd name="T60" fmla="*/ 126 w 134"/>
                <a:gd name="T61" fmla="*/ 70 h 87"/>
                <a:gd name="T62" fmla="*/ 97 w 134"/>
                <a:gd name="T63" fmla="*/ 43 h 87"/>
                <a:gd name="T64" fmla="*/ 126 w 134"/>
                <a:gd name="T65" fmla="*/ 15 h 87"/>
                <a:gd name="T66" fmla="*/ 126 w 134"/>
                <a:gd name="T67" fmla="*/ 7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4" h="87">
                  <a:moveTo>
                    <a:pt x="116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0" y="3"/>
                    <a:pt x="69" y="6"/>
                    <a:pt x="69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19" y="8"/>
                    <a:pt x="120" y="9"/>
                  </a:cubicBezTo>
                  <a:cubicBezTo>
                    <a:pt x="74" y="54"/>
                    <a:pt x="74" y="54"/>
                    <a:pt x="74" y="54"/>
                  </a:cubicBezTo>
                  <a:cubicBezTo>
                    <a:pt x="72" y="55"/>
                    <a:pt x="70" y="56"/>
                    <a:pt x="68" y="56"/>
                  </a:cubicBezTo>
                  <a:cubicBezTo>
                    <a:pt x="66" y="56"/>
                    <a:pt x="64" y="55"/>
                    <a:pt x="62" y="54"/>
                  </a:cubicBezTo>
                  <a:cubicBezTo>
                    <a:pt x="54" y="47"/>
                    <a:pt x="48" y="41"/>
                    <a:pt x="43" y="36"/>
                  </a:cubicBezTo>
                  <a:cubicBezTo>
                    <a:pt x="40" y="37"/>
                    <a:pt x="38" y="38"/>
                    <a:pt x="35" y="39"/>
                  </a:cubicBezTo>
                  <a:cubicBezTo>
                    <a:pt x="39" y="43"/>
                    <a:pt x="39" y="43"/>
                    <a:pt x="39" y="4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6" y="47"/>
                    <a:pt x="3" y="47"/>
                    <a:pt x="0" y="47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1"/>
                    <a:pt x="7" y="87"/>
                    <a:pt x="16" y="87"/>
                  </a:cubicBezTo>
                  <a:cubicBezTo>
                    <a:pt x="116" y="87"/>
                    <a:pt x="116" y="87"/>
                    <a:pt x="116" y="87"/>
                  </a:cubicBezTo>
                  <a:cubicBezTo>
                    <a:pt x="126" y="87"/>
                    <a:pt x="133" y="81"/>
                    <a:pt x="134" y="72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3" y="7"/>
                    <a:pt x="126" y="0"/>
                    <a:pt x="116" y="0"/>
                  </a:cubicBezTo>
                  <a:close/>
                  <a:moveTo>
                    <a:pt x="116" y="79"/>
                  </a:moveTo>
                  <a:cubicBezTo>
                    <a:pt x="13" y="79"/>
                    <a:pt x="13" y="79"/>
                    <a:pt x="13" y="79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60" y="62"/>
                    <a:pt x="64" y="64"/>
                    <a:pt x="68" y="64"/>
                  </a:cubicBezTo>
                  <a:cubicBezTo>
                    <a:pt x="72" y="64"/>
                    <a:pt x="76" y="62"/>
                    <a:pt x="80" y="59"/>
                  </a:cubicBezTo>
                  <a:cubicBezTo>
                    <a:pt x="86" y="54"/>
                    <a:pt x="89" y="51"/>
                    <a:pt x="90" y="50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121" y="78"/>
                    <a:pt x="121" y="78"/>
                    <a:pt x="121" y="78"/>
                  </a:cubicBezTo>
                  <a:cubicBezTo>
                    <a:pt x="120" y="79"/>
                    <a:pt x="118" y="79"/>
                    <a:pt x="116" y="79"/>
                  </a:cubicBezTo>
                  <a:close/>
                  <a:moveTo>
                    <a:pt x="126" y="70"/>
                  </a:moveTo>
                  <a:cubicBezTo>
                    <a:pt x="97" y="43"/>
                    <a:pt x="97" y="43"/>
                    <a:pt x="97" y="43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6" y="70"/>
                    <a:pt x="126" y="70"/>
                    <a:pt x="126" y="7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6" name="Text Box 96"/>
          <p:cNvSpPr txBox="1">
            <a:spLocks noChangeArrowheads="1"/>
          </p:cNvSpPr>
          <p:nvPr/>
        </p:nvSpPr>
        <p:spPr bwMode="ltGray">
          <a:xfrm>
            <a:off x="16064682" y="1946478"/>
            <a:ext cx="2138170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 smtClean="0"/>
              <a:t>Channels / Touch Points</a:t>
            </a:r>
            <a:endParaRPr lang="en-GB" sz="2000" dirty="0"/>
          </a:p>
        </p:txBody>
      </p:sp>
      <p:sp>
        <p:nvSpPr>
          <p:cNvPr id="147" name="Rectangle 154"/>
          <p:cNvSpPr>
            <a:spLocks noChangeArrowheads="1"/>
          </p:cNvSpPr>
          <p:nvPr/>
        </p:nvSpPr>
        <p:spPr bwMode="ltGray">
          <a:xfrm>
            <a:off x="1048070" y="10688248"/>
            <a:ext cx="4810867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48" name="Text Box 96"/>
          <p:cNvSpPr txBox="1">
            <a:spLocks noChangeArrowheads="1"/>
          </p:cNvSpPr>
          <p:nvPr/>
        </p:nvSpPr>
        <p:spPr bwMode="ltGray">
          <a:xfrm>
            <a:off x="1048070" y="10877428"/>
            <a:ext cx="2092043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Legacy CCS Applications 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49" name="Text Box 96"/>
          <p:cNvSpPr txBox="1">
            <a:spLocks noChangeArrowheads="1"/>
          </p:cNvSpPr>
          <p:nvPr/>
        </p:nvSpPr>
        <p:spPr bwMode="ltGray">
          <a:xfrm>
            <a:off x="2901560" y="10959978"/>
            <a:ext cx="3169452" cy="672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Routing, MIS, Voice Recording, CRM, WFM, QM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50" name="Straight Connector 149"/>
          <p:cNvCxnSpPr>
            <a:stCxn id="147" idx="0"/>
            <a:endCxn id="2" idx="1"/>
          </p:cNvCxnSpPr>
          <p:nvPr/>
        </p:nvCxnSpPr>
        <p:spPr>
          <a:xfrm flipH="1" flipV="1">
            <a:off x="3444221" y="9115835"/>
            <a:ext cx="9283" cy="157241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>
            <a:off x="2969292" y="10959978"/>
            <a:ext cx="0" cy="74052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2" name="Title 3"/>
          <p:cNvSpPr txBox="1">
            <a:spLocks/>
          </p:cNvSpPr>
          <p:nvPr/>
        </p:nvSpPr>
        <p:spPr>
          <a:xfrm>
            <a:off x="0" y="308936"/>
            <a:ext cx="8842263" cy="635002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825500">
              <a:defRPr lang="en-US" sz="8000" b="0" i="0" spc="-112" dirty="0">
                <a:solidFill>
                  <a:srgbClr val="696D6F"/>
                </a:solidFill>
                <a:latin typeface="Gotham-Book"/>
                <a:ea typeface="Gotham-Medium"/>
                <a:cs typeface="Gotham-Book"/>
                <a:sym typeface="Gotham-Medium"/>
              </a:defRPr>
            </a:lvl1pPr>
            <a:lvl2pPr indent="228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2pPr>
            <a:lvl3pPr indent="457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3pPr>
            <a:lvl4pPr indent="685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4pPr>
            <a:lvl5pPr indent="9144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5pPr>
            <a:lvl6pPr indent="11430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6pPr>
            <a:lvl7pPr indent="1371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7pPr>
            <a:lvl8pPr indent="1600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8pPr>
            <a:lvl9pPr indent="1828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9pPr>
          </a:lstStyle>
          <a:p>
            <a:r>
              <a:rPr lang="en-US" sz="4300" b="1" dirty="0" smtClean="0"/>
              <a:t>Chase CCB – Target State</a:t>
            </a:r>
            <a:endParaRPr lang="en-US" sz="4300" b="1" dirty="0"/>
          </a:p>
        </p:txBody>
      </p:sp>
    </p:spTree>
    <p:extLst>
      <p:ext uri="{BB962C8B-B14F-4D97-AF65-F5344CB8AC3E}">
        <p14:creationId xmlns:p14="http://schemas.microsoft.com/office/powerpoint/2010/main" val="360039139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838200" y="4175604"/>
            <a:ext cx="6932821" cy="5531600"/>
          </a:xfrm>
          <a:prstGeom prst="roundRect">
            <a:avLst>
              <a:gd name="adj" fmla="val 10051"/>
            </a:avLst>
          </a:prstGeom>
          <a:pattFill prst="dotDmnd">
            <a:fgClr>
              <a:schemeClr val="accent1">
                <a:lumMod val="20000"/>
                <a:lumOff val="80000"/>
              </a:schemeClr>
            </a:fgClr>
            <a:bgClr>
              <a:prstClr val="white"/>
            </a:bgClr>
          </a:pattFill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" name="Rectangle 1"/>
          <p:cNvSpPr/>
          <p:nvPr/>
        </p:nvSpPr>
        <p:spPr>
          <a:xfrm rot="16200000">
            <a:off x="1191339" y="6673157"/>
            <a:ext cx="4505763" cy="379592"/>
          </a:xfrm>
          <a:prstGeom prst="rect">
            <a:avLst/>
          </a:prstGeom>
          <a:noFill/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Common APIs: SIP, WebRTC, WS*, REST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720120" y="8419213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Communications Core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20121" y="6117908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Engagement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Development Platform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20121" y="7636496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Experience Portal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20121" y="6879101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VXML Apps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20121" y="5378239"/>
            <a:ext cx="3405109" cy="71814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Real-Time Context, Events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and Decisioning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20121" y="4609810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Omni-Channel CX Snap-Ins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716411" y="6673157"/>
            <a:ext cx="4505763" cy="379592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User Experience Servers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11" name="Rectangle 10"/>
          <p:cNvSpPr/>
          <p:nvPr/>
        </p:nvSpPr>
        <p:spPr>
          <a:xfrm rot="16200000">
            <a:off x="241482" y="6673157"/>
            <a:ext cx="4505763" cy="379592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rtl="0" latinLnBrk="1" hangingPunct="0"/>
            <a:r>
              <a:rPr lang="en-US" sz="1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Knowledge Centered Support</a:t>
            </a:r>
            <a:endParaRPr lang="en-US" sz="1800" dirty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venir Book"/>
              <a:cs typeface="Avenir Book"/>
            </a:endParaRPr>
          </a:p>
        </p:txBody>
      </p:sp>
      <p:sp>
        <p:nvSpPr>
          <p:cNvPr id="12" name="Rectangle 11"/>
          <p:cNvSpPr/>
          <p:nvPr/>
        </p:nvSpPr>
        <p:spPr>
          <a:xfrm rot="16200000">
            <a:off x="-233446" y="6673158"/>
            <a:ext cx="4505763" cy="379591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rtl="0" latinLnBrk="1" hangingPunct="0"/>
            <a:r>
              <a:rPr lang="en-US" sz="1800" dirty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Performance Management and Analytics</a:t>
            </a:r>
          </a:p>
        </p:txBody>
      </p:sp>
      <p:sp>
        <p:nvSpPr>
          <p:cNvPr id="14" name="Rectangle 154"/>
          <p:cNvSpPr>
            <a:spLocks noChangeArrowheads="1"/>
          </p:cNvSpPr>
          <p:nvPr/>
        </p:nvSpPr>
        <p:spPr bwMode="ltGray">
          <a:xfrm>
            <a:off x="16295028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5" name="Rectangle 154"/>
          <p:cNvSpPr>
            <a:spLocks noChangeArrowheads="1"/>
          </p:cNvSpPr>
          <p:nvPr/>
        </p:nvSpPr>
        <p:spPr bwMode="ltGray">
          <a:xfrm>
            <a:off x="8076716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" name="Text Box 96"/>
          <p:cNvSpPr txBox="1">
            <a:spLocks noChangeArrowheads="1"/>
          </p:cNvSpPr>
          <p:nvPr/>
        </p:nvSpPr>
        <p:spPr bwMode="ltGray">
          <a:xfrm>
            <a:off x="882518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" name="Text Box 96"/>
          <p:cNvSpPr txBox="1">
            <a:spLocks noChangeArrowheads="1"/>
          </p:cNvSpPr>
          <p:nvPr/>
        </p:nvSpPr>
        <p:spPr bwMode="ltGray">
          <a:xfrm>
            <a:off x="13063536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8" name="Text Box 96"/>
          <p:cNvSpPr txBox="1">
            <a:spLocks noChangeArrowheads="1"/>
          </p:cNvSpPr>
          <p:nvPr/>
        </p:nvSpPr>
        <p:spPr bwMode="ltGray">
          <a:xfrm>
            <a:off x="1733083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9186228" y="5214818"/>
            <a:ext cx="9140824" cy="2108820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Session, Application </a:t>
            </a: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and Media </a:t>
            </a: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Routing</a:t>
            </a:r>
          </a:p>
          <a:p>
            <a:pPr algn="ctr">
              <a:lnSpc>
                <a:spcPct val="90000"/>
              </a:lnSpc>
            </a:pP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SIP, Web, WebRTC</a:t>
            </a:r>
            <a:endParaRPr lang="en-US" sz="26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7125230" y="6815016"/>
            <a:ext cx="2712551" cy="196666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5" idx="0"/>
          </p:cNvCxnSpPr>
          <p:nvPr/>
        </p:nvCxnSpPr>
        <p:spPr>
          <a:xfrm flipV="1">
            <a:off x="9984540" y="7246816"/>
            <a:ext cx="2133597" cy="203767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28" idx="0"/>
          </p:cNvCxnSpPr>
          <p:nvPr/>
        </p:nvCxnSpPr>
        <p:spPr>
          <a:xfrm flipH="1" flipV="1">
            <a:off x="13756640" y="7323639"/>
            <a:ext cx="359653" cy="196083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4" idx="0"/>
          </p:cNvCxnSpPr>
          <p:nvPr/>
        </p:nvCxnSpPr>
        <p:spPr>
          <a:xfrm flipH="1" flipV="1">
            <a:off x="15753160" y="7229883"/>
            <a:ext cx="2449691" cy="2054606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7" idx="1"/>
          </p:cNvCxnSpPr>
          <p:nvPr/>
        </p:nvCxnSpPr>
        <p:spPr>
          <a:xfrm flipH="1">
            <a:off x="7874905" y="10752016"/>
            <a:ext cx="10285059" cy="180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9" idx="3"/>
          </p:cNvCxnSpPr>
          <p:nvPr/>
        </p:nvCxnSpPr>
        <p:spPr>
          <a:xfrm>
            <a:off x="7125230" y="4968883"/>
            <a:ext cx="2306153" cy="97166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67026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10018405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28" name="Rectangle 154"/>
          <p:cNvSpPr>
            <a:spLocks noChangeArrowheads="1"/>
          </p:cNvSpPr>
          <p:nvPr/>
        </p:nvSpPr>
        <p:spPr bwMode="ltGray">
          <a:xfrm>
            <a:off x="12208471" y="9284476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12298781" y="9448138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14150160" y="9448138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16385338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DIGITAL</a:t>
            </a:r>
            <a:endParaRPr lang="en-US" sz="1900" dirty="0"/>
          </a:p>
        </p:txBody>
      </p:sp>
      <p:sp>
        <p:nvSpPr>
          <p:cNvPr id="32" name="Rounded Rectangle 31"/>
          <p:cNvSpPr/>
          <p:nvPr/>
        </p:nvSpPr>
        <p:spPr>
          <a:xfrm>
            <a:off x="18236717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cxnSp>
        <p:nvCxnSpPr>
          <p:cNvPr id="33" name="Straight Connector 32"/>
          <p:cNvCxnSpPr>
            <a:stCxn id="15" idx="2"/>
            <a:endCxn id="35" idx="0"/>
          </p:cNvCxnSpPr>
          <p:nvPr/>
        </p:nvCxnSpPr>
        <p:spPr>
          <a:xfrm flipH="1">
            <a:off x="9980021" y="10468764"/>
            <a:ext cx="4517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8" idx="2"/>
            <a:endCxn id="36" idx="0"/>
          </p:cNvCxnSpPr>
          <p:nvPr/>
        </p:nvCxnSpPr>
        <p:spPr>
          <a:xfrm flipH="1">
            <a:off x="14111754" y="10468753"/>
            <a:ext cx="4539" cy="198598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Plaque 34"/>
          <p:cNvSpPr/>
          <p:nvPr/>
        </p:nvSpPr>
        <p:spPr>
          <a:xfrm>
            <a:off x="9919063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6" name="Plaque 35"/>
          <p:cNvSpPr/>
          <p:nvPr/>
        </p:nvSpPr>
        <p:spPr>
          <a:xfrm>
            <a:off x="14050796" y="10667350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7" name="Plaque 36"/>
          <p:cNvSpPr/>
          <p:nvPr/>
        </p:nvSpPr>
        <p:spPr>
          <a:xfrm>
            <a:off x="18159964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cxnSp>
        <p:nvCxnSpPr>
          <p:cNvPr id="38" name="Straight Connector 37"/>
          <p:cNvCxnSpPr>
            <a:stCxn id="14" idx="2"/>
            <a:endCxn id="37" idx="0"/>
          </p:cNvCxnSpPr>
          <p:nvPr/>
        </p:nvCxnSpPr>
        <p:spPr>
          <a:xfrm>
            <a:off x="18202852" y="10468764"/>
            <a:ext cx="18072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5" idx="3"/>
            <a:endCxn id="19" idx="2"/>
          </p:cNvCxnSpPr>
          <p:nvPr/>
        </p:nvCxnSpPr>
        <p:spPr>
          <a:xfrm flipV="1">
            <a:off x="7125230" y="6269228"/>
            <a:ext cx="2060998" cy="20775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7125230" y="6510217"/>
            <a:ext cx="2306153" cy="149661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10" idx="1"/>
          </p:cNvCxnSpPr>
          <p:nvPr/>
        </p:nvCxnSpPr>
        <p:spPr>
          <a:xfrm rot="16200000" flipH="1">
            <a:off x="4604009" y="7481118"/>
            <a:ext cx="1636182" cy="4905615"/>
          </a:xfrm>
          <a:prstGeom prst="curvedConnector2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Freeform 6"/>
          <p:cNvSpPr>
            <a:spLocks noChangeAspect="1" noEditPoints="1"/>
          </p:cNvSpPr>
          <p:nvPr/>
        </p:nvSpPr>
        <p:spPr bwMode="auto">
          <a:xfrm>
            <a:off x="13816202" y="9939218"/>
            <a:ext cx="436613" cy="442003"/>
          </a:xfrm>
          <a:custGeom>
            <a:avLst/>
            <a:gdLst>
              <a:gd name="T0" fmla="*/ 93 w 104"/>
              <a:gd name="T1" fmla="*/ 73 h 105"/>
              <a:gd name="T2" fmla="*/ 66 w 104"/>
              <a:gd name="T3" fmla="*/ 59 h 105"/>
              <a:gd name="T4" fmla="*/ 73 w 104"/>
              <a:gd name="T5" fmla="*/ 48 h 105"/>
              <a:gd name="T6" fmla="*/ 74 w 104"/>
              <a:gd name="T7" fmla="*/ 31 h 105"/>
              <a:gd name="T8" fmla="*/ 74 w 104"/>
              <a:gd name="T9" fmla="*/ 26 h 105"/>
              <a:gd name="T10" fmla="*/ 74 w 104"/>
              <a:gd name="T11" fmla="*/ 19 h 105"/>
              <a:gd name="T12" fmla="*/ 74 w 104"/>
              <a:gd name="T13" fmla="*/ 17 h 105"/>
              <a:gd name="T14" fmla="*/ 29 w 104"/>
              <a:gd name="T15" fmla="*/ 27 h 105"/>
              <a:gd name="T16" fmla="*/ 29 w 104"/>
              <a:gd name="T17" fmla="*/ 31 h 105"/>
              <a:gd name="T18" fmla="*/ 28 w 104"/>
              <a:gd name="T19" fmla="*/ 32 h 105"/>
              <a:gd name="T20" fmla="*/ 32 w 104"/>
              <a:gd name="T21" fmla="*/ 49 h 105"/>
              <a:gd name="T22" fmla="*/ 35 w 104"/>
              <a:gd name="T23" fmla="*/ 64 h 105"/>
              <a:gd name="T24" fmla="*/ 4 w 104"/>
              <a:gd name="T25" fmla="*/ 82 h 105"/>
              <a:gd name="T26" fmla="*/ 104 w 104"/>
              <a:gd name="T27" fmla="*/ 105 h 105"/>
              <a:gd name="T28" fmla="*/ 36 w 104"/>
              <a:gd name="T29" fmla="*/ 48 h 105"/>
              <a:gd name="T30" fmla="*/ 34 w 104"/>
              <a:gd name="T31" fmla="*/ 45 h 105"/>
              <a:gd name="T32" fmla="*/ 32 w 104"/>
              <a:gd name="T33" fmla="*/ 33 h 105"/>
              <a:gd name="T34" fmla="*/ 35 w 104"/>
              <a:gd name="T35" fmla="*/ 40 h 105"/>
              <a:gd name="T36" fmla="*/ 47 w 104"/>
              <a:gd name="T37" fmla="*/ 28 h 105"/>
              <a:gd name="T38" fmla="*/ 68 w 104"/>
              <a:gd name="T39" fmla="*/ 28 h 105"/>
              <a:gd name="T40" fmla="*/ 70 w 104"/>
              <a:gd name="T41" fmla="*/ 38 h 105"/>
              <a:gd name="T42" fmla="*/ 72 w 104"/>
              <a:gd name="T43" fmla="*/ 34 h 105"/>
              <a:gd name="T44" fmla="*/ 68 w 104"/>
              <a:gd name="T45" fmla="*/ 46 h 105"/>
              <a:gd name="T46" fmla="*/ 56 w 104"/>
              <a:gd name="T47" fmla="*/ 64 h 105"/>
              <a:gd name="T48" fmla="*/ 36 w 104"/>
              <a:gd name="T49" fmla="*/ 48 h 105"/>
              <a:gd name="T50" fmla="*/ 55 w 104"/>
              <a:gd name="T51" fmla="*/ 80 h 105"/>
              <a:gd name="T52" fmla="*/ 57 w 104"/>
              <a:gd name="T53" fmla="*/ 76 h 105"/>
              <a:gd name="T54" fmla="*/ 48 w 104"/>
              <a:gd name="T55" fmla="*/ 69 h 105"/>
              <a:gd name="T56" fmla="*/ 48 w 104"/>
              <a:gd name="T57" fmla="*/ 79 h 105"/>
              <a:gd name="T58" fmla="*/ 47 w 104"/>
              <a:gd name="T59" fmla="*/ 89 h 105"/>
              <a:gd name="T60" fmla="*/ 41 w 104"/>
              <a:gd name="T61" fmla="*/ 63 h 105"/>
              <a:gd name="T62" fmla="*/ 57 w 104"/>
              <a:gd name="T63" fmla="*/ 67 h 105"/>
              <a:gd name="T64" fmla="*/ 64 w 104"/>
              <a:gd name="T65" fmla="*/ 66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4" h="105">
                <a:moveTo>
                  <a:pt x="100" y="82"/>
                </a:moveTo>
                <a:cubicBezTo>
                  <a:pt x="99" y="78"/>
                  <a:pt x="97" y="75"/>
                  <a:pt x="93" y="73"/>
                </a:cubicBezTo>
                <a:cubicBezTo>
                  <a:pt x="68" y="64"/>
                  <a:pt x="68" y="64"/>
                  <a:pt x="68" y="64"/>
                </a:cubicBezTo>
                <a:cubicBezTo>
                  <a:pt x="66" y="59"/>
                  <a:pt x="66" y="59"/>
                  <a:pt x="66" y="59"/>
                </a:cubicBezTo>
                <a:cubicBezTo>
                  <a:pt x="69" y="56"/>
                  <a:pt x="70" y="52"/>
                  <a:pt x="71" y="49"/>
                </a:cubicBezTo>
                <a:cubicBezTo>
                  <a:pt x="73" y="48"/>
                  <a:pt x="73" y="48"/>
                  <a:pt x="73" y="48"/>
                </a:cubicBezTo>
                <a:cubicBezTo>
                  <a:pt x="75" y="42"/>
                  <a:pt x="76" y="37"/>
                  <a:pt x="75" y="32"/>
                </a:cubicBezTo>
                <a:cubicBezTo>
                  <a:pt x="74" y="31"/>
                  <a:pt x="74" y="31"/>
                  <a:pt x="74" y="31"/>
                </a:cubicBezTo>
                <a:cubicBezTo>
                  <a:pt x="74" y="30"/>
                  <a:pt x="74" y="28"/>
                  <a:pt x="74" y="26"/>
                </a:cubicBezTo>
                <a:cubicBezTo>
                  <a:pt x="74" y="26"/>
                  <a:pt x="74" y="26"/>
                  <a:pt x="74" y="26"/>
                </a:cubicBezTo>
                <a:cubicBezTo>
                  <a:pt x="74" y="24"/>
                  <a:pt x="74" y="22"/>
                  <a:pt x="74" y="20"/>
                </a:cubicBezTo>
                <a:cubicBezTo>
                  <a:pt x="74" y="20"/>
                  <a:pt x="74" y="20"/>
                  <a:pt x="74" y="19"/>
                </a:cubicBezTo>
                <a:cubicBezTo>
                  <a:pt x="74" y="19"/>
                  <a:pt x="74" y="18"/>
                  <a:pt x="74" y="18"/>
                </a:cubicBezTo>
                <a:cubicBezTo>
                  <a:pt x="74" y="17"/>
                  <a:pt x="74" y="17"/>
                  <a:pt x="74" y="17"/>
                </a:cubicBezTo>
                <a:cubicBezTo>
                  <a:pt x="69" y="0"/>
                  <a:pt x="32" y="0"/>
                  <a:pt x="30" y="19"/>
                </a:cubicBezTo>
                <a:cubicBezTo>
                  <a:pt x="29" y="21"/>
                  <a:pt x="29" y="24"/>
                  <a:pt x="29" y="27"/>
                </a:cubicBezTo>
                <a:cubicBezTo>
                  <a:pt x="29" y="28"/>
                  <a:pt x="29" y="29"/>
                  <a:pt x="29" y="30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8" y="32"/>
                  <a:pt x="28" y="32"/>
                  <a:pt x="28" y="32"/>
                </a:cubicBezTo>
                <a:cubicBezTo>
                  <a:pt x="28" y="37"/>
                  <a:pt x="28" y="42"/>
                  <a:pt x="31" y="48"/>
                </a:cubicBezTo>
                <a:cubicBezTo>
                  <a:pt x="32" y="49"/>
                  <a:pt x="32" y="49"/>
                  <a:pt x="32" y="49"/>
                </a:cubicBezTo>
                <a:cubicBezTo>
                  <a:pt x="33" y="52"/>
                  <a:pt x="35" y="56"/>
                  <a:pt x="37" y="59"/>
                </a:cubicBezTo>
                <a:cubicBezTo>
                  <a:pt x="35" y="64"/>
                  <a:pt x="35" y="64"/>
                  <a:pt x="35" y="64"/>
                </a:cubicBezTo>
                <a:cubicBezTo>
                  <a:pt x="10" y="73"/>
                  <a:pt x="10" y="73"/>
                  <a:pt x="10" y="73"/>
                </a:cubicBezTo>
                <a:cubicBezTo>
                  <a:pt x="7" y="75"/>
                  <a:pt x="4" y="78"/>
                  <a:pt x="4" y="82"/>
                </a:cubicBezTo>
                <a:cubicBezTo>
                  <a:pt x="0" y="105"/>
                  <a:pt x="0" y="105"/>
                  <a:pt x="0" y="105"/>
                </a:cubicBezTo>
                <a:cubicBezTo>
                  <a:pt x="104" y="105"/>
                  <a:pt x="104" y="105"/>
                  <a:pt x="104" y="105"/>
                </a:cubicBezTo>
                <a:lnTo>
                  <a:pt x="100" y="82"/>
                </a:lnTo>
                <a:close/>
                <a:moveTo>
                  <a:pt x="36" y="48"/>
                </a:moveTo>
                <a:cubicBezTo>
                  <a:pt x="35" y="46"/>
                  <a:pt x="35" y="46"/>
                  <a:pt x="35" y="46"/>
                </a:cubicBezTo>
                <a:cubicBezTo>
                  <a:pt x="34" y="45"/>
                  <a:pt x="34" y="45"/>
                  <a:pt x="34" y="45"/>
                </a:cubicBezTo>
                <a:cubicBezTo>
                  <a:pt x="32" y="42"/>
                  <a:pt x="32" y="38"/>
                  <a:pt x="32" y="34"/>
                </a:cubicBezTo>
                <a:cubicBezTo>
                  <a:pt x="32" y="33"/>
                  <a:pt x="32" y="33"/>
                  <a:pt x="32" y="33"/>
                </a:cubicBezTo>
                <a:cubicBezTo>
                  <a:pt x="33" y="38"/>
                  <a:pt x="33" y="38"/>
                  <a:pt x="33" y="38"/>
                </a:cubicBezTo>
                <a:cubicBezTo>
                  <a:pt x="35" y="40"/>
                  <a:pt x="35" y="40"/>
                  <a:pt x="35" y="40"/>
                </a:cubicBezTo>
                <a:cubicBezTo>
                  <a:pt x="34" y="34"/>
                  <a:pt x="35" y="22"/>
                  <a:pt x="40" y="25"/>
                </a:cubicBezTo>
                <a:cubicBezTo>
                  <a:pt x="42" y="27"/>
                  <a:pt x="45" y="27"/>
                  <a:pt x="47" y="28"/>
                </a:cubicBezTo>
                <a:cubicBezTo>
                  <a:pt x="50" y="28"/>
                  <a:pt x="54" y="28"/>
                  <a:pt x="57" y="27"/>
                </a:cubicBezTo>
                <a:cubicBezTo>
                  <a:pt x="62" y="25"/>
                  <a:pt x="66" y="22"/>
                  <a:pt x="68" y="28"/>
                </a:cubicBezTo>
                <a:cubicBezTo>
                  <a:pt x="69" y="31"/>
                  <a:pt x="69" y="37"/>
                  <a:pt x="69" y="39"/>
                </a:cubicBezTo>
                <a:cubicBezTo>
                  <a:pt x="70" y="38"/>
                  <a:pt x="70" y="38"/>
                  <a:pt x="70" y="38"/>
                </a:cubicBezTo>
                <a:cubicBezTo>
                  <a:pt x="71" y="33"/>
                  <a:pt x="71" y="33"/>
                  <a:pt x="71" y="33"/>
                </a:cubicBezTo>
                <a:cubicBezTo>
                  <a:pt x="72" y="34"/>
                  <a:pt x="72" y="34"/>
                  <a:pt x="72" y="34"/>
                </a:cubicBezTo>
                <a:cubicBezTo>
                  <a:pt x="72" y="38"/>
                  <a:pt x="71" y="42"/>
                  <a:pt x="70" y="45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8"/>
                  <a:pt x="68" y="48"/>
                  <a:pt x="68" y="48"/>
                </a:cubicBezTo>
                <a:cubicBezTo>
                  <a:pt x="66" y="54"/>
                  <a:pt x="61" y="61"/>
                  <a:pt x="56" y="64"/>
                </a:cubicBezTo>
                <a:cubicBezTo>
                  <a:pt x="53" y="64"/>
                  <a:pt x="50" y="64"/>
                  <a:pt x="48" y="64"/>
                </a:cubicBezTo>
                <a:cubicBezTo>
                  <a:pt x="42" y="61"/>
                  <a:pt x="37" y="54"/>
                  <a:pt x="36" y="48"/>
                </a:cubicBezTo>
                <a:close/>
                <a:moveTo>
                  <a:pt x="57" y="89"/>
                </a:moveTo>
                <a:cubicBezTo>
                  <a:pt x="55" y="80"/>
                  <a:pt x="55" y="80"/>
                  <a:pt x="55" y="80"/>
                </a:cubicBezTo>
                <a:cubicBezTo>
                  <a:pt x="55" y="80"/>
                  <a:pt x="55" y="79"/>
                  <a:pt x="55" y="79"/>
                </a:cubicBezTo>
                <a:cubicBezTo>
                  <a:pt x="56" y="78"/>
                  <a:pt x="57" y="77"/>
                  <a:pt x="57" y="76"/>
                </a:cubicBezTo>
                <a:cubicBezTo>
                  <a:pt x="58" y="74"/>
                  <a:pt x="57" y="69"/>
                  <a:pt x="56" y="69"/>
                </a:cubicBezTo>
                <a:cubicBezTo>
                  <a:pt x="53" y="70"/>
                  <a:pt x="51" y="70"/>
                  <a:pt x="48" y="69"/>
                </a:cubicBezTo>
                <a:cubicBezTo>
                  <a:pt x="46" y="69"/>
                  <a:pt x="46" y="74"/>
                  <a:pt x="46" y="76"/>
                </a:cubicBezTo>
                <a:cubicBezTo>
                  <a:pt x="46" y="77"/>
                  <a:pt x="48" y="78"/>
                  <a:pt x="48" y="79"/>
                </a:cubicBezTo>
                <a:cubicBezTo>
                  <a:pt x="49" y="79"/>
                  <a:pt x="48" y="80"/>
                  <a:pt x="48" y="80"/>
                </a:cubicBezTo>
                <a:cubicBezTo>
                  <a:pt x="47" y="89"/>
                  <a:pt x="47" y="89"/>
                  <a:pt x="47" y="89"/>
                </a:cubicBezTo>
                <a:cubicBezTo>
                  <a:pt x="39" y="66"/>
                  <a:pt x="39" y="66"/>
                  <a:pt x="39" y="66"/>
                </a:cubicBezTo>
                <a:cubicBezTo>
                  <a:pt x="41" y="63"/>
                  <a:pt x="41" y="63"/>
                  <a:pt x="41" y="63"/>
                </a:cubicBezTo>
                <a:cubicBezTo>
                  <a:pt x="43" y="65"/>
                  <a:pt x="45" y="66"/>
                  <a:pt x="47" y="67"/>
                </a:cubicBezTo>
                <a:cubicBezTo>
                  <a:pt x="50" y="68"/>
                  <a:pt x="53" y="68"/>
                  <a:pt x="57" y="67"/>
                </a:cubicBezTo>
                <a:cubicBezTo>
                  <a:pt x="59" y="66"/>
                  <a:pt x="61" y="65"/>
                  <a:pt x="63" y="63"/>
                </a:cubicBezTo>
                <a:cubicBezTo>
                  <a:pt x="64" y="66"/>
                  <a:pt x="64" y="66"/>
                  <a:pt x="64" y="66"/>
                </a:cubicBezTo>
                <a:lnTo>
                  <a:pt x="57" y="89"/>
                </a:lnTo>
                <a:close/>
              </a:path>
            </a:pathLst>
          </a:custGeom>
          <a:solidFill>
            <a:srgbClr val="592F74"/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grpSp>
        <p:nvGrpSpPr>
          <p:cNvPr id="61" name="Group 60"/>
          <p:cNvGrpSpPr>
            <a:grpSpLocks noChangeAspect="1"/>
          </p:cNvGrpSpPr>
          <p:nvPr/>
        </p:nvGrpSpPr>
        <p:grpSpPr>
          <a:xfrm>
            <a:off x="18013910" y="10023622"/>
            <a:ext cx="377882" cy="320040"/>
            <a:chOff x="-1231900" y="-3781425"/>
            <a:chExt cx="5994400" cy="5076825"/>
          </a:xfrm>
          <a:solidFill>
            <a:srgbClr val="592F74"/>
          </a:solidFill>
        </p:grpSpPr>
        <p:sp>
          <p:nvSpPr>
            <p:cNvPr id="62" name="Freeform 165"/>
            <p:cNvSpPr>
              <a:spLocks/>
            </p:cNvSpPr>
            <p:nvPr/>
          </p:nvSpPr>
          <p:spPr bwMode="auto">
            <a:xfrm>
              <a:off x="-1231900" y="-3781425"/>
              <a:ext cx="5994400" cy="5076825"/>
            </a:xfrm>
            <a:custGeom>
              <a:avLst/>
              <a:gdLst>
                <a:gd name="T0" fmla="*/ 554 w 629"/>
                <a:gd name="T1" fmla="*/ 163 h 533"/>
                <a:gd name="T2" fmla="*/ 315 w 629"/>
                <a:gd name="T3" fmla="*/ 0 h 533"/>
                <a:gd name="T4" fmla="*/ 73 w 629"/>
                <a:gd name="T5" fmla="*/ 167 h 533"/>
                <a:gd name="T6" fmla="*/ 73 w 629"/>
                <a:gd name="T7" fmla="*/ 163 h 533"/>
                <a:gd name="T8" fmla="*/ 0 w 629"/>
                <a:gd name="T9" fmla="*/ 236 h 533"/>
                <a:gd name="T10" fmla="*/ 0 w 629"/>
                <a:gd name="T11" fmla="*/ 283 h 533"/>
                <a:gd name="T12" fmla="*/ 73 w 629"/>
                <a:gd name="T13" fmla="*/ 356 h 533"/>
                <a:gd name="T14" fmla="*/ 73 w 629"/>
                <a:gd name="T15" fmla="*/ 356 h 533"/>
                <a:gd name="T16" fmla="*/ 73 w 629"/>
                <a:gd name="T17" fmla="*/ 356 h 533"/>
                <a:gd name="T18" fmla="*/ 96 w 629"/>
                <a:gd name="T19" fmla="*/ 356 h 533"/>
                <a:gd name="T20" fmla="*/ 73 w 629"/>
                <a:gd name="T21" fmla="*/ 258 h 533"/>
                <a:gd name="T22" fmla="*/ 73 w 629"/>
                <a:gd name="T23" fmla="*/ 258 h 533"/>
                <a:gd name="T24" fmla="*/ 315 w 629"/>
                <a:gd name="T25" fmla="*/ 19 h 533"/>
                <a:gd name="T26" fmla="*/ 553 w 629"/>
                <a:gd name="T27" fmla="*/ 258 h 533"/>
                <a:gd name="T28" fmla="*/ 553 w 629"/>
                <a:gd name="T29" fmla="*/ 258 h 533"/>
                <a:gd name="T30" fmla="*/ 365 w 629"/>
                <a:gd name="T31" fmla="*/ 495 h 533"/>
                <a:gd name="T32" fmla="*/ 340 w 629"/>
                <a:gd name="T33" fmla="*/ 480 h 533"/>
                <a:gd name="T34" fmla="*/ 287 w 629"/>
                <a:gd name="T35" fmla="*/ 480 h 533"/>
                <a:gd name="T36" fmla="*/ 261 w 629"/>
                <a:gd name="T37" fmla="*/ 508 h 533"/>
                <a:gd name="T38" fmla="*/ 287 w 629"/>
                <a:gd name="T39" fmla="*/ 533 h 533"/>
                <a:gd name="T40" fmla="*/ 340 w 629"/>
                <a:gd name="T41" fmla="*/ 533 h 533"/>
                <a:gd name="T42" fmla="*/ 367 w 629"/>
                <a:gd name="T43" fmla="*/ 514 h 533"/>
                <a:gd name="T44" fmla="*/ 554 w 629"/>
                <a:gd name="T45" fmla="*/ 356 h 533"/>
                <a:gd name="T46" fmla="*/ 629 w 629"/>
                <a:gd name="T47" fmla="*/ 283 h 533"/>
                <a:gd name="T48" fmla="*/ 629 w 629"/>
                <a:gd name="T49" fmla="*/ 236 h 533"/>
                <a:gd name="T50" fmla="*/ 554 w 629"/>
                <a:gd name="T51" fmla="*/ 16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9" h="533">
                  <a:moveTo>
                    <a:pt x="554" y="163"/>
                  </a:moveTo>
                  <a:cubicBezTo>
                    <a:pt x="516" y="68"/>
                    <a:pt x="424" y="0"/>
                    <a:pt x="315" y="0"/>
                  </a:cubicBezTo>
                  <a:cubicBezTo>
                    <a:pt x="204" y="0"/>
                    <a:pt x="110" y="70"/>
                    <a:pt x="73" y="167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34" y="163"/>
                    <a:pt x="0" y="196"/>
                    <a:pt x="0" y="236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323"/>
                    <a:pt x="31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96" y="356"/>
                    <a:pt x="96" y="356"/>
                    <a:pt x="96" y="356"/>
                  </a:cubicBezTo>
                  <a:cubicBezTo>
                    <a:pt x="82" y="328"/>
                    <a:pt x="73" y="295"/>
                    <a:pt x="73" y="258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126"/>
                    <a:pt x="183" y="19"/>
                    <a:pt x="315" y="19"/>
                  </a:cubicBezTo>
                  <a:cubicBezTo>
                    <a:pt x="447" y="19"/>
                    <a:pt x="553" y="126"/>
                    <a:pt x="553" y="258"/>
                  </a:cubicBezTo>
                  <a:cubicBezTo>
                    <a:pt x="553" y="258"/>
                    <a:pt x="553" y="258"/>
                    <a:pt x="553" y="258"/>
                  </a:cubicBezTo>
                  <a:cubicBezTo>
                    <a:pt x="553" y="375"/>
                    <a:pt x="473" y="471"/>
                    <a:pt x="365" y="495"/>
                  </a:cubicBezTo>
                  <a:cubicBezTo>
                    <a:pt x="361" y="485"/>
                    <a:pt x="352" y="480"/>
                    <a:pt x="340" y="480"/>
                  </a:cubicBezTo>
                  <a:cubicBezTo>
                    <a:pt x="340" y="480"/>
                    <a:pt x="340" y="480"/>
                    <a:pt x="287" y="480"/>
                  </a:cubicBezTo>
                  <a:cubicBezTo>
                    <a:pt x="273" y="480"/>
                    <a:pt x="261" y="491"/>
                    <a:pt x="261" y="508"/>
                  </a:cubicBezTo>
                  <a:cubicBezTo>
                    <a:pt x="261" y="522"/>
                    <a:pt x="273" y="533"/>
                    <a:pt x="287" y="533"/>
                  </a:cubicBezTo>
                  <a:cubicBezTo>
                    <a:pt x="287" y="533"/>
                    <a:pt x="287" y="533"/>
                    <a:pt x="340" y="533"/>
                  </a:cubicBezTo>
                  <a:cubicBezTo>
                    <a:pt x="354" y="533"/>
                    <a:pt x="364" y="525"/>
                    <a:pt x="367" y="514"/>
                  </a:cubicBezTo>
                  <a:cubicBezTo>
                    <a:pt x="452" y="496"/>
                    <a:pt x="522" y="436"/>
                    <a:pt x="554" y="356"/>
                  </a:cubicBezTo>
                  <a:cubicBezTo>
                    <a:pt x="596" y="356"/>
                    <a:pt x="629" y="323"/>
                    <a:pt x="629" y="283"/>
                  </a:cubicBezTo>
                  <a:cubicBezTo>
                    <a:pt x="629" y="236"/>
                    <a:pt x="629" y="236"/>
                    <a:pt x="629" y="236"/>
                  </a:cubicBezTo>
                  <a:cubicBezTo>
                    <a:pt x="629" y="197"/>
                    <a:pt x="596" y="163"/>
                    <a:pt x="554" y="16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171"/>
            <p:cNvSpPr>
              <a:spLocks noEditPoints="1"/>
            </p:cNvSpPr>
            <p:nvPr/>
          </p:nvSpPr>
          <p:spPr bwMode="auto">
            <a:xfrm>
              <a:off x="1817688" y="-2828925"/>
              <a:ext cx="1573213" cy="1619250"/>
            </a:xfrm>
            <a:custGeom>
              <a:avLst/>
              <a:gdLst>
                <a:gd name="T0" fmla="*/ 85 w 165"/>
                <a:gd name="T1" fmla="*/ 103 h 170"/>
                <a:gd name="T2" fmla="*/ 64 w 165"/>
                <a:gd name="T3" fmla="*/ 88 h 170"/>
                <a:gd name="T4" fmla="*/ 79 w 165"/>
                <a:gd name="T5" fmla="*/ 66 h 170"/>
                <a:gd name="T6" fmla="*/ 100 w 165"/>
                <a:gd name="T7" fmla="*/ 82 h 170"/>
                <a:gd name="T8" fmla="*/ 85 w 165"/>
                <a:gd name="T9" fmla="*/ 103 h 170"/>
                <a:gd name="T10" fmla="*/ 160 w 165"/>
                <a:gd name="T11" fmla="*/ 100 h 170"/>
                <a:gd name="T12" fmla="*/ 142 w 165"/>
                <a:gd name="T13" fmla="*/ 92 h 170"/>
                <a:gd name="T14" fmla="*/ 138 w 165"/>
                <a:gd name="T15" fmla="*/ 88 h 170"/>
                <a:gd name="T16" fmla="*/ 137 w 165"/>
                <a:gd name="T17" fmla="*/ 86 h 170"/>
                <a:gd name="T18" fmla="*/ 133 w 165"/>
                <a:gd name="T19" fmla="*/ 64 h 170"/>
                <a:gd name="T20" fmla="*/ 135 w 165"/>
                <a:gd name="T21" fmla="*/ 58 h 170"/>
                <a:gd name="T22" fmla="*/ 135 w 165"/>
                <a:gd name="T23" fmla="*/ 57 h 170"/>
                <a:gd name="T24" fmla="*/ 150 w 165"/>
                <a:gd name="T25" fmla="*/ 42 h 170"/>
                <a:gd name="T26" fmla="*/ 151 w 165"/>
                <a:gd name="T27" fmla="*/ 34 h 170"/>
                <a:gd name="T28" fmla="*/ 143 w 165"/>
                <a:gd name="T29" fmla="*/ 26 h 170"/>
                <a:gd name="T30" fmla="*/ 136 w 165"/>
                <a:gd name="T31" fmla="*/ 25 h 170"/>
                <a:gd name="T32" fmla="*/ 119 w 165"/>
                <a:gd name="T33" fmla="*/ 37 h 170"/>
                <a:gd name="T34" fmla="*/ 113 w 165"/>
                <a:gd name="T35" fmla="*/ 38 h 170"/>
                <a:gd name="T36" fmla="*/ 89 w 165"/>
                <a:gd name="T37" fmla="*/ 30 h 170"/>
                <a:gd name="T38" fmla="*/ 85 w 165"/>
                <a:gd name="T39" fmla="*/ 25 h 170"/>
                <a:gd name="T40" fmla="*/ 80 w 165"/>
                <a:gd name="T41" fmla="*/ 5 h 170"/>
                <a:gd name="T42" fmla="*/ 72 w 165"/>
                <a:gd name="T43" fmla="*/ 0 h 170"/>
                <a:gd name="T44" fmla="*/ 62 w 165"/>
                <a:gd name="T45" fmla="*/ 2 h 170"/>
                <a:gd name="T46" fmla="*/ 57 w 165"/>
                <a:gd name="T47" fmla="*/ 9 h 170"/>
                <a:gd name="T48" fmla="*/ 59 w 165"/>
                <a:gd name="T49" fmla="*/ 29 h 170"/>
                <a:gd name="T50" fmla="*/ 57 w 165"/>
                <a:gd name="T51" fmla="*/ 35 h 170"/>
                <a:gd name="T52" fmla="*/ 38 w 165"/>
                <a:gd name="T53" fmla="*/ 51 h 170"/>
                <a:gd name="T54" fmla="*/ 37 w 165"/>
                <a:gd name="T55" fmla="*/ 52 h 170"/>
                <a:gd name="T56" fmla="*/ 31 w 165"/>
                <a:gd name="T57" fmla="*/ 53 h 170"/>
                <a:gd name="T58" fmla="*/ 9 w 165"/>
                <a:gd name="T59" fmla="*/ 47 h 170"/>
                <a:gd name="T60" fmla="*/ 5 w 165"/>
                <a:gd name="T61" fmla="*/ 50 h 170"/>
                <a:gd name="T62" fmla="*/ 0 w 165"/>
                <a:gd name="T63" fmla="*/ 62 h 170"/>
                <a:gd name="T64" fmla="*/ 4 w 165"/>
                <a:gd name="T65" fmla="*/ 69 h 170"/>
                <a:gd name="T66" fmla="*/ 23 w 165"/>
                <a:gd name="T67" fmla="*/ 77 h 170"/>
                <a:gd name="T68" fmla="*/ 27 w 165"/>
                <a:gd name="T69" fmla="*/ 82 h 170"/>
                <a:gd name="T70" fmla="*/ 31 w 165"/>
                <a:gd name="T71" fmla="*/ 106 h 170"/>
                <a:gd name="T72" fmla="*/ 30 w 165"/>
                <a:gd name="T73" fmla="*/ 112 h 170"/>
                <a:gd name="T74" fmla="*/ 29 w 165"/>
                <a:gd name="T75" fmla="*/ 112 h 170"/>
                <a:gd name="T76" fmla="*/ 14 w 165"/>
                <a:gd name="T77" fmla="*/ 127 h 170"/>
                <a:gd name="T78" fmla="*/ 13 w 165"/>
                <a:gd name="T79" fmla="*/ 134 h 170"/>
                <a:gd name="T80" fmla="*/ 22 w 165"/>
                <a:gd name="T81" fmla="*/ 145 h 170"/>
                <a:gd name="T82" fmla="*/ 28 w 165"/>
                <a:gd name="T83" fmla="*/ 145 h 170"/>
                <a:gd name="T84" fmla="*/ 46 w 165"/>
                <a:gd name="T85" fmla="*/ 132 h 170"/>
                <a:gd name="T86" fmla="*/ 50 w 165"/>
                <a:gd name="T87" fmla="*/ 131 h 170"/>
                <a:gd name="T88" fmla="*/ 52 w 165"/>
                <a:gd name="T89" fmla="*/ 131 h 170"/>
                <a:gd name="T90" fmla="*/ 76 w 165"/>
                <a:gd name="T91" fmla="*/ 139 h 170"/>
                <a:gd name="T92" fmla="*/ 78 w 165"/>
                <a:gd name="T93" fmla="*/ 141 h 170"/>
                <a:gd name="T94" fmla="*/ 80 w 165"/>
                <a:gd name="T95" fmla="*/ 144 h 170"/>
                <a:gd name="T96" fmla="*/ 85 w 165"/>
                <a:gd name="T97" fmla="*/ 165 h 170"/>
                <a:gd name="T98" fmla="*/ 92 w 165"/>
                <a:gd name="T99" fmla="*/ 169 h 170"/>
                <a:gd name="T100" fmla="*/ 103 w 165"/>
                <a:gd name="T101" fmla="*/ 167 h 170"/>
                <a:gd name="T102" fmla="*/ 108 w 165"/>
                <a:gd name="T103" fmla="*/ 160 h 170"/>
                <a:gd name="T104" fmla="*/ 105 w 165"/>
                <a:gd name="T105" fmla="*/ 140 h 170"/>
                <a:gd name="T106" fmla="*/ 106 w 165"/>
                <a:gd name="T107" fmla="*/ 136 h 170"/>
                <a:gd name="T108" fmla="*/ 108 w 165"/>
                <a:gd name="T109" fmla="*/ 134 h 170"/>
                <a:gd name="T110" fmla="*/ 126 w 165"/>
                <a:gd name="T111" fmla="*/ 118 h 170"/>
                <a:gd name="T112" fmla="*/ 127 w 165"/>
                <a:gd name="T113" fmla="*/ 117 h 170"/>
                <a:gd name="T114" fmla="*/ 130 w 165"/>
                <a:gd name="T115" fmla="*/ 115 h 170"/>
                <a:gd name="T116" fmla="*/ 130 w 165"/>
                <a:gd name="T117" fmla="*/ 115 h 170"/>
                <a:gd name="T118" fmla="*/ 155 w 165"/>
                <a:gd name="T119" fmla="*/ 123 h 170"/>
                <a:gd name="T120" fmla="*/ 160 w 165"/>
                <a:gd name="T121" fmla="*/ 118 h 170"/>
                <a:gd name="T122" fmla="*/ 164 w 165"/>
                <a:gd name="T123" fmla="*/ 108 h 170"/>
                <a:gd name="T124" fmla="*/ 160 w 165"/>
                <a:gd name="T125" fmla="*/ 10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5" h="170">
                  <a:moveTo>
                    <a:pt x="85" y="103"/>
                  </a:moveTo>
                  <a:cubicBezTo>
                    <a:pt x="75" y="105"/>
                    <a:pt x="66" y="98"/>
                    <a:pt x="64" y="88"/>
                  </a:cubicBezTo>
                  <a:cubicBezTo>
                    <a:pt x="62" y="78"/>
                    <a:pt x="68" y="68"/>
                    <a:pt x="79" y="66"/>
                  </a:cubicBezTo>
                  <a:cubicBezTo>
                    <a:pt x="89" y="64"/>
                    <a:pt x="98" y="71"/>
                    <a:pt x="100" y="82"/>
                  </a:cubicBezTo>
                  <a:cubicBezTo>
                    <a:pt x="102" y="91"/>
                    <a:pt x="95" y="101"/>
                    <a:pt x="85" y="103"/>
                  </a:cubicBezTo>
                  <a:close/>
                  <a:moveTo>
                    <a:pt x="160" y="100"/>
                  </a:moveTo>
                  <a:cubicBezTo>
                    <a:pt x="142" y="92"/>
                    <a:pt x="142" y="92"/>
                    <a:pt x="142" y="92"/>
                  </a:cubicBezTo>
                  <a:cubicBezTo>
                    <a:pt x="140" y="91"/>
                    <a:pt x="138" y="90"/>
                    <a:pt x="138" y="88"/>
                  </a:cubicBezTo>
                  <a:cubicBezTo>
                    <a:pt x="137" y="88"/>
                    <a:pt x="137" y="87"/>
                    <a:pt x="137" y="86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3" y="62"/>
                    <a:pt x="133" y="59"/>
                    <a:pt x="135" y="58"/>
                  </a:cubicBezTo>
                  <a:cubicBezTo>
                    <a:pt x="135" y="58"/>
                    <a:pt x="135" y="58"/>
                    <a:pt x="135" y="57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3" y="40"/>
                    <a:pt x="153" y="37"/>
                    <a:pt x="151" y="34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2" y="23"/>
                    <a:pt x="138" y="23"/>
                    <a:pt x="136" y="25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7" y="39"/>
                    <a:pt x="114" y="39"/>
                    <a:pt x="113" y="3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7" y="29"/>
                    <a:pt x="85" y="27"/>
                    <a:pt x="85" y="2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79" y="2"/>
                    <a:pt x="76" y="0"/>
                    <a:pt x="72" y="0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59" y="3"/>
                    <a:pt x="56" y="6"/>
                    <a:pt x="57" y="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60" y="32"/>
                    <a:pt x="59" y="34"/>
                    <a:pt x="57" y="35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5" y="53"/>
                    <a:pt x="33" y="54"/>
                    <a:pt x="31" y="53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7" y="47"/>
                    <a:pt x="6" y="48"/>
                    <a:pt x="5" y="5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5"/>
                    <a:pt x="1" y="68"/>
                    <a:pt x="4" y="69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5" y="78"/>
                    <a:pt x="26" y="80"/>
                    <a:pt x="27" y="82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2" y="108"/>
                    <a:pt x="31" y="110"/>
                    <a:pt x="30" y="112"/>
                  </a:cubicBezTo>
                  <a:cubicBezTo>
                    <a:pt x="29" y="112"/>
                    <a:pt x="29" y="112"/>
                    <a:pt x="29" y="112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2" y="129"/>
                    <a:pt x="12" y="131"/>
                    <a:pt x="13" y="134"/>
                  </a:cubicBezTo>
                  <a:cubicBezTo>
                    <a:pt x="22" y="145"/>
                    <a:pt x="22" y="145"/>
                    <a:pt x="22" y="145"/>
                  </a:cubicBezTo>
                  <a:cubicBezTo>
                    <a:pt x="24" y="146"/>
                    <a:pt x="27" y="146"/>
                    <a:pt x="28" y="145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7" y="131"/>
                    <a:pt x="48" y="131"/>
                    <a:pt x="50" y="131"/>
                  </a:cubicBezTo>
                  <a:cubicBezTo>
                    <a:pt x="50" y="131"/>
                    <a:pt x="51" y="131"/>
                    <a:pt x="52" y="131"/>
                  </a:cubicBezTo>
                  <a:cubicBezTo>
                    <a:pt x="76" y="139"/>
                    <a:pt x="76" y="139"/>
                    <a:pt x="76" y="139"/>
                  </a:cubicBezTo>
                  <a:cubicBezTo>
                    <a:pt x="76" y="140"/>
                    <a:pt x="77" y="140"/>
                    <a:pt x="78" y="141"/>
                  </a:cubicBezTo>
                  <a:cubicBezTo>
                    <a:pt x="79" y="142"/>
                    <a:pt x="80" y="143"/>
                    <a:pt x="80" y="14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6" y="168"/>
                    <a:pt x="89" y="170"/>
                    <a:pt x="92" y="169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6" y="167"/>
                    <a:pt x="108" y="164"/>
                    <a:pt x="108" y="16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8"/>
                    <a:pt x="106" y="137"/>
                    <a:pt x="106" y="136"/>
                  </a:cubicBezTo>
                  <a:cubicBezTo>
                    <a:pt x="107" y="135"/>
                    <a:pt x="107" y="134"/>
                    <a:pt x="108" y="134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7" y="118"/>
                    <a:pt x="127" y="117"/>
                    <a:pt x="127" y="117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55" y="123"/>
                    <a:pt x="155" y="123"/>
                    <a:pt x="155" y="123"/>
                  </a:cubicBezTo>
                  <a:cubicBezTo>
                    <a:pt x="158" y="122"/>
                    <a:pt x="159" y="121"/>
                    <a:pt x="160" y="118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165" y="105"/>
                    <a:pt x="164" y="102"/>
                    <a:pt x="160" y="10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172"/>
            <p:cNvSpPr>
              <a:spLocks noEditPoints="1"/>
            </p:cNvSpPr>
            <p:nvPr/>
          </p:nvSpPr>
          <p:spPr bwMode="auto">
            <a:xfrm>
              <a:off x="-60325" y="-1933575"/>
              <a:ext cx="2525713" cy="2505075"/>
            </a:xfrm>
            <a:custGeom>
              <a:avLst/>
              <a:gdLst>
                <a:gd name="T0" fmla="*/ 69 w 265"/>
                <a:gd name="T1" fmla="*/ 131 h 263"/>
                <a:gd name="T2" fmla="*/ 197 w 265"/>
                <a:gd name="T3" fmla="*/ 131 h 263"/>
                <a:gd name="T4" fmla="*/ 254 w 265"/>
                <a:gd name="T5" fmla="*/ 118 h 263"/>
                <a:gd name="T6" fmla="*/ 228 w 265"/>
                <a:gd name="T7" fmla="*/ 109 h 263"/>
                <a:gd name="T8" fmla="*/ 232 w 265"/>
                <a:gd name="T9" fmla="*/ 90 h 263"/>
                <a:gd name="T10" fmla="*/ 249 w 265"/>
                <a:gd name="T11" fmla="*/ 68 h 263"/>
                <a:gd name="T12" fmla="*/ 232 w 265"/>
                <a:gd name="T13" fmla="*/ 60 h 263"/>
                <a:gd name="T14" fmla="*/ 204 w 265"/>
                <a:gd name="T15" fmla="*/ 64 h 263"/>
                <a:gd name="T16" fmla="*/ 198 w 265"/>
                <a:gd name="T17" fmla="*/ 45 h 263"/>
                <a:gd name="T18" fmla="*/ 201 w 265"/>
                <a:gd name="T19" fmla="*/ 18 h 263"/>
                <a:gd name="T20" fmla="*/ 183 w 265"/>
                <a:gd name="T21" fmla="*/ 19 h 263"/>
                <a:gd name="T22" fmla="*/ 161 w 265"/>
                <a:gd name="T23" fmla="*/ 38 h 263"/>
                <a:gd name="T24" fmla="*/ 146 w 265"/>
                <a:gd name="T25" fmla="*/ 24 h 263"/>
                <a:gd name="T26" fmla="*/ 135 w 265"/>
                <a:gd name="T27" fmla="*/ 0 h 263"/>
                <a:gd name="T28" fmla="*/ 120 w 265"/>
                <a:gd name="T29" fmla="*/ 10 h 263"/>
                <a:gd name="T30" fmla="*/ 110 w 265"/>
                <a:gd name="T31" fmla="*/ 36 h 263"/>
                <a:gd name="T32" fmla="*/ 90 w 265"/>
                <a:gd name="T33" fmla="*/ 31 h 263"/>
                <a:gd name="T34" fmla="*/ 69 w 265"/>
                <a:gd name="T35" fmla="*/ 16 h 263"/>
                <a:gd name="T36" fmla="*/ 61 w 265"/>
                <a:gd name="T37" fmla="*/ 33 h 263"/>
                <a:gd name="T38" fmla="*/ 65 w 265"/>
                <a:gd name="T39" fmla="*/ 60 h 263"/>
                <a:gd name="T40" fmla="*/ 46 w 265"/>
                <a:gd name="T41" fmla="*/ 66 h 263"/>
                <a:gd name="T42" fmla="*/ 20 w 265"/>
                <a:gd name="T43" fmla="*/ 64 h 263"/>
                <a:gd name="T44" fmla="*/ 21 w 265"/>
                <a:gd name="T45" fmla="*/ 83 h 263"/>
                <a:gd name="T46" fmla="*/ 38 w 265"/>
                <a:gd name="T47" fmla="*/ 104 h 263"/>
                <a:gd name="T48" fmla="*/ 25 w 265"/>
                <a:gd name="T49" fmla="*/ 118 h 263"/>
                <a:gd name="T50" fmla="*/ 0 w 265"/>
                <a:gd name="T51" fmla="*/ 129 h 263"/>
                <a:gd name="T52" fmla="*/ 11 w 265"/>
                <a:gd name="T53" fmla="*/ 145 h 263"/>
                <a:gd name="T54" fmla="*/ 37 w 265"/>
                <a:gd name="T55" fmla="*/ 154 h 263"/>
                <a:gd name="T56" fmla="*/ 32 w 265"/>
                <a:gd name="T57" fmla="*/ 173 h 263"/>
                <a:gd name="T58" fmla="*/ 17 w 265"/>
                <a:gd name="T59" fmla="*/ 195 h 263"/>
                <a:gd name="T60" fmla="*/ 33 w 265"/>
                <a:gd name="T61" fmla="*/ 203 h 263"/>
                <a:gd name="T62" fmla="*/ 61 w 265"/>
                <a:gd name="T63" fmla="*/ 199 h 263"/>
                <a:gd name="T64" fmla="*/ 67 w 265"/>
                <a:gd name="T65" fmla="*/ 218 h 263"/>
                <a:gd name="T66" fmla="*/ 64 w 265"/>
                <a:gd name="T67" fmla="*/ 245 h 263"/>
                <a:gd name="T68" fmla="*/ 83 w 265"/>
                <a:gd name="T69" fmla="*/ 243 h 263"/>
                <a:gd name="T70" fmla="*/ 104 w 265"/>
                <a:gd name="T71" fmla="*/ 225 h 263"/>
                <a:gd name="T72" fmla="*/ 119 w 265"/>
                <a:gd name="T73" fmla="*/ 239 h 263"/>
                <a:gd name="T74" fmla="*/ 130 w 265"/>
                <a:gd name="T75" fmla="*/ 263 h 263"/>
                <a:gd name="T76" fmla="*/ 146 w 265"/>
                <a:gd name="T77" fmla="*/ 253 h 263"/>
                <a:gd name="T78" fmla="*/ 155 w 265"/>
                <a:gd name="T79" fmla="*/ 227 h 263"/>
                <a:gd name="T80" fmla="*/ 175 w 265"/>
                <a:gd name="T81" fmla="*/ 231 h 263"/>
                <a:gd name="T82" fmla="*/ 196 w 265"/>
                <a:gd name="T83" fmla="*/ 247 h 263"/>
                <a:gd name="T84" fmla="*/ 204 w 265"/>
                <a:gd name="T85" fmla="*/ 230 h 263"/>
                <a:gd name="T86" fmla="*/ 200 w 265"/>
                <a:gd name="T87" fmla="*/ 203 h 263"/>
                <a:gd name="T88" fmla="*/ 219 w 265"/>
                <a:gd name="T89" fmla="*/ 196 h 263"/>
                <a:gd name="T90" fmla="*/ 246 w 265"/>
                <a:gd name="T91" fmla="*/ 199 h 263"/>
                <a:gd name="T92" fmla="*/ 244 w 265"/>
                <a:gd name="T93" fmla="*/ 181 h 263"/>
                <a:gd name="T94" fmla="*/ 226 w 265"/>
                <a:gd name="T95" fmla="*/ 159 h 263"/>
                <a:gd name="T96" fmla="*/ 240 w 265"/>
                <a:gd name="T97" fmla="*/ 144 h 263"/>
                <a:gd name="T98" fmla="*/ 265 w 265"/>
                <a:gd name="T99" fmla="*/ 134 h 263"/>
                <a:gd name="T100" fmla="*/ 254 w 265"/>
                <a:gd name="T101" fmla="*/ 11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5" h="263">
                  <a:moveTo>
                    <a:pt x="133" y="196"/>
                  </a:moveTo>
                  <a:cubicBezTo>
                    <a:pt x="97" y="196"/>
                    <a:pt x="69" y="167"/>
                    <a:pt x="69" y="131"/>
                  </a:cubicBezTo>
                  <a:cubicBezTo>
                    <a:pt x="69" y="96"/>
                    <a:pt x="97" y="67"/>
                    <a:pt x="133" y="67"/>
                  </a:cubicBezTo>
                  <a:cubicBezTo>
                    <a:pt x="168" y="67"/>
                    <a:pt x="197" y="96"/>
                    <a:pt x="197" y="131"/>
                  </a:cubicBezTo>
                  <a:cubicBezTo>
                    <a:pt x="197" y="167"/>
                    <a:pt x="168" y="196"/>
                    <a:pt x="133" y="196"/>
                  </a:cubicBezTo>
                  <a:close/>
                  <a:moveTo>
                    <a:pt x="254" y="118"/>
                  </a:moveTo>
                  <a:cubicBezTo>
                    <a:pt x="240" y="118"/>
                    <a:pt x="240" y="118"/>
                    <a:pt x="240" y="118"/>
                  </a:cubicBezTo>
                  <a:cubicBezTo>
                    <a:pt x="234" y="118"/>
                    <a:pt x="229" y="114"/>
                    <a:pt x="228" y="109"/>
                  </a:cubicBezTo>
                  <a:cubicBezTo>
                    <a:pt x="227" y="107"/>
                    <a:pt x="227" y="106"/>
                    <a:pt x="227" y="104"/>
                  </a:cubicBezTo>
                  <a:cubicBezTo>
                    <a:pt x="225" y="99"/>
                    <a:pt x="227" y="93"/>
                    <a:pt x="232" y="90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50" y="79"/>
                    <a:pt x="252" y="73"/>
                    <a:pt x="249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3" y="59"/>
                    <a:pt x="237" y="57"/>
                    <a:pt x="232" y="60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14" y="70"/>
                    <a:pt x="208" y="69"/>
                    <a:pt x="204" y="64"/>
                  </a:cubicBezTo>
                  <a:cubicBezTo>
                    <a:pt x="203" y="63"/>
                    <a:pt x="201" y="62"/>
                    <a:pt x="200" y="61"/>
                  </a:cubicBezTo>
                  <a:cubicBezTo>
                    <a:pt x="196" y="56"/>
                    <a:pt x="195" y="50"/>
                    <a:pt x="198" y="45"/>
                  </a:cubicBezTo>
                  <a:cubicBezTo>
                    <a:pt x="205" y="33"/>
                    <a:pt x="205" y="33"/>
                    <a:pt x="205" y="33"/>
                  </a:cubicBezTo>
                  <a:cubicBezTo>
                    <a:pt x="208" y="28"/>
                    <a:pt x="206" y="21"/>
                    <a:pt x="201" y="18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92" y="13"/>
                    <a:pt x="186" y="14"/>
                    <a:pt x="183" y="19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2" y="37"/>
                    <a:pt x="166" y="39"/>
                    <a:pt x="161" y="38"/>
                  </a:cubicBezTo>
                  <a:cubicBezTo>
                    <a:pt x="159" y="37"/>
                    <a:pt x="157" y="36"/>
                    <a:pt x="156" y="36"/>
                  </a:cubicBezTo>
                  <a:cubicBezTo>
                    <a:pt x="150" y="35"/>
                    <a:pt x="146" y="30"/>
                    <a:pt x="146" y="24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4"/>
                    <a:pt x="141" y="0"/>
                    <a:pt x="135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4" y="0"/>
                    <a:pt x="120" y="4"/>
                    <a:pt x="120" y="10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20" y="29"/>
                    <a:pt x="116" y="35"/>
                    <a:pt x="110" y="36"/>
                  </a:cubicBezTo>
                  <a:cubicBezTo>
                    <a:pt x="108" y="36"/>
                    <a:pt x="106" y="37"/>
                    <a:pt x="105" y="37"/>
                  </a:cubicBezTo>
                  <a:cubicBezTo>
                    <a:pt x="99" y="39"/>
                    <a:pt x="93" y="36"/>
                    <a:pt x="90" y="3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81" y="14"/>
                    <a:pt x="74" y="13"/>
                    <a:pt x="69" y="16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59" y="21"/>
                    <a:pt x="58" y="28"/>
                    <a:pt x="61" y="33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70" y="49"/>
                    <a:pt x="69" y="56"/>
                    <a:pt x="65" y="60"/>
                  </a:cubicBezTo>
                  <a:cubicBezTo>
                    <a:pt x="64" y="61"/>
                    <a:pt x="62" y="63"/>
                    <a:pt x="61" y="64"/>
                  </a:cubicBezTo>
                  <a:cubicBezTo>
                    <a:pt x="57" y="68"/>
                    <a:pt x="51" y="69"/>
                    <a:pt x="46" y="66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9" y="57"/>
                    <a:pt x="22" y="59"/>
                    <a:pt x="20" y="64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4" y="73"/>
                    <a:pt x="16" y="79"/>
                    <a:pt x="21" y="83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37" y="92"/>
                    <a:pt x="40" y="98"/>
                    <a:pt x="38" y="104"/>
                  </a:cubicBezTo>
                  <a:cubicBezTo>
                    <a:pt x="38" y="105"/>
                    <a:pt x="37" y="107"/>
                    <a:pt x="37" y="109"/>
                  </a:cubicBezTo>
                  <a:cubicBezTo>
                    <a:pt x="35" y="114"/>
                    <a:pt x="30" y="118"/>
                    <a:pt x="25" y="118"/>
                  </a:cubicBezTo>
                  <a:cubicBezTo>
                    <a:pt x="11" y="118"/>
                    <a:pt x="11" y="118"/>
                    <a:pt x="11" y="118"/>
                  </a:cubicBezTo>
                  <a:cubicBezTo>
                    <a:pt x="5" y="118"/>
                    <a:pt x="0" y="123"/>
                    <a:pt x="0" y="129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0"/>
                    <a:pt x="5" y="145"/>
                    <a:pt x="11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30" y="145"/>
                    <a:pt x="35" y="149"/>
                    <a:pt x="37" y="154"/>
                  </a:cubicBezTo>
                  <a:cubicBezTo>
                    <a:pt x="37" y="156"/>
                    <a:pt x="38" y="158"/>
                    <a:pt x="38" y="159"/>
                  </a:cubicBezTo>
                  <a:cubicBezTo>
                    <a:pt x="40" y="165"/>
                    <a:pt x="37" y="171"/>
                    <a:pt x="32" y="173"/>
                  </a:cubicBezTo>
                  <a:cubicBezTo>
                    <a:pt x="20" y="181"/>
                    <a:pt x="20" y="181"/>
                    <a:pt x="20" y="181"/>
                  </a:cubicBezTo>
                  <a:cubicBezTo>
                    <a:pt x="15" y="183"/>
                    <a:pt x="14" y="190"/>
                    <a:pt x="17" y="195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2" y="204"/>
                    <a:pt x="28" y="206"/>
                    <a:pt x="33" y="203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50" y="193"/>
                    <a:pt x="57" y="194"/>
                    <a:pt x="61" y="199"/>
                  </a:cubicBezTo>
                  <a:cubicBezTo>
                    <a:pt x="62" y="200"/>
                    <a:pt x="63" y="201"/>
                    <a:pt x="65" y="203"/>
                  </a:cubicBezTo>
                  <a:cubicBezTo>
                    <a:pt x="69" y="207"/>
                    <a:pt x="70" y="213"/>
                    <a:pt x="67" y="218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57" y="235"/>
                    <a:pt x="59" y="242"/>
                    <a:pt x="64" y="245"/>
                  </a:cubicBezTo>
                  <a:cubicBezTo>
                    <a:pt x="68" y="247"/>
                    <a:pt x="68" y="247"/>
                    <a:pt x="68" y="247"/>
                  </a:cubicBezTo>
                  <a:cubicBezTo>
                    <a:pt x="73" y="250"/>
                    <a:pt x="80" y="248"/>
                    <a:pt x="83" y="243"/>
                  </a:cubicBezTo>
                  <a:cubicBezTo>
                    <a:pt x="90" y="231"/>
                    <a:pt x="90" y="231"/>
                    <a:pt x="90" y="231"/>
                  </a:cubicBezTo>
                  <a:cubicBezTo>
                    <a:pt x="93" y="226"/>
                    <a:pt x="99" y="224"/>
                    <a:pt x="104" y="225"/>
                  </a:cubicBezTo>
                  <a:cubicBezTo>
                    <a:pt x="106" y="226"/>
                    <a:pt x="108" y="227"/>
                    <a:pt x="110" y="227"/>
                  </a:cubicBezTo>
                  <a:cubicBezTo>
                    <a:pt x="115" y="228"/>
                    <a:pt x="119" y="233"/>
                    <a:pt x="119" y="239"/>
                  </a:cubicBezTo>
                  <a:cubicBezTo>
                    <a:pt x="119" y="253"/>
                    <a:pt x="119" y="253"/>
                    <a:pt x="119" y="253"/>
                  </a:cubicBezTo>
                  <a:cubicBezTo>
                    <a:pt x="119" y="258"/>
                    <a:pt x="124" y="263"/>
                    <a:pt x="130" y="263"/>
                  </a:cubicBezTo>
                  <a:cubicBezTo>
                    <a:pt x="135" y="263"/>
                    <a:pt x="135" y="263"/>
                    <a:pt x="135" y="263"/>
                  </a:cubicBezTo>
                  <a:cubicBezTo>
                    <a:pt x="141" y="263"/>
                    <a:pt x="146" y="258"/>
                    <a:pt x="146" y="253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3"/>
                    <a:pt x="150" y="228"/>
                    <a:pt x="155" y="227"/>
                  </a:cubicBezTo>
                  <a:cubicBezTo>
                    <a:pt x="157" y="227"/>
                    <a:pt x="159" y="226"/>
                    <a:pt x="160" y="225"/>
                  </a:cubicBezTo>
                  <a:cubicBezTo>
                    <a:pt x="166" y="224"/>
                    <a:pt x="172" y="226"/>
                    <a:pt x="175" y="231"/>
                  </a:cubicBezTo>
                  <a:cubicBezTo>
                    <a:pt x="182" y="243"/>
                    <a:pt x="182" y="243"/>
                    <a:pt x="182" y="243"/>
                  </a:cubicBezTo>
                  <a:cubicBezTo>
                    <a:pt x="185" y="248"/>
                    <a:pt x="191" y="250"/>
                    <a:pt x="196" y="247"/>
                  </a:cubicBezTo>
                  <a:cubicBezTo>
                    <a:pt x="201" y="245"/>
                    <a:pt x="201" y="245"/>
                    <a:pt x="201" y="245"/>
                  </a:cubicBezTo>
                  <a:cubicBezTo>
                    <a:pt x="206" y="242"/>
                    <a:pt x="207" y="235"/>
                    <a:pt x="204" y="230"/>
                  </a:cubicBezTo>
                  <a:cubicBezTo>
                    <a:pt x="198" y="218"/>
                    <a:pt x="198" y="218"/>
                    <a:pt x="198" y="218"/>
                  </a:cubicBezTo>
                  <a:cubicBezTo>
                    <a:pt x="195" y="213"/>
                    <a:pt x="196" y="207"/>
                    <a:pt x="200" y="203"/>
                  </a:cubicBezTo>
                  <a:cubicBezTo>
                    <a:pt x="201" y="201"/>
                    <a:pt x="203" y="200"/>
                    <a:pt x="204" y="199"/>
                  </a:cubicBezTo>
                  <a:cubicBezTo>
                    <a:pt x="208" y="194"/>
                    <a:pt x="214" y="193"/>
                    <a:pt x="219" y="196"/>
                  </a:cubicBezTo>
                  <a:cubicBezTo>
                    <a:pt x="231" y="203"/>
                    <a:pt x="231" y="203"/>
                    <a:pt x="231" y="203"/>
                  </a:cubicBezTo>
                  <a:cubicBezTo>
                    <a:pt x="236" y="206"/>
                    <a:pt x="243" y="204"/>
                    <a:pt x="246" y="199"/>
                  </a:cubicBezTo>
                  <a:cubicBezTo>
                    <a:pt x="248" y="195"/>
                    <a:pt x="248" y="195"/>
                    <a:pt x="248" y="195"/>
                  </a:cubicBezTo>
                  <a:cubicBezTo>
                    <a:pt x="251" y="190"/>
                    <a:pt x="249" y="183"/>
                    <a:pt x="244" y="181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27" y="171"/>
                    <a:pt x="225" y="165"/>
                    <a:pt x="226" y="159"/>
                  </a:cubicBezTo>
                  <a:cubicBezTo>
                    <a:pt x="227" y="157"/>
                    <a:pt x="227" y="156"/>
                    <a:pt x="228" y="154"/>
                  </a:cubicBezTo>
                  <a:cubicBezTo>
                    <a:pt x="229" y="148"/>
                    <a:pt x="234" y="144"/>
                    <a:pt x="240" y="144"/>
                  </a:cubicBezTo>
                  <a:cubicBezTo>
                    <a:pt x="254" y="144"/>
                    <a:pt x="254" y="144"/>
                    <a:pt x="254" y="144"/>
                  </a:cubicBezTo>
                  <a:cubicBezTo>
                    <a:pt x="260" y="144"/>
                    <a:pt x="265" y="140"/>
                    <a:pt x="265" y="134"/>
                  </a:cubicBezTo>
                  <a:cubicBezTo>
                    <a:pt x="265" y="129"/>
                    <a:pt x="265" y="129"/>
                    <a:pt x="265" y="129"/>
                  </a:cubicBezTo>
                  <a:cubicBezTo>
                    <a:pt x="265" y="123"/>
                    <a:pt x="260" y="118"/>
                    <a:pt x="254" y="11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5" name="Text Box 96"/>
          <p:cNvSpPr txBox="1">
            <a:spLocks noChangeArrowheads="1"/>
          </p:cNvSpPr>
          <p:nvPr/>
        </p:nvSpPr>
        <p:spPr bwMode="ltGray">
          <a:xfrm>
            <a:off x="9705799" y="9930553"/>
            <a:ext cx="2092043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i="1" dirty="0" smtClean="0">
                <a:solidFill>
                  <a:srgbClr val="4D4D4D"/>
                </a:solidFill>
                <a:latin typeface="Arial Narrow" charset="0"/>
              </a:rPr>
              <a:t>Servicing</a:t>
            </a:r>
            <a:endParaRPr lang="en-GB" sz="18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66" name="Text Box 96"/>
          <p:cNvSpPr txBox="1">
            <a:spLocks noChangeArrowheads="1"/>
          </p:cNvSpPr>
          <p:nvPr/>
        </p:nvSpPr>
        <p:spPr bwMode="ltGray">
          <a:xfrm>
            <a:off x="13635467" y="9967484"/>
            <a:ext cx="2092043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i="1" dirty="0" smtClean="0">
                <a:solidFill>
                  <a:srgbClr val="4D4D4D"/>
                </a:solidFill>
                <a:latin typeface="Arial Narrow" charset="0"/>
              </a:rPr>
              <a:t>Advisor</a:t>
            </a:r>
            <a:endParaRPr lang="en-GB" sz="18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67" name="Text Box 96"/>
          <p:cNvSpPr txBox="1">
            <a:spLocks noChangeArrowheads="1"/>
          </p:cNvSpPr>
          <p:nvPr/>
        </p:nvSpPr>
        <p:spPr bwMode="ltGray">
          <a:xfrm>
            <a:off x="18098452" y="9964218"/>
            <a:ext cx="2285048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i="1" dirty="0" smtClean="0">
                <a:solidFill>
                  <a:srgbClr val="4D4D4D"/>
                </a:solidFill>
                <a:latin typeface="Arial Narrow" charset="0"/>
              </a:rPr>
              <a:t>Virtual - AI</a:t>
            </a:r>
            <a:endParaRPr lang="en-GB" sz="18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69" name="Rectangle 68"/>
          <p:cNvSpPr/>
          <p:nvPr/>
        </p:nvSpPr>
        <p:spPr>
          <a:xfrm rot="16200000">
            <a:off x="-703346" y="6672896"/>
            <a:ext cx="4505763" cy="379591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System</a:t>
            </a:r>
            <a:r>
              <a:rPr kumimoji="0" lang="en-US" sz="18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</a:t>
            </a: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Management and Surveillance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70" name="Cloud 69"/>
          <p:cNvSpPr/>
          <p:nvPr/>
        </p:nvSpPr>
        <p:spPr>
          <a:xfrm>
            <a:off x="4233333" y="1477437"/>
            <a:ext cx="15877340" cy="2286000"/>
          </a:xfrm>
          <a:prstGeom prst="cloud">
            <a:avLst/>
          </a:prstGeom>
          <a:noFill/>
          <a:ln w="12700" cap="flat">
            <a:solidFill>
              <a:srgbClr val="0000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71" name="Text Box 96"/>
          <p:cNvSpPr txBox="1">
            <a:spLocks noChangeArrowheads="1"/>
          </p:cNvSpPr>
          <p:nvPr/>
        </p:nvSpPr>
        <p:spPr bwMode="ltGray">
          <a:xfrm>
            <a:off x="6449006" y="2040980"/>
            <a:ext cx="4167351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MultiService Network Provider </a:t>
            </a: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Access Cloud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75" name="Straight Connector 74"/>
          <p:cNvCxnSpPr>
            <a:stCxn id="19" idx="0"/>
            <a:endCxn id="74" idx="2"/>
          </p:cNvCxnSpPr>
          <p:nvPr/>
        </p:nvCxnSpPr>
        <p:spPr>
          <a:xfrm flipH="1" flipV="1">
            <a:off x="13737065" y="4067945"/>
            <a:ext cx="19575" cy="114687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 Box 96"/>
          <p:cNvSpPr txBox="1">
            <a:spLocks noChangeArrowheads="1"/>
          </p:cNvSpPr>
          <p:nvPr/>
        </p:nvSpPr>
        <p:spPr bwMode="ltGray">
          <a:xfrm>
            <a:off x="931063" y="3402773"/>
            <a:ext cx="4724669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24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 smtClean="0"/>
              <a:t>Avaya Colllaboration Pods</a:t>
            </a:r>
          </a:p>
          <a:p>
            <a:pPr>
              <a:spcBef>
                <a:spcPts val="0"/>
              </a:spcBef>
            </a:pPr>
            <a:r>
              <a:rPr lang="en-IE" dirty="0" smtClean="0"/>
              <a:t>Distributed across 4 Chase DC sites</a:t>
            </a:r>
            <a:endParaRPr lang="en-GB" dirty="0"/>
          </a:p>
        </p:txBody>
      </p:sp>
      <p:sp>
        <p:nvSpPr>
          <p:cNvPr id="79" name="Rectangle 154"/>
          <p:cNvSpPr>
            <a:spLocks noChangeArrowheads="1"/>
          </p:cNvSpPr>
          <p:nvPr/>
        </p:nvSpPr>
        <p:spPr bwMode="ltGray">
          <a:xfrm>
            <a:off x="12383435" y="943938"/>
            <a:ext cx="3815645" cy="15096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12473745" y="181756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14325124" y="1838342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87" name="Text Box 96"/>
          <p:cNvSpPr txBox="1">
            <a:spLocks noChangeArrowheads="1"/>
          </p:cNvSpPr>
          <p:nvPr/>
        </p:nvSpPr>
        <p:spPr bwMode="ltGray">
          <a:xfrm>
            <a:off x="12440948" y="273468"/>
            <a:ext cx="3623733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/>
              <a:t>Customer – Partner – Supplier Converged Access</a:t>
            </a:r>
            <a:endParaRPr lang="en-GB" sz="2000" dirty="0"/>
          </a:p>
        </p:txBody>
      </p:sp>
      <p:grpSp>
        <p:nvGrpSpPr>
          <p:cNvPr id="88" name="Group 87"/>
          <p:cNvGrpSpPr>
            <a:grpSpLocks noChangeAspect="1"/>
          </p:cNvGrpSpPr>
          <p:nvPr/>
        </p:nvGrpSpPr>
        <p:grpSpPr>
          <a:xfrm>
            <a:off x="13831326" y="1083154"/>
            <a:ext cx="687908" cy="712568"/>
            <a:chOff x="1696139" y="2528888"/>
            <a:chExt cx="2524125" cy="2614612"/>
          </a:xfrm>
          <a:solidFill>
            <a:schemeClr val="tx2"/>
          </a:solidFill>
        </p:grpSpPr>
        <p:sp>
          <p:nvSpPr>
            <p:cNvPr id="89" name="Freeform 2701"/>
            <p:cNvSpPr>
              <a:spLocks/>
            </p:cNvSpPr>
            <p:nvPr/>
          </p:nvSpPr>
          <p:spPr bwMode="auto">
            <a:xfrm>
              <a:off x="1896164" y="3683000"/>
              <a:ext cx="2324100" cy="1460500"/>
            </a:xfrm>
            <a:custGeom>
              <a:avLst/>
              <a:gdLst>
                <a:gd name="T0" fmla="*/ 242 w 244"/>
                <a:gd name="T1" fmla="*/ 50 h 153"/>
                <a:gd name="T2" fmla="*/ 234 w 244"/>
                <a:gd name="T3" fmla="*/ 147 h 153"/>
                <a:gd name="T4" fmla="*/ 228 w 244"/>
                <a:gd name="T5" fmla="*/ 153 h 153"/>
                <a:gd name="T6" fmla="*/ 139 w 244"/>
                <a:gd name="T7" fmla="*/ 153 h 153"/>
                <a:gd name="T8" fmla="*/ 136 w 244"/>
                <a:gd name="T9" fmla="*/ 136 h 153"/>
                <a:gd name="T10" fmla="*/ 148 w 244"/>
                <a:gd name="T11" fmla="*/ 73 h 153"/>
                <a:gd name="T12" fmla="*/ 131 w 244"/>
                <a:gd name="T13" fmla="*/ 92 h 153"/>
                <a:gd name="T14" fmla="*/ 110 w 244"/>
                <a:gd name="T15" fmla="*/ 104 h 153"/>
                <a:gd name="T16" fmla="*/ 28 w 244"/>
                <a:gd name="T17" fmla="*/ 105 h 153"/>
                <a:gd name="T18" fmla="*/ 6 w 244"/>
                <a:gd name="T19" fmla="*/ 74 h 153"/>
                <a:gd name="T20" fmla="*/ 51 w 244"/>
                <a:gd name="T21" fmla="*/ 68 h 153"/>
                <a:gd name="T22" fmla="*/ 109 w 244"/>
                <a:gd name="T23" fmla="*/ 48 h 153"/>
                <a:gd name="T24" fmla="*/ 118 w 244"/>
                <a:gd name="T25" fmla="*/ 38 h 153"/>
                <a:gd name="T26" fmla="*/ 79 w 244"/>
                <a:gd name="T27" fmla="*/ 39 h 153"/>
                <a:gd name="T28" fmla="*/ 74 w 244"/>
                <a:gd name="T29" fmla="*/ 18 h 153"/>
                <a:gd name="T30" fmla="*/ 141 w 244"/>
                <a:gd name="T31" fmla="*/ 12 h 153"/>
                <a:gd name="T32" fmla="*/ 176 w 244"/>
                <a:gd name="T33" fmla="*/ 0 h 153"/>
                <a:gd name="T34" fmla="*/ 194 w 244"/>
                <a:gd name="T35" fmla="*/ 0 h 153"/>
                <a:gd name="T36" fmla="*/ 242 w 244"/>
                <a:gd name="T37" fmla="*/ 5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4" h="153">
                  <a:moveTo>
                    <a:pt x="242" y="50"/>
                  </a:moveTo>
                  <a:cubicBezTo>
                    <a:pt x="237" y="110"/>
                    <a:pt x="235" y="136"/>
                    <a:pt x="234" y="147"/>
                  </a:cubicBezTo>
                  <a:cubicBezTo>
                    <a:pt x="234" y="150"/>
                    <a:pt x="231" y="153"/>
                    <a:pt x="228" y="153"/>
                  </a:cubicBezTo>
                  <a:cubicBezTo>
                    <a:pt x="209" y="152"/>
                    <a:pt x="154" y="153"/>
                    <a:pt x="139" y="153"/>
                  </a:cubicBezTo>
                  <a:cubicBezTo>
                    <a:pt x="132" y="152"/>
                    <a:pt x="135" y="143"/>
                    <a:pt x="136" y="136"/>
                  </a:cubicBezTo>
                  <a:cubicBezTo>
                    <a:pt x="140" y="116"/>
                    <a:pt x="144" y="95"/>
                    <a:pt x="148" y="73"/>
                  </a:cubicBezTo>
                  <a:cubicBezTo>
                    <a:pt x="144" y="77"/>
                    <a:pt x="137" y="86"/>
                    <a:pt x="131" y="92"/>
                  </a:cubicBezTo>
                  <a:cubicBezTo>
                    <a:pt x="126" y="98"/>
                    <a:pt x="118" y="103"/>
                    <a:pt x="110" y="104"/>
                  </a:cubicBezTo>
                  <a:cubicBezTo>
                    <a:pt x="92" y="106"/>
                    <a:pt x="61" y="109"/>
                    <a:pt x="28" y="105"/>
                  </a:cubicBezTo>
                  <a:cubicBezTo>
                    <a:pt x="13" y="103"/>
                    <a:pt x="8" y="87"/>
                    <a:pt x="6" y="74"/>
                  </a:cubicBezTo>
                  <a:cubicBezTo>
                    <a:pt x="0" y="44"/>
                    <a:pt x="38" y="42"/>
                    <a:pt x="51" y="68"/>
                  </a:cubicBezTo>
                  <a:cubicBezTo>
                    <a:pt x="72" y="74"/>
                    <a:pt x="95" y="67"/>
                    <a:pt x="109" y="48"/>
                  </a:cubicBezTo>
                  <a:cubicBezTo>
                    <a:pt x="112" y="45"/>
                    <a:pt x="115" y="41"/>
                    <a:pt x="118" y="38"/>
                  </a:cubicBezTo>
                  <a:cubicBezTo>
                    <a:pt x="98" y="40"/>
                    <a:pt x="81" y="42"/>
                    <a:pt x="79" y="39"/>
                  </a:cubicBezTo>
                  <a:cubicBezTo>
                    <a:pt x="72" y="33"/>
                    <a:pt x="71" y="26"/>
                    <a:pt x="74" y="18"/>
                  </a:cubicBezTo>
                  <a:cubicBezTo>
                    <a:pt x="78" y="9"/>
                    <a:pt x="118" y="6"/>
                    <a:pt x="141" y="12"/>
                  </a:cubicBezTo>
                  <a:cubicBezTo>
                    <a:pt x="151" y="4"/>
                    <a:pt x="162" y="1"/>
                    <a:pt x="176" y="0"/>
                  </a:cubicBezTo>
                  <a:cubicBezTo>
                    <a:pt x="182" y="0"/>
                    <a:pt x="186" y="0"/>
                    <a:pt x="194" y="0"/>
                  </a:cubicBezTo>
                  <a:cubicBezTo>
                    <a:pt x="220" y="3"/>
                    <a:pt x="244" y="25"/>
                    <a:pt x="242" y="5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>
                <a:solidFill>
                  <a:srgbClr val="FFB519"/>
                </a:solidFill>
              </a:endParaRPr>
            </a:p>
          </p:txBody>
        </p:sp>
        <p:sp>
          <p:nvSpPr>
            <p:cNvPr id="90" name="Freeform 2702"/>
            <p:cNvSpPr>
              <a:spLocks/>
            </p:cNvSpPr>
            <p:nvPr/>
          </p:nvSpPr>
          <p:spPr bwMode="auto">
            <a:xfrm>
              <a:off x="3039164" y="2528888"/>
              <a:ext cx="1000125" cy="1001713"/>
            </a:xfrm>
            <a:custGeom>
              <a:avLst/>
              <a:gdLst>
                <a:gd name="T0" fmla="*/ 0 w 105"/>
                <a:gd name="T1" fmla="*/ 49 h 105"/>
                <a:gd name="T2" fmla="*/ 51 w 105"/>
                <a:gd name="T3" fmla="*/ 0 h 105"/>
                <a:gd name="T4" fmla="*/ 105 w 105"/>
                <a:gd name="T5" fmla="*/ 50 h 105"/>
                <a:gd name="T6" fmla="*/ 50 w 105"/>
                <a:gd name="T7" fmla="*/ 105 h 105"/>
                <a:gd name="T8" fmla="*/ 0 w 105"/>
                <a:gd name="T9" fmla="*/ 4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05">
                  <a:moveTo>
                    <a:pt x="0" y="49"/>
                  </a:moveTo>
                  <a:cubicBezTo>
                    <a:pt x="1" y="22"/>
                    <a:pt x="23" y="0"/>
                    <a:pt x="51" y="0"/>
                  </a:cubicBezTo>
                  <a:cubicBezTo>
                    <a:pt x="82" y="0"/>
                    <a:pt x="105" y="21"/>
                    <a:pt x="105" y="50"/>
                  </a:cubicBezTo>
                  <a:cubicBezTo>
                    <a:pt x="105" y="80"/>
                    <a:pt x="80" y="105"/>
                    <a:pt x="50" y="105"/>
                  </a:cubicBezTo>
                  <a:cubicBezTo>
                    <a:pt x="24" y="105"/>
                    <a:pt x="0" y="79"/>
                    <a:pt x="0" y="49"/>
                  </a:cubicBezTo>
                  <a:close/>
                </a:path>
              </a:pathLst>
            </a:custGeom>
            <a:solidFill>
              <a:srgbClr val="592F74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>
                <a:solidFill>
                  <a:srgbClr val="FFB519"/>
                </a:solidFill>
              </a:endParaRPr>
            </a:p>
          </p:txBody>
        </p:sp>
        <p:sp>
          <p:nvSpPr>
            <p:cNvPr id="91" name="Freeform 2703"/>
            <p:cNvSpPr>
              <a:spLocks/>
            </p:cNvSpPr>
            <p:nvPr/>
          </p:nvSpPr>
          <p:spPr bwMode="auto">
            <a:xfrm>
              <a:off x="1696139" y="3702050"/>
              <a:ext cx="952500" cy="582613"/>
            </a:xfrm>
            <a:custGeom>
              <a:avLst/>
              <a:gdLst>
                <a:gd name="T0" fmla="*/ 92 w 100"/>
                <a:gd name="T1" fmla="*/ 43 h 61"/>
                <a:gd name="T2" fmla="*/ 97 w 100"/>
                <a:gd name="T3" fmla="*/ 55 h 61"/>
                <a:gd name="T4" fmla="*/ 82 w 100"/>
                <a:gd name="T5" fmla="*/ 57 h 61"/>
                <a:gd name="T6" fmla="*/ 7 w 100"/>
                <a:gd name="T7" fmla="*/ 18 h 61"/>
                <a:gd name="T8" fmla="*/ 3 w 100"/>
                <a:gd name="T9" fmla="*/ 5 h 61"/>
                <a:gd name="T10" fmla="*/ 18 w 100"/>
                <a:gd name="T11" fmla="*/ 3 h 61"/>
                <a:gd name="T12" fmla="*/ 92 w 100"/>
                <a:gd name="T13" fmla="*/ 43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1">
                  <a:moveTo>
                    <a:pt x="92" y="43"/>
                  </a:moveTo>
                  <a:cubicBezTo>
                    <a:pt x="98" y="46"/>
                    <a:pt x="100" y="51"/>
                    <a:pt x="97" y="55"/>
                  </a:cubicBezTo>
                  <a:cubicBezTo>
                    <a:pt x="94" y="60"/>
                    <a:pt x="88" y="61"/>
                    <a:pt x="82" y="57"/>
                  </a:cubicBezTo>
                  <a:cubicBezTo>
                    <a:pt x="57" y="44"/>
                    <a:pt x="32" y="31"/>
                    <a:pt x="7" y="18"/>
                  </a:cubicBezTo>
                  <a:cubicBezTo>
                    <a:pt x="2" y="15"/>
                    <a:pt x="0" y="10"/>
                    <a:pt x="3" y="5"/>
                  </a:cubicBezTo>
                  <a:cubicBezTo>
                    <a:pt x="6" y="1"/>
                    <a:pt x="12" y="0"/>
                    <a:pt x="18" y="3"/>
                  </a:cubicBezTo>
                  <a:cubicBezTo>
                    <a:pt x="35" y="12"/>
                    <a:pt x="90" y="41"/>
                    <a:pt x="92" y="43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40005" dist="19939" dir="5400000" algn="tl" rotWithShape="0">
                <a:srgbClr val="000000">
                  <a:alpha val="3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>
                <a:solidFill>
                  <a:srgbClr val="FFB519"/>
                </a:solidFill>
              </a:endParaRPr>
            </a:p>
          </p:txBody>
        </p:sp>
      </p:grpSp>
      <p:cxnSp>
        <p:nvCxnSpPr>
          <p:cNvPr id="93" name="Straight Connector 92"/>
          <p:cNvCxnSpPr>
            <a:stCxn id="74" idx="0"/>
            <a:endCxn id="81" idx="2"/>
          </p:cNvCxnSpPr>
          <p:nvPr/>
        </p:nvCxnSpPr>
        <p:spPr>
          <a:xfrm flipV="1">
            <a:off x="13737065" y="2329410"/>
            <a:ext cx="1434723" cy="1247469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92" idx="25"/>
            <a:endCxn id="80" idx="1"/>
          </p:cNvCxnSpPr>
          <p:nvPr/>
        </p:nvCxnSpPr>
        <p:spPr>
          <a:xfrm flipV="1">
            <a:off x="10740566" y="2063094"/>
            <a:ext cx="1733179" cy="155266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154"/>
          <p:cNvSpPr>
            <a:spLocks noChangeArrowheads="1"/>
          </p:cNvSpPr>
          <p:nvPr/>
        </p:nvSpPr>
        <p:spPr bwMode="ltGray">
          <a:xfrm>
            <a:off x="12635981" y="3418018"/>
            <a:ext cx="2241318" cy="8078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74" name="Rounded Rectangle 73"/>
          <p:cNvSpPr/>
          <p:nvPr/>
        </p:nvSpPr>
        <p:spPr>
          <a:xfrm>
            <a:off x="12781337" y="3576879"/>
            <a:ext cx="1911456" cy="491066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SBC | GW</a:t>
            </a:r>
          </a:p>
        </p:txBody>
      </p:sp>
      <p:sp>
        <p:nvSpPr>
          <p:cNvPr id="100" name="Rectangle 154"/>
          <p:cNvSpPr>
            <a:spLocks noChangeArrowheads="1"/>
          </p:cNvSpPr>
          <p:nvPr/>
        </p:nvSpPr>
        <p:spPr bwMode="ltGray">
          <a:xfrm>
            <a:off x="10069204" y="3369730"/>
            <a:ext cx="898822" cy="85061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92" name="Freeform 41"/>
          <p:cNvSpPr>
            <a:spLocks noChangeAspect="1" noEditPoints="1"/>
          </p:cNvSpPr>
          <p:nvPr/>
        </p:nvSpPr>
        <p:spPr bwMode="auto">
          <a:xfrm>
            <a:off x="10209240" y="3480063"/>
            <a:ext cx="653004" cy="652143"/>
          </a:xfrm>
          <a:custGeom>
            <a:avLst/>
            <a:gdLst>
              <a:gd name="T0" fmla="*/ 161 w 322"/>
              <a:gd name="T1" fmla="*/ 322 h 322"/>
              <a:gd name="T2" fmla="*/ 60 w 322"/>
              <a:gd name="T3" fmla="*/ 67 h 322"/>
              <a:gd name="T4" fmla="*/ 92 w 322"/>
              <a:gd name="T5" fmla="*/ 58 h 322"/>
              <a:gd name="T6" fmla="*/ 47 w 322"/>
              <a:gd name="T7" fmla="*/ 80 h 322"/>
              <a:gd name="T8" fmla="*/ 34 w 322"/>
              <a:gd name="T9" fmla="*/ 106 h 322"/>
              <a:gd name="T10" fmla="*/ 74 w 322"/>
              <a:gd name="T11" fmla="*/ 111 h 322"/>
              <a:gd name="T12" fmla="*/ 23 w 322"/>
              <a:gd name="T13" fmla="*/ 153 h 322"/>
              <a:gd name="T14" fmla="*/ 24 w 322"/>
              <a:gd name="T15" fmla="*/ 181 h 322"/>
              <a:gd name="T16" fmla="*/ 69 w 322"/>
              <a:gd name="T17" fmla="*/ 180 h 322"/>
              <a:gd name="T18" fmla="*/ 36 w 322"/>
              <a:gd name="T19" fmla="*/ 224 h 322"/>
              <a:gd name="T20" fmla="*/ 60 w 322"/>
              <a:gd name="T21" fmla="*/ 259 h 322"/>
              <a:gd name="T22" fmla="*/ 85 w 322"/>
              <a:gd name="T23" fmla="*/ 251 h 322"/>
              <a:gd name="T24" fmla="*/ 80 w 322"/>
              <a:gd name="T25" fmla="*/ 277 h 322"/>
              <a:gd name="T26" fmla="*/ 136 w 322"/>
              <a:gd name="T27" fmla="*/ 299 h 322"/>
              <a:gd name="T28" fmla="*/ 151 w 322"/>
              <a:gd name="T29" fmla="*/ 246 h 322"/>
              <a:gd name="T30" fmla="*/ 99 w 322"/>
              <a:gd name="T31" fmla="*/ 224 h 322"/>
              <a:gd name="T32" fmla="*/ 90 w 322"/>
              <a:gd name="T33" fmla="*/ 172 h 322"/>
              <a:gd name="T34" fmla="*/ 151 w 322"/>
              <a:gd name="T35" fmla="*/ 153 h 322"/>
              <a:gd name="T36" fmla="*/ 97 w 322"/>
              <a:gd name="T37" fmla="*/ 107 h 322"/>
              <a:gd name="T38" fmla="*/ 151 w 322"/>
              <a:gd name="T39" fmla="*/ 153 h 322"/>
              <a:gd name="T40" fmla="*/ 111 w 322"/>
              <a:gd name="T41" fmla="*/ 69 h 322"/>
              <a:gd name="T42" fmla="*/ 151 w 322"/>
              <a:gd name="T43" fmla="*/ 22 h 322"/>
              <a:gd name="T44" fmla="*/ 298 w 322"/>
              <a:gd name="T45" fmla="*/ 144 h 322"/>
              <a:gd name="T46" fmla="*/ 253 w 322"/>
              <a:gd name="T47" fmla="*/ 146 h 322"/>
              <a:gd name="T48" fmla="*/ 286 w 322"/>
              <a:gd name="T49" fmla="*/ 101 h 322"/>
              <a:gd name="T50" fmla="*/ 262 w 322"/>
              <a:gd name="T51" fmla="*/ 67 h 322"/>
              <a:gd name="T52" fmla="*/ 237 w 322"/>
              <a:gd name="T53" fmla="*/ 75 h 322"/>
              <a:gd name="T54" fmla="*/ 242 w 322"/>
              <a:gd name="T55" fmla="*/ 49 h 322"/>
              <a:gd name="T56" fmla="*/ 186 w 322"/>
              <a:gd name="T57" fmla="*/ 26 h 322"/>
              <a:gd name="T58" fmla="*/ 171 w 322"/>
              <a:gd name="T59" fmla="*/ 80 h 322"/>
              <a:gd name="T60" fmla="*/ 223 w 322"/>
              <a:gd name="T61" fmla="*/ 101 h 322"/>
              <a:gd name="T62" fmla="*/ 232 w 322"/>
              <a:gd name="T63" fmla="*/ 153 h 322"/>
              <a:gd name="T64" fmla="*/ 171 w 322"/>
              <a:gd name="T65" fmla="*/ 172 h 322"/>
              <a:gd name="T66" fmla="*/ 225 w 322"/>
              <a:gd name="T67" fmla="*/ 218 h 322"/>
              <a:gd name="T68" fmla="*/ 171 w 322"/>
              <a:gd name="T69" fmla="*/ 172 h 322"/>
              <a:gd name="T70" fmla="*/ 180 w 322"/>
              <a:gd name="T71" fmla="*/ 302 h 322"/>
              <a:gd name="T72" fmla="*/ 216 w 322"/>
              <a:gd name="T73" fmla="*/ 246 h 322"/>
              <a:gd name="T74" fmla="*/ 242 w 322"/>
              <a:gd name="T75" fmla="*/ 277 h 322"/>
              <a:gd name="T76" fmla="*/ 237 w 322"/>
              <a:gd name="T77" fmla="*/ 251 h 322"/>
              <a:gd name="T78" fmla="*/ 262 w 322"/>
              <a:gd name="T79" fmla="*/ 259 h 322"/>
              <a:gd name="T80" fmla="*/ 286 w 322"/>
              <a:gd name="T81" fmla="*/ 224 h 322"/>
              <a:gd name="T82" fmla="*/ 253 w 322"/>
              <a:gd name="T83" fmla="*/ 180 h 322"/>
              <a:gd name="T84" fmla="*/ 298 w 322"/>
              <a:gd name="T85" fmla="*/ 181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22" h="322">
                <a:moveTo>
                  <a:pt x="161" y="0"/>
                </a:moveTo>
                <a:cubicBezTo>
                  <a:pt x="72" y="0"/>
                  <a:pt x="0" y="73"/>
                  <a:pt x="0" y="161"/>
                </a:cubicBezTo>
                <a:cubicBezTo>
                  <a:pt x="0" y="250"/>
                  <a:pt x="72" y="322"/>
                  <a:pt x="161" y="322"/>
                </a:cubicBezTo>
                <a:cubicBezTo>
                  <a:pt x="250" y="322"/>
                  <a:pt x="322" y="250"/>
                  <a:pt x="322" y="161"/>
                </a:cubicBezTo>
                <a:cubicBezTo>
                  <a:pt x="322" y="73"/>
                  <a:pt x="250" y="0"/>
                  <a:pt x="161" y="0"/>
                </a:cubicBezTo>
                <a:close/>
                <a:moveTo>
                  <a:pt x="60" y="67"/>
                </a:moveTo>
                <a:cubicBezTo>
                  <a:pt x="66" y="60"/>
                  <a:pt x="73" y="54"/>
                  <a:pt x="80" y="49"/>
                </a:cubicBezTo>
                <a:cubicBezTo>
                  <a:pt x="106" y="30"/>
                  <a:pt x="106" y="30"/>
                  <a:pt x="106" y="30"/>
                </a:cubicBezTo>
                <a:cubicBezTo>
                  <a:pt x="92" y="58"/>
                  <a:pt x="92" y="58"/>
                  <a:pt x="92" y="58"/>
                </a:cubicBezTo>
                <a:cubicBezTo>
                  <a:pt x="90" y="63"/>
                  <a:pt x="88" y="69"/>
                  <a:pt x="85" y="75"/>
                </a:cubicBezTo>
                <a:cubicBezTo>
                  <a:pt x="83" y="80"/>
                  <a:pt x="83" y="80"/>
                  <a:pt x="83" y="80"/>
                </a:cubicBezTo>
                <a:cubicBezTo>
                  <a:pt x="47" y="80"/>
                  <a:pt x="47" y="80"/>
                  <a:pt x="47" y="80"/>
                </a:cubicBezTo>
                <a:lnTo>
                  <a:pt x="60" y="67"/>
                </a:lnTo>
                <a:close/>
                <a:moveTo>
                  <a:pt x="24" y="144"/>
                </a:moveTo>
                <a:cubicBezTo>
                  <a:pt x="25" y="131"/>
                  <a:pt x="29" y="118"/>
                  <a:pt x="34" y="106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74" y="111"/>
                  <a:pt x="74" y="111"/>
                  <a:pt x="74" y="111"/>
                </a:cubicBezTo>
                <a:cubicBezTo>
                  <a:pt x="72" y="123"/>
                  <a:pt x="70" y="134"/>
                  <a:pt x="69" y="146"/>
                </a:cubicBezTo>
                <a:cubicBezTo>
                  <a:pt x="68" y="153"/>
                  <a:pt x="68" y="153"/>
                  <a:pt x="68" y="153"/>
                </a:cubicBezTo>
                <a:cubicBezTo>
                  <a:pt x="23" y="153"/>
                  <a:pt x="23" y="153"/>
                  <a:pt x="23" y="153"/>
                </a:cubicBezTo>
                <a:lnTo>
                  <a:pt x="24" y="144"/>
                </a:lnTo>
                <a:close/>
                <a:moveTo>
                  <a:pt x="34" y="220"/>
                </a:moveTo>
                <a:cubicBezTo>
                  <a:pt x="29" y="208"/>
                  <a:pt x="25" y="195"/>
                  <a:pt x="24" y="18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68" y="172"/>
                  <a:pt x="68" y="172"/>
                  <a:pt x="68" y="172"/>
                </a:cubicBezTo>
                <a:cubicBezTo>
                  <a:pt x="69" y="180"/>
                  <a:pt x="69" y="180"/>
                  <a:pt x="69" y="180"/>
                </a:cubicBezTo>
                <a:cubicBezTo>
                  <a:pt x="70" y="191"/>
                  <a:pt x="72" y="203"/>
                  <a:pt x="74" y="215"/>
                </a:cubicBezTo>
                <a:cubicBezTo>
                  <a:pt x="76" y="224"/>
                  <a:pt x="76" y="224"/>
                  <a:pt x="76" y="224"/>
                </a:cubicBezTo>
                <a:cubicBezTo>
                  <a:pt x="36" y="224"/>
                  <a:pt x="36" y="224"/>
                  <a:pt x="36" y="224"/>
                </a:cubicBezTo>
                <a:lnTo>
                  <a:pt x="34" y="220"/>
                </a:lnTo>
                <a:close/>
                <a:moveTo>
                  <a:pt x="80" y="277"/>
                </a:moveTo>
                <a:cubicBezTo>
                  <a:pt x="73" y="272"/>
                  <a:pt x="66" y="265"/>
                  <a:pt x="60" y="259"/>
                </a:cubicBezTo>
                <a:cubicBezTo>
                  <a:pt x="47" y="246"/>
                  <a:pt x="47" y="246"/>
                  <a:pt x="47" y="246"/>
                </a:cubicBezTo>
                <a:cubicBezTo>
                  <a:pt x="83" y="246"/>
                  <a:pt x="83" y="246"/>
                  <a:pt x="83" y="246"/>
                </a:cubicBezTo>
                <a:cubicBezTo>
                  <a:pt x="85" y="251"/>
                  <a:pt x="85" y="251"/>
                  <a:pt x="85" y="251"/>
                </a:cubicBezTo>
                <a:cubicBezTo>
                  <a:pt x="88" y="257"/>
                  <a:pt x="90" y="263"/>
                  <a:pt x="92" y="267"/>
                </a:cubicBezTo>
                <a:cubicBezTo>
                  <a:pt x="106" y="296"/>
                  <a:pt x="106" y="296"/>
                  <a:pt x="106" y="296"/>
                </a:cubicBezTo>
                <a:lnTo>
                  <a:pt x="80" y="277"/>
                </a:lnTo>
                <a:close/>
                <a:moveTo>
                  <a:pt x="151" y="304"/>
                </a:moveTo>
                <a:cubicBezTo>
                  <a:pt x="138" y="302"/>
                  <a:pt x="138" y="302"/>
                  <a:pt x="138" y="302"/>
                </a:cubicBezTo>
                <a:cubicBezTo>
                  <a:pt x="136" y="299"/>
                  <a:pt x="136" y="299"/>
                  <a:pt x="136" y="299"/>
                </a:cubicBezTo>
                <a:cubicBezTo>
                  <a:pt x="127" y="287"/>
                  <a:pt x="119" y="273"/>
                  <a:pt x="111" y="257"/>
                </a:cubicBezTo>
                <a:cubicBezTo>
                  <a:pt x="106" y="246"/>
                  <a:pt x="106" y="246"/>
                  <a:pt x="106" y="246"/>
                </a:cubicBezTo>
                <a:cubicBezTo>
                  <a:pt x="151" y="246"/>
                  <a:pt x="151" y="246"/>
                  <a:pt x="151" y="246"/>
                </a:cubicBezTo>
                <a:lnTo>
                  <a:pt x="151" y="304"/>
                </a:lnTo>
                <a:close/>
                <a:moveTo>
                  <a:pt x="151" y="224"/>
                </a:moveTo>
                <a:cubicBezTo>
                  <a:pt x="99" y="224"/>
                  <a:pt x="99" y="224"/>
                  <a:pt x="99" y="224"/>
                </a:cubicBezTo>
                <a:cubicBezTo>
                  <a:pt x="97" y="218"/>
                  <a:pt x="97" y="218"/>
                  <a:pt x="97" y="218"/>
                </a:cubicBezTo>
                <a:cubicBezTo>
                  <a:pt x="94" y="207"/>
                  <a:pt x="92" y="194"/>
                  <a:pt x="91" y="181"/>
                </a:cubicBezTo>
                <a:cubicBezTo>
                  <a:pt x="90" y="172"/>
                  <a:pt x="90" y="172"/>
                  <a:pt x="90" y="172"/>
                </a:cubicBezTo>
                <a:cubicBezTo>
                  <a:pt x="151" y="172"/>
                  <a:pt x="151" y="172"/>
                  <a:pt x="151" y="172"/>
                </a:cubicBezTo>
                <a:lnTo>
                  <a:pt x="151" y="224"/>
                </a:lnTo>
                <a:close/>
                <a:moveTo>
                  <a:pt x="151" y="153"/>
                </a:moveTo>
                <a:cubicBezTo>
                  <a:pt x="90" y="153"/>
                  <a:pt x="90" y="153"/>
                  <a:pt x="90" y="153"/>
                </a:cubicBezTo>
                <a:cubicBezTo>
                  <a:pt x="91" y="145"/>
                  <a:pt x="91" y="145"/>
                  <a:pt x="91" y="145"/>
                </a:cubicBezTo>
                <a:cubicBezTo>
                  <a:pt x="92" y="132"/>
                  <a:pt x="94" y="119"/>
                  <a:pt x="97" y="107"/>
                </a:cubicBezTo>
                <a:cubicBezTo>
                  <a:pt x="99" y="101"/>
                  <a:pt x="99" y="101"/>
                  <a:pt x="99" y="101"/>
                </a:cubicBezTo>
                <a:cubicBezTo>
                  <a:pt x="151" y="101"/>
                  <a:pt x="151" y="101"/>
                  <a:pt x="151" y="101"/>
                </a:cubicBezTo>
                <a:lnTo>
                  <a:pt x="151" y="153"/>
                </a:lnTo>
                <a:close/>
                <a:moveTo>
                  <a:pt x="151" y="80"/>
                </a:moveTo>
                <a:cubicBezTo>
                  <a:pt x="106" y="80"/>
                  <a:pt x="106" y="80"/>
                  <a:pt x="106" y="80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9" y="53"/>
                  <a:pt x="127" y="39"/>
                  <a:pt x="136" y="27"/>
                </a:cubicBezTo>
                <a:cubicBezTo>
                  <a:pt x="138" y="24"/>
                  <a:pt x="141" y="24"/>
                  <a:pt x="142" y="23"/>
                </a:cubicBezTo>
                <a:cubicBezTo>
                  <a:pt x="151" y="22"/>
                  <a:pt x="151" y="22"/>
                  <a:pt x="151" y="22"/>
                </a:cubicBezTo>
                <a:lnTo>
                  <a:pt x="151" y="80"/>
                </a:lnTo>
                <a:close/>
                <a:moveTo>
                  <a:pt x="288" y="106"/>
                </a:moveTo>
                <a:cubicBezTo>
                  <a:pt x="293" y="118"/>
                  <a:pt x="296" y="131"/>
                  <a:pt x="298" y="144"/>
                </a:cubicBezTo>
                <a:cubicBezTo>
                  <a:pt x="299" y="153"/>
                  <a:pt x="299" y="153"/>
                  <a:pt x="299" y="153"/>
                </a:cubicBezTo>
                <a:cubicBezTo>
                  <a:pt x="253" y="153"/>
                  <a:pt x="253" y="153"/>
                  <a:pt x="253" y="153"/>
                </a:cubicBezTo>
                <a:cubicBezTo>
                  <a:pt x="253" y="146"/>
                  <a:pt x="253" y="146"/>
                  <a:pt x="253" y="146"/>
                </a:cubicBezTo>
                <a:cubicBezTo>
                  <a:pt x="252" y="134"/>
                  <a:pt x="250" y="123"/>
                  <a:pt x="248" y="111"/>
                </a:cubicBezTo>
                <a:cubicBezTo>
                  <a:pt x="245" y="101"/>
                  <a:pt x="245" y="101"/>
                  <a:pt x="245" y="101"/>
                </a:cubicBezTo>
                <a:cubicBezTo>
                  <a:pt x="286" y="101"/>
                  <a:pt x="286" y="101"/>
                  <a:pt x="286" y="101"/>
                </a:cubicBezTo>
                <a:lnTo>
                  <a:pt x="288" y="106"/>
                </a:lnTo>
                <a:close/>
                <a:moveTo>
                  <a:pt x="242" y="49"/>
                </a:moveTo>
                <a:cubicBezTo>
                  <a:pt x="249" y="54"/>
                  <a:pt x="256" y="60"/>
                  <a:pt x="262" y="67"/>
                </a:cubicBezTo>
                <a:cubicBezTo>
                  <a:pt x="275" y="80"/>
                  <a:pt x="275" y="80"/>
                  <a:pt x="275" y="80"/>
                </a:cubicBezTo>
                <a:cubicBezTo>
                  <a:pt x="239" y="80"/>
                  <a:pt x="239" y="80"/>
                  <a:pt x="239" y="80"/>
                </a:cubicBezTo>
                <a:cubicBezTo>
                  <a:pt x="237" y="75"/>
                  <a:pt x="237" y="75"/>
                  <a:pt x="237" y="75"/>
                </a:cubicBezTo>
                <a:cubicBezTo>
                  <a:pt x="234" y="68"/>
                  <a:pt x="232" y="63"/>
                  <a:pt x="230" y="58"/>
                </a:cubicBezTo>
                <a:cubicBezTo>
                  <a:pt x="216" y="30"/>
                  <a:pt x="216" y="30"/>
                  <a:pt x="216" y="30"/>
                </a:cubicBezTo>
                <a:lnTo>
                  <a:pt x="242" y="49"/>
                </a:lnTo>
                <a:close/>
                <a:moveTo>
                  <a:pt x="171" y="22"/>
                </a:moveTo>
                <a:cubicBezTo>
                  <a:pt x="184" y="24"/>
                  <a:pt x="184" y="24"/>
                  <a:pt x="184" y="24"/>
                </a:cubicBezTo>
                <a:cubicBezTo>
                  <a:pt x="186" y="26"/>
                  <a:pt x="186" y="26"/>
                  <a:pt x="186" y="26"/>
                </a:cubicBezTo>
                <a:cubicBezTo>
                  <a:pt x="195" y="39"/>
                  <a:pt x="203" y="53"/>
                  <a:pt x="211" y="69"/>
                </a:cubicBezTo>
                <a:cubicBezTo>
                  <a:pt x="216" y="80"/>
                  <a:pt x="216" y="80"/>
                  <a:pt x="216" y="80"/>
                </a:cubicBezTo>
                <a:cubicBezTo>
                  <a:pt x="171" y="80"/>
                  <a:pt x="171" y="80"/>
                  <a:pt x="171" y="80"/>
                </a:cubicBezTo>
                <a:lnTo>
                  <a:pt x="171" y="22"/>
                </a:lnTo>
                <a:close/>
                <a:moveTo>
                  <a:pt x="171" y="101"/>
                </a:moveTo>
                <a:cubicBezTo>
                  <a:pt x="223" y="101"/>
                  <a:pt x="223" y="101"/>
                  <a:pt x="223" y="101"/>
                </a:cubicBezTo>
                <a:cubicBezTo>
                  <a:pt x="225" y="107"/>
                  <a:pt x="225" y="107"/>
                  <a:pt x="225" y="107"/>
                </a:cubicBezTo>
                <a:cubicBezTo>
                  <a:pt x="228" y="119"/>
                  <a:pt x="230" y="132"/>
                  <a:pt x="231" y="145"/>
                </a:cubicBezTo>
                <a:cubicBezTo>
                  <a:pt x="232" y="153"/>
                  <a:pt x="232" y="153"/>
                  <a:pt x="232" y="153"/>
                </a:cubicBezTo>
                <a:cubicBezTo>
                  <a:pt x="171" y="153"/>
                  <a:pt x="171" y="153"/>
                  <a:pt x="171" y="153"/>
                </a:cubicBezTo>
                <a:lnTo>
                  <a:pt x="171" y="101"/>
                </a:lnTo>
                <a:close/>
                <a:moveTo>
                  <a:pt x="171" y="172"/>
                </a:moveTo>
                <a:cubicBezTo>
                  <a:pt x="232" y="172"/>
                  <a:pt x="232" y="172"/>
                  <a:pt x="232" y="172"/>
                </a:cubicBezTo>
                <a:cubicBezTo>
                  <a:pt x="231" y="181"/>
                  <a:pt x="231" y="181"/>
                  <a:pt x="231" y="181"/>
                </a:cubicBezTo>
                <a:cubicBezTo>
                  <a:pt x="230" y="194"/>
                  <a:pt x="228" y="207"/>
                  <a:pt x="225" y="218"/>
                </a:cubicBezTo>
                <a:cubicBezTo>
                  <a:pt x="223" y="224"/>
                  <a:pt x="223" y="224"/>
                  <a:pt x="223" y="224"/>
                </a:cubicBezTo>
                <a:cubicBezTo>
                  <a:pt x="171" y="224"/>
                  <a:pt x="171" y="224"/>
                  <a:pt x="171" y="224"/>
                </a:cubicBezTo>
                <a:lnTo>
                  <a:pt x="171" y="172"/>
                </a:lnTo>
                <a:close/>
                <a:moveTo>
                  <a:pt x="211" y="257"/>
                </a:moveTo>
                <a:cubicBezTo>
                  <a:pt x="203" y="273"/>
                  <a:pt x="195" y="287"/>
                  <a:pt x="186" y="299"/>
                </a:cubicBezTo>
                <a:cubicBezTo>
                  <a:pt x="184" y="302"/>
                  <a:pt x="181" y="302"/>
                  <a:pt x="180" y="302"/>
                </a:cubicBezTo>
                <a:cubicBezTo>
                  <a:pt x="171" y="304"/>
                  <a:pt x="171" y="304"/>
                  <a:pt x="171" y="304"/>
                </a:cubicBezTo>
                <a:cubicBezTo>
                  <a:pt x="171" y="246"/>
                  <a:pt x="171" y="246"/>
                  <a:pt x="171" y="246"/>
                </a:cubicBezTo>
                <a:cubicBezTo>
                  <a:pt x="216" y="246"/>
                  <a:pt x="216" y="246"/>
                  <a:pt x="216" y="246"/>
                </a:cubicBezTo>
                <a:lnTo>
                  <a:pt x="211" y="257"/>
                </a:lnTo>
                <a:close/>
                <a:moveTo>
                  <a:pt x="262" y="259"/>
                </a:moveTo>
                <a:cubicBezTo>
                  <a:pt x="256" y="265"/>
                  <a:pt x="249" y="272"/>
                  <a:pt x="242" y="277"/>
                </a:cubicBezTo>
                <a:cubicBezTo>
                  <a:pt x="216" y="296"/>
                  <a:pt x="216" y="296"/>
                  <a:pt x="216" y="296"/>
                </a:cubicBezTo>
                <a:cubicBezTo>
                  <a:pt x="230" y="267"/>
                  <a:pt x="230" y="267"/>
                  <a:pt x="230" y="267"/>
                </a:cubicBezTo>
                <a:cubicBezTo>
                  <a:pt x="232" y="263"/>
                  <a:pt x="234" y="257"/>
                  <a:pt x="237" y="251"/>
                </a:cubicBezTo>
                <a:cubicBezTo>
                  <a:pt x="239" y="246"/>
                  <a:pt x="239" y="246"/>
                  <a:pt x="239" y="246"/>
                </a:cubicBezTo>
                <a:cubicBezTo>
                  <a:pt x="275" y="246"/>
                  <a:pt x="275" y="246"/>
                  <a:pt x="275" y="246"/>
                </a:cubicBezTo>
                <a:lnTo>
                  <a:pt x="262" y="259"/>
                </a:lnTo>
                <a:close/>
                <a:moveTo>
                  <a:pt x="298" y="181"/>
                </a:moveTo>
                <a:cubicBezTo>
                  <a:pt x="296" y="195"/>
                  <a:pt x="293" y="208"/>
                  <a:pt x="288" y="220"/>
                </a:cubicBezTo>
                <a:cubicBezTo>
                  <a:pt x="286" y="224"/>
                  <a:pt x="286" y="224"/>
                  <a:pt x="286" y="224"/>
                </a:cubicBezTo>
                <a:cubicBezTo>
                  <a:pt x="245" y="224"/>
                  <a:pt x="245" y="224"/>
                  <a:pt x="245" y="224"/>
                </a:cubicBezTo>
                <a:cubicBezTo>
                  <a:pt x="248" y="215"/>
                  <a:pt x="248" y="215"/>
                  <a:pt x="248" y="215"/>
                </a:cubicBezTo>
                <a:cubicBezTo>
                  <a:pt x="250" y="203"/>
                  <a:pt x="252" y="191"/>
                  <a:pt x="253" y="180"/>
                </a:cubicBezTo>
                <a:cubicBezTo>
                  <a:pt x="253" y="172"/>
                  <a:pt x="253" y="172"/>
                  <a:pt x="253" y="172"/>
                </a:cubicBezTo>
                <a:cubicBezTo>
                  <a:pt x="299" y="172"/>
                  <a:pt x="299" y="172"/>
                  <a:pt x="299" y="172"/>
                </a:cubicBezTo>
                <a:lnTo>
                  <a:pt x="298" y="181"/>
                </a:lnTo>
                <a:close/>
              </a:path>
            </a:pathLst>
          </a:custGeom>
          <a:solidFill>
            <a:srgbClr val="00009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1" name="Group 100"/>
          <p:cNvGrpSpPr>
            <a:grpSpLocks noChangeAspect="1"/>
          </p:cNvGrpSpPr>
          <p:nvPr/>
        </p:nvGrpSpPr>
        <p:grpSpPr>
          <a:xfrm>
            <a:off x="9619536" y="9985293"/>
            <a:ext cx="599054" cy="400902"/>
            <a:chOff x="-3394665" y="3534473"/>
            <a:chExt cx="1159001" cy="775634"/>
          </a:xfrm>
          <a:solidFill>
            <a:srgbClr val="FFFFFF"/>
          </a:solidFill>
        </p:grpSpPr>
        <p:sp>
          <p:nvSpPr>
            <p:cNvPr id="102" name="Freeform 1911"/>
            <p:cNvSpPr>
              <a:spLocks/>
            </p:cNvSpPr>
            <p:nvPr/>
          </p:nvSpPr>
          <p:spPr bwMode="auto">
            <a:xfrm>
              <a:off x="-3394665" y="3821580"/>
              <a:ext cx="791770" cy="485189"/>
            </a:xfrm>
            <a:custGeom>
              <a:avLst/>
              <a:gdLst>
                <a:gd name="T0" fmla="*/ 63 w 237"/>
                <a:gd name="T1" fmla="*/ 145 h 145"/>
                <a:gd name="T2" fmla="*/ 11 w 237"/>
                <a:gd name="T3" fmla="*/ 145 h 145"/>
                <a:gd name="T4" fmla="*/ 1 w 237"/>
                <a:gd name="T5" fmla="*/ 134 h 145"/>
                <a:gd name="T6" fmla="*/ 2 w 237"/>
                <a:gd name="T7" fmla="*/ 127 h 145"/>
                <a:gd name="T8" fmla="*/ 19 w 237"/>
                <a:gd name="T9" fmla="*/ 85 h 145"/>
                <a:gd name="T10" fmla="*/ 62 w 237"/>
                <a:gd name="T11" fmla="*/ 17 h 145"/>
                <a:gd name="T12" fmla="*/ 100 w 237"/>
                <a:gd name="T13" fmla="*/ 4 h 145"/>
                <a:gd name="T14" fmla="*/ 126 w 237"/>
                <a:gd name="T15" fmla="*/ 35 h 145"/>
                <a:gd name="T16" fmla="*/ 139 w 237"/>
                <a:gd name="T17" fmla="*/ 74 h 145"/>
                <a:gd name="T18" fmla="*/ 154 w 237"/>
                <a:gd name="T19" fmla="*/ 84 h 145"/>
                <a:gd name="T20" fmla="*/ 200 w 237"/>
                <a:gd name="T21" fmla="*/ 86 h 145"/>
                <a:gd name="T22" fmla="*/ 222 w 237"/>
                <a:gd name="T23" fmla="*/ 86 h 145"/>
                <a:gd name="T24" fmla="*/ 237 w 237"/>
                <a:gd name="T25" fmla="*/ 99 h 145"/>
                <a:gd name="T26" fmla="*/ 223 w 237"/>
                <a:gd name="T27" fmla="*/ 112 h 145"/>
                <a:gd name="T28" fmla="*/ 150 w 237"/>
                <a:gd name="T29" fmla="*/ 110 h 145"/>
                <a:gd name="T30" fmla="*/ 118 w 237"/>
                <a:gd name="T31" fmla="*/ 91 h 145"/>
                <a:gd name="T32" fmla="*/ 117 w 237"/>
                <a:gd name="T33" fmla="*/ 88 h 145"/>
                <a:gd name="T34" fmla="*/ 100 w 237"/>
                <a:gd name="T35" fmla="*/ 87 h 145"/>
                <a:gd name="T36" fmla="*/ 72 w 237"/>
                <a:gd name="T37" fmla="*/ 139 h 145"/>
                <a:gd name="T38" fmla="*/ 63 w 237"/>
                <a:gd name="T3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7" h="145">
                  <a:moveTo>
                    <a:pt x="63" y="145"/>
                  </a:moveTo>
                  <a:cubicBezTo>
                    <a:pt x="11" y="145"/>
                    <a:pt x="11" y="145"/>
                    <a:pt x="11" y="145"/>
                  </a:cubicBezTo>
                  <a:cubicBezTo>
                    <a:pt x="5" y="145"/>
                    <a:pt x="0" y="140"/>
                    <a:pt x="1" y="134"/>
                  </a:cubicBezTo>
                  <a:cubicBezTo>
                    <a:pt x="1" y="132"/>
                    <a:pt x="2" y="130"/>
                    <a:pt x="2" y="127"/>
                  </a:cubicBezTo>
                  <a:cubicBezTo>
                    <a:pt x="5" y="112"/>
                    <a:pt x="12" y="98"/>
                    <a:pt x="19" y="85"/>
                  </a:cubicBezTo>
                  <a:cubicBezTo>
                    <a:pt x="31" y="61"/>
                    <a:pt x="46" y="39"/>
                    <a:pt x="62" y="17"/>
                  </a:cubicBezTo>
                  <a:cubicBezTo>
                    <a:pt x="71" y="5"/>
                    <a:pt x="86" y="0"/>
                    <a:pt x="100" y="4"/>
                  </a:cubicBezTo>
                  <a:cubicBezTo>
                    <a:pt x="114" y="8"/>
                    <a:pt x="123" y="20"/>
                    <a:pt x="126" y="35"/>
                  </a:cubicBezTo>
                  <a:cubicBezTo>
                    <a:pt x="128" y="48"/>
                    <a:pt x="133" y="62"/>
                    <a:pt x="139" y="74"/>
                  </a:cubicBezTo>
                  <a:cubicBezTo>
                    <a:pt x="142" y="79"/>
                    <a:pt x="149" y="83"/>
                    <a:pt x="154" y="84"/>
                  </a:cubicBezTo>
                  <a:cubicBezTo>
                    <a:pt x="170" y="84"/>
                    <a:pt x="185" y="85"/>
                    <a:pt x="200" y="86"/>
                  </a:cubicBezTo>
                  <a:cubicBezTo>
                    <a:pt x="208" y="86"/>
                    <a:pt x="215" y="86"/>
                    <a:pt x="222" y="86"/>
                  </a:cubicBezTo>
                  <a:cubicBezTo>
                    <a:pt x="231" y="86"/>
                    <a:pt x="237" y="91"/>
                    <a:pt x="237" y="99"/>
                  </a:cubicBezTo>
                  <a:cubicBezTo>
                    <a:pt x="237" y="107"/>
                    <a:pt x="231" y="112"/>
                    <a:pt x="223" y="112"/>
                  </a:cubicBezTo>
                  <a:cubicBezTo>
                    <a:pt x="198" y="112"/>
                    <a:pt x="174" y="111"/>
                    <a:pt x="150" y="110"/>
                  </a:cubicBezTo>
                  <a:cubicBezTo>
                    <a:pt x="135" y="110"/>
                    <a:pt x="125" y="103"/>
                    <a:pt x="118" y="91"/>
                  </a:cubicBezTo>
                  <a:cubicBezTo>
                    <a:pt x="118" y="90"/>
                    <a:pt x="117" y="89"/>
                    <a:pt x="117" y="88"/>
                  </a:cubicBezTo>
                  <a:cubicBezTo>
                    <a:pt x="113" y="82"/>
                    <a:pt x="104" y="81"/>
                    <a:pt x="100" y="87"/>
                  </a:cubicBezTo>
                  <a:cubicBezTo>
                    <a:pt x="90" y="104"/>
                    <a:pt x="79" y="120"/>
                    <a:pt x="72" y="139"/>
                  </a:cubicBezTo>
                  <a:cubicBezTo>
                    <a:pt x="71" y="142"/>
                    <a:pt x="67" y="145"/>
                    <a:pt x="63" y="14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  <p:sp>
          <p:nvSpPr>
            <p:cNvPr id="103" name="Freeform 1912"/>
            <p:cNvSpPr>
              <a:spLocks/>
            </p:cNvSpPr>
            <p:nvPr/>
          </p:nvSpPr>
          <p:spPr bwMode="auto">
            <a:xfrm>
              <a:off x="-3020202" y="3534473"/>
              <a:ext cx="327169" cy="327168"/>
            </a:xfrm>
            <a:custGeom>
              <a:avLst/>
              <a:gdLst>
                <a:gd name="T0" fmla="*/ 98 w 98"/>
                <a:gd name="T1" fmla="*/ 49 h 98"/>
                <a:gd name="T2" fmla="*/ 49 w 98"/>
                <a:gd name="T3" fmla="*/ 98 h 98"/>
                <a:gd name="T4" fmla="*/ 0 w 98"/>
                <a:gd name="T5" fmla="*/ 49 h 98"/>
                <a:gd name="T6" fmla="*/ 49 w 98"/>
                <a:gd name="T7" fmla="*/ 0 h 98"/>
                <a:gd name="T8" fmla="*/ 98 w 98"/>
                <a:gd name="T9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98">
                  <a:moveTo>
                    <a:pt x="98" y="49"/>
                  </a:moveTo>
                  <a:cubicBezTo>
                    <a:pt x="98" y="76"/>
                    <a:pt x="77" y="98"/>
                    <a:pt x="49" y="98"/>
                  </a:cubicBezTo>
                  <a:cubicBezTo>
                    <a:pt x="22" y="98"/>
                    <a:pt x="0" y="77"/>
                    <a:pt x="0" y="49"/>
                  </a:cubicBezTo>
                  <a:cubicBezTo>
                    <a:pt x="0" y="22"/>
                    <a:pt x="22" y="0"/>
                    <a:pt x="49" y="0"/>
                  </a:cubicBezTo>
                  <a:cubicBezTo>
                    <a:pt x="76" y="0"/>
                    <a:pt x="98" y="22"/>
                    <a:pt x="98" y="4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  <p:sp>
          <p:nvSpPr>
            <p:cNvPr id="104" name="Freeform 1913"/>
            <p:cNvSpPr>
              <a:spLocks/>
            </p:cNvSpPr>
            <p:nvPr/>
          </p:nvSpPr>
          <p:spPr bwMode="auto">
            <a:xfrm>
              <a:off x="-2519433" y="3661334"/>
              <a:ext cx="283769" cy="645434"/>
            </a:xfrm>
            <a:custGeom>
              <a:avLst/>
              <a:gdLst>
                <a:gd name="T0" fmla="*/ 84 w 85"/>
                <a:gd name="T1" fmla="*/ 193 h 193"/>
                <a:gd name="T2" fmla="*/ 26 w 85"/>
                <a:gd name="T3" fmla="*/ 193 h 193"/>
                <a:gd name="T4" fmla="*/ 16 w 85"/>
                <a:gd name="T5" fmla="*/ 181 h 193"/>
                <a:gd name="T6" fmla="*/ 27 w 85"/>
                <a:gd name="T7" fmla="*/ 168 h 193"/>
                <a:gd name="T8" fmla="*/ 55 w 85"/>
                <a:gd name="T9" fmla="*/ 168 h 193"/>
                <a:gd name="T10" fmla="*/ 38 w 85"/>
                <a:gd name="T11" fmla="*/ 128 h 193"/>
                <a:gd name="T12" fmla="*/ 32 w 85"/>
                <a:gd name="T13" fmla="*/ 140 h 193"/>
                <a:gd name="T14" fmla="*/ 11 w 85"/>
                <a:gd name="T15" fmla="*/ 150 h 193"/>
                <a:gd name="T16" fmla="*/ 4 w 85"/>
                <a:gd name="T17" fmla="*/ 128 h 193"/>
                <a:gd name="T18" fmla="*/ 52 w 85"/>
                <a:gd name="T19" fmla="*/ 13 h 193"/>
                <a:gd name="T20" fmla="*/ 74 w 85"/>
                <a:gd name="T21" fmla="*/ 3 h 193"/>
                <a:gd name="T22" fmla="*/ 81 w 85"/>
                <a:gd name="T23" fmla="*/ 25 h 193"/>
                <a:gd name="T24" fmla="*/ 49 w 85"/>
                <a:gd name="T25" fmla="*/ 101 h 193"/>
                <a:gd name="T26" fmla="*/ 49 w 85"/>
                <a:gd name="T27" fmla="*/ 109 h 193"/>
                <a:gd name="T28" fmla="*/ 81 w 85"/>
                <a:gd name="T29" fmla="*/ 187 h 193"/>
                <a:gd name="T30" fmla="*/ 84 w 85"/>
                <a:gd name="T31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93">
                  <a:moveTo>
                    <a:pt x="84" y="193"/>
                  </a:moveTo>
                  <a:cubicBezTo>
                    <a:pt x="64" y="193"/>
                    <a:pt x="45" y="193"/>
                    <a:pt x="26" y="193"/>
                  </a:cubicBezTo>
                  <a:cubicBezTo>
                    <a:pt x="21" y="193"/>
                    <a:pt x="16" y="187"/>
                    <a:pt x="16" y="181"/>
                  </a:cubicBezTo>
                  <a:cubicBezTo>
                    <a:pt x="16" y="174"/>
                    <a:pt x="21" y="168"/>
                    <a:pt x="27" y="168"/>
                  </a:cubicBezTo>
                  <a:cubicBezTo>
                    <a:pt x="36" y="168"/>
                    <a:pt x="45" y="168"/>
                    <a:pt x="55" y="168"/>
                  </a:cubicBezTo>
                  <a:cubicBezTo>
                    <a:pt x="49" y="155"/>
                    <a:pt x="44" y="142"/>
                    <a:pt x="38" y="128"/>
                  </a:cubicBezTo>
                  <a:cubicBezTo>
                    <a:pt x="36" y="133"/>
                    <a:pt x="34" y="136"/>
                    <a:pt x="32" y="140"/>
                  </a:cubicBezTo>
                  <a:cubicBezTo>
                    <a:pt x="28" y="149"/>
                    <a:pt x="20" y="153"/>
                    <a:pt x="11" y="150"/>
                  </a:cubicBezTo>
                  <a:cubicBezTo>
                    <a:pt x="3" y="146"/>
                    <a:pt x="0" y="137"/>
                    <a:pt x="4" y="128"/>
                  </a:cubicBezTo>
                  <a:cubicBezTo>
                    <a:pt x="20" y="90"/>
                    <a:pt x="36" y="51"/>
                    <a:pt x="52" y="13"/>
                  </a:cubicBezTo>
                  <a:cubicBezTo>
                    <a:pt x="56" y="3"/>
                    <a:pt x="65" y="0"/>
                    <a:pt x="74" y="3"/>
                  </a:cubicBezTo>
                  <a:cubicBezTo>
                    <a:pt x="82" y="7"/>
                    <a:pt x="85" y="16"/>
                    <a:pt x="81" y="25"/>
                  </a:cubicBezTo>
                  <a:cubicBezTo>
                    <a:pt x="70" y="51"/>
                    <a:pt x="60" y="76"/>
                    <a:pt x="49" y="101"/>
                  </a:cubicBezTo>
                  <a:cubicBezTo>
                    <a:pt x="48" y="104"/>
                    <a:pt x="48" y="107"/>
                    <a:pt x="49" y="109"/>
                  </a:cubicBezTo>
                  <a:cubicBezTo>
                    <a:pt x="60" y="135"/>
                    <a:pt x="71" y="161"/>
                    <a:pt x="81" y="187"/>
                  </a:cubicBezTo>
                  <a:cubicBezTo>
                    <a:pt x="82" y="189"/>
                    <a:pt x="83" y="191"/>
                    <a:pt x="84" y="19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  <p:sp>
          <p:nvSpPr>
            <p:cNvPr id="105" name="Freeform 1914"/>
            <p:cNvSpPr>
              <a:spLocks/>
            </p:cNvSpPr>
            <p:nvPr/>
          </p:nvSpPr>
          <p:spPr bwMode="auto">
            <a:xfrm>
              <a:off x="-2736433" y="4222751"/>
              <a:ext cx="230353" cy="87356"/>
            </a:xfrm>
            <a:custGeom>
              <a:avLst/>
              <a:gdLst>
                <a:gd name="T0" fmla="*/ 34 w 69"/>
                <a:gd name="T1" fmla="*/ 25 h 26"/>
                <a:gd name="T2" fmla="*/ 11 w 69"/>
                <a:gd name="T3" fmla="*/ 25 h 26"/>
                <a:gd name="T4" fmla="*/ 0 w 69"/>
                <a:gd name="T5" fmla="*/ 13 h 26"/>
                <a:gd name="T6" fmla="*/ 11 w 69"/>
                <a:gd name="T7" fmla="*/ 0 h 26"/>
                <a:gd name="T8" fmla="*/ 57 w 69"/>
                <a:gd name="T9" fmla="*/ 0 h 26"/>
                <a:gd name="T10" fmla="*/ 69 w 69"/>
                <a:gd name="T11" fmla="*/ 13 h 26"/>
                <a:gd name="T12" fmla="*/ 57 w 69"/>
                <a:gd name="T13" fmla="*/ 25 h 26"/>
                <a:gd name="T14" fmla="*/ 34 w 69"/>
                <a:gd name="T1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" h="26">
                  <a:moveTo>
                    <a:pt x="34" y="25"/>
                  </a:moveTo>
                  <a:cubicBezTo>
                    <a:pt x="26" y="25"/>
                    <a:pt x="19" y="25"/>
                    <a:pt x="11" y="25"/>
                  </a:cubicBezTo>
                  <a:cubicBezTo>
                    <a:pt x="4" y="26"/>
                    <a:pt x="0" y="18"/>
                    <a:pt x="0" y="13"/>
                  </a:cubicBezTo>
                  <a:cubicBezTo>
                    <a:pt x="0" y="7"/>
                    <a:pt x="4" y="0"/>
                    <a:pt x="11" y="0"/>
                  </a:cubicBezTo>
                  <a:cubicBezTo>
                    <a:pt x="27" y="0"/>
                    <a:pt x="42" y="0"/>
                    <a:pt x="57" y="0"/>
                  </a:cubicBezTo>
                  <a:cubicBezTo>
                    <a:pt x="64" y="0"/>
                    <a:pt x="69" y="6"/>
                    <a:pt x="69" y="13"/>
                  </a:cubicBezTo>
                  <a:cubicBezTo>
                    <a:pt x="69" y="20"/>
                    <a:pt x="64" y="25"/>
                    <a:pt x="57" y="25"/>
                  </a:cubicBezTo>
                  <a:cubicBezTo>
                    <a:pt x="50" y="25"/>
                    <a:pt x="42" y="25"/>
                    <a:pt x="34" y="2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</p:grpSp>
      <p:cxnSp>
        <p:nvCxnSpPr>
          <p:cNvPr id="114" name="Straight Connector 113"/>
          <p:cNvCxnSpPr>
            <a:stCxn id="19" idx="1"/>
            <a:endCxn id="100" idx="2"/>
          </p:cNvCxnSpPr>
          <p:nvPr/>
        </p:nvCxnSpPr>
        <p:spPr>
          <a:xfrm flipH="1" flipV="1">
            <a:off x="10518615" y="4220343"/>
            <a:ext cx="6256" cy="1303305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54"/>
          <p:cNvSpPr>
            <a:spLocks noChangeArrowheads="1"/>
          </p:cNvSpPr>
          <p:nvPr/>
        </p:nvSpPr>
        <p:spPr bwMode="ltGray">
          <a:xfrm>
            <a:off x="10380133" y="2575309"/>
            <a:ext cx="6963350" cy="679096"/>
          </a:xfrm>
          <a:prstGeom prst="rect">
            <a:avLst/>
          </a:prstGeom>
          <a:solidFill>
            <a:schemeClr val="bg1">
              <a:alpha val="83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grpSp>
        <p:nvGrpSpPr>
          <p:cNvPr id="124" name="Group 123"/>
          <p:cNvGrpSpPr>
            <a:grpSpLocks noChangeAspect="1"/>
          </p:cNvGrpSpPr>
          <p:nvPr/>
        </p:nvGrpSpPr>
        <p:grpSpPr>
          <a:xfrm>
            <a:off x="10968991" y="2738272"/>
            <a:ext cx="338814" cy="335465"/>
            <a:chOff x="8413646" y="-1818251"/>
            <a:chExt cx="8518525" cy="84343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5" name="Freeform 76"/>
            <p:cNvSpPr>
              <a:spLocks noEditPoints="1"/>
            </p:cNvSpPr>
            <p:nvPr/>
          </p:nvSpPr>
          <p:spPr bwMode="auto">
            <a:xfrm>
              <a:off x="11148908" y="-1818251"/>
              <a:ext cx="5688013" cy="1658938"/>
            </a:xfrm>
            <a:custGeom>
              <a:avLst/>
              <a:gdLst>
                <a:gd name="T0" fmla="*/ 594 w 597"/>
                <a:gd name="T1" fmla="*/ 163 h 174"/>
                <a:gd name="T2" fmla="*/ 541 w 597"/>
                <a:gd name="T3" fmla="*/ 70 h 174"/>
                <a:gd name="T4" fmla="*/ 505 w 597"/>
                <a:gd name="T5" fmla="*/ 10 h 174"/>
                <a:gd name="T6" fmla="*/ 489 w 597"/>
                <a:gd name="T7" fmla="*/ 0 h 174"/>
                <a:gd name="T8" fmla="*/ 106 w 597"/>
                <a:gd name="T9" fmla="*/ 0 h 174"/>
                <a:gd name="T10" fmla="*/ 89 w 597"/>
                <a:gd name="T11" fmla="*/ 9 h 174"/>
                <a:gd name="T12" fmla="*/ 3 w 597"/>
                <a:gd name="T13" fmla="*/ 164 h 174"/>
                <a:gd name="T14" fmla="*/ 8 w 597"/>
                <a:gd name="T15" fmla="*/ 174 h 174"/>
                <a:gd name="T16" fmla="*/ 589 w 597"/>
                <a:gd name="T17" fmla="*/ 174 h 174"/>
                <a:gd name="T18" fmla="*/ 594 w 597"/>
                <a:gd name="T19" fmla="*/ 163 h 174"/>
                <a:gd name="T20" fmla="*/ 96 w 597"/>
                <a:gd name="T21" fmla="*/ 57 h 174"/>
                <a:gd name="T22" fmla="*/ 153 w 597"/>
                <a:gd name="T23" fmla="*/ 22 h 174"/>
                <a:gd name="T24" fmla="*/ 156 w 597"/>
                <a:gd name="T25" fmla="*/ 21 h 174"/>
                <a:gd name="T26" fmla="*/ 162 w 597"/>
                <a:gd name="T27" fmla="*/ 24 h 174"/>
                <a:gd name="T28" fmla="*/ 160 w 597"/>
                <a:gd name="T29" fmla="*/ 33 h 174"/>
                <a:gd name="T30" fmla="*/ 102 w 597"/>
                <a:gd name="T31" fmla="*/ 68 h 174"/>
                <a:gd name="T32" fmla="*/ 99 w 597"/>
                <a:gd name="T33" fmla="*/ 69 h 174"/>
                <a:gd name="T34" fmla="*/ 94 w 597"/>
                <a:gd name="T35" fmla="*/ 66 h 174"/>
                <a:gd name="T36" fmla="*/ 96 w 597"/>
                <a:gd name="T37" fmla="*/ 57 h 174"/>
                <a:gd name="T38" fmla="*/ 200 w 597"/>
                <a:gd name="T39" fmla="*/ 46 h 174"/>
                <a:gd name="T40" fmla="*/ 96 w 597"/>
                <a:gd name="T41" fmla="*/ 110 h 174"/>
                <a:gd name="T42" fmla="*/ 88 w 597"/>
                <a:gd name="T43" fmla="*/ 108 h 174"/>
                <a:gd name="T44" fmla="*/ 85 w 597"/>
                <a:gd name="T45" fmla="*/ 104 h 174"/>
                <a:gd name="T46" fmla="*/ 88 w 597"/>
                <a:gd name="T47" fmla="*/ 96 h 174"/>
                <a:gd name="T48" fmla="*/ 192 w 597"/>
                <a:gd name="T49" fmla="*/ 32 h 174"/>
                <a:gd name="T50" fmla="*/ 200 w 597"/>
                <a:gd name="T51" fmla="*/ 34 h 174"/>
                <a:gd name="T52" fmla="*/ 202 w 597"/>
                <a:gd name="T53" fmla="*/ 38 h 174"/>
                <a:gd name="T54" fmla="*/ 200 w 597"/>
                <a:gd name="T55" fmla="*/ 4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7" h="174">
                  <a:moveTo>
                    <a:pt x="594" y="163"/>
                  </a:moveTo>
                  <a:cubicBezTo>
                    <a:pt x="577" y="132"/>
                    <a:pt x="558" y="101"/>
                    <a:pt x="541" y="70"/>
                  </a:cubicBezTo>
                  <a:cubicBezTo>
                    <a:pt x="529" y="50"/>
                    <a:pt x="515" y="29"/>
                    <a:pt x="505" y="10"/>
                  </a:cubicBezTo>
                  <a:cubicBezTo>
                    <a:pt x="499" y="3"/>
                    <a:pt x="496" y="0"/>
                    <a:pt x="489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98" y="0"/>
                    <a:pt x="94" y="2"/>
                    <a:pt x="89" y="9"/>
                  </a:cubicBezTo>
                  <a:cubicBezTo>
                    <a:pt x="84" y="19"/>
                    <a:pt x="21" y="130"/>
                    <a:pt x="3" y="164"/>
                  </a:cubicBezTo>
                  <a:cubicBezTo>
                    <a:pt x="0" y="168"/>
                    <a:pt x="3" y="174"/>
                    <a:pt x="8" y="174"/>
                  </a:cubicBezTo>
                  <a:cubicBezTo>
                    <a:pt x="589" y="174"/>
                    <a:pt x="589" y="174"/>
                    <a:pt x="589" y="174"/>
                  </a:cubicBezTo>
                  <a:cubicBezTo>
                    <a:pt x="596" y="172"/>
                    <a:pt x="597" y="170"/>
                    <a:pt x="594" y="163"/>
                  </a:cubicBezTo>
                  <a:close/>
                  <a:moveTo>
                    <a:pt x="96" y="57"/>
                  </a:moveTo>
                  <a:cubicBezTo>
                    <a:pt x="153" y="22"/>
                    <a:pt x="153" y="22"/>
                    <a:pt x="153" y="22"/>
                  </a:cubicBezTo>
                  <a:cubicBezTo>
                    <a:pt x="154" y="21"/>
                    <a:pt x="155" y="21"/>
                    <a:pt x="156" y="21"/>
                  </a:cubicBezTo>
                  <a:cubicBezTo>
                    <a:pt x="159" y="21"/>
                    <a:pt x="161" y="22"/>
                    <a:pt x="162" y="24"/>
                  </a:cubicBezTo>
                  <a:cubicBezTo>
                    <a:pt x="164" y="27"/>
                    <a:pt x="163" y="31"/>
                    <a:pt x="160" y="33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01" y="68"/>
                    <a:pt x="100" y="69"/>
                    <a:pt x="99" y="69"/>
                  </a:cubicBezTo>
                  <a:cubicBezTo>
                    <a:pt x="97" y="69"/>
                    <a:pt x="95" y="68"/>
                    <a:pt x="94" y="66"/>
                  </a:cubicBezTo>
                  <a:cubicBezTo>
                    <a:pt x="92" y="63"/>
                    <a:pt x="93" y="59"/>
                    <a:pt x="96" y="57"/>
                  </a:cubicBezTo>
                  <a:close/>
                  <a:moveTo>
                    <a:pt x="200" y="46"/>
                  </a:moveTo>
                  <a:cubicBezTo>
                    <a:pt x="96" y="110"/>
                    <a:pt x="96" y="110"/>
                    <a:pt x="96" y="110"/>
                  </a:cubicBezTo>
                  <a:cubicBezTo>
                    <a:pt x="93" y="112"/>
                    <a:pt x="89" y="111"/>
                    <a:pt x="88" y="108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4" y="102"/>
                    <a:pt x="85" y="98"/>
                    <a:pt x="88" y="96"/>
                  </a:cubicBezTo>
                  <a:cubicBezTo>
                    <a:pt x="192" y="32"/>
                    <a:pt x="192" y="32"/>
                    <a:pt x="192" y="32"/>
                  </a:cubicBezTo>
                  <a:cubicBezTo>
                    <a:pt x="195" y="30"/>
                    <a:pt x="198" y="31"/>
                    <a:pt x="200" y="34"/>
                  </a:cubicBezTo>
                  <a:cubicBezTo>
                    <a:pt x="202" y="38"/>
                    <a:pt x="202" y="38"/>
                    <a:pt x="202" y="38"/>
                  </a:cubicBezTo>
                  <a:cubicBezTo>
                    <a:pt x="204" y="41"/>
                    <a:pt x="203" y="44"/>
                    <a:pt x="200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7"/>
            <p:cNvSpPr>
              <a:spLocks/>
            </p:cNvSpPr>
            <p:nvPr/>
          </p:nvSpPr>
          <p:spPr bwMode="auto">
            <a:xfrm>
              <a:off x="11044133" y="12137"/>
              <a:ext cx="5888038" cy="704850"/>
            </a:xfrm>
            <a:custGeom>
              <a:avLst/>
              <a:gdLst>
                <a:gd name="T0" fmla="*/ 609 w 618"/>
                <a:gd name="T1" fmla="*/ 0 h 74"/>
                <a:gd name="T2" fmla="*/ 8 w 618"/>
                <a:gd name="T3" fmla="*/ 0 h 74"/>
                <a:gd name="T4" fmla="*/ 0 w 618"/>
                <a:gd name="T5" fmla="*/ 8 h 74"/>
                <a:gd name="T6" fmla="*/ 0 w 618"/>
                <a:gd name="T7" fmla="*/ 13 h 74"/>
                <a:gd name="T8" fmla="*/ 77 w 618"/>
                <a:gd name="T9" fmla="*/ 73 h 74"/>
                <a:gd name="T10" fmla="*/ 154 w 618"/>
                <a:gd name="T11" fmla="*/ 20 h 74"/>
                <a:gd name="T12" fmla="*/ 154 w 618"/>
                <a:gd name="T13" fmla="*/ 20 h 74"/>
                <a:gd name="T14" fmla="*/ 154 w 618"/>
                <a:gd name="T15" fmla="*/ 20 h 74"/>
                <a:gd name="T16" fmla="*/ 232 w 618"/>
                <a:gd name="T17" fmla="*/ 73 h 74"/>
                <a:gd name="T18" fmla="*/ 233 w 618"/>
                <a:gd name="T19" fmla="*/ 73 h 74"/>
                <a:gd name="T20" fmla="*/ 234 w 618"/>
                <a:gd name="T21" fmla="*/ 73 h 74"/>
                <a:gd name="T22" fmla="*/ 234 w 618"/>
                <a:gd name="T23" fmla="*/ 73 h 74"/>
                <a:gd name="T24" fmla="*/ 235 w 618"/>
                <a:gd name="T25" fmla="*/ 73 h 74"/>
                <a:gd name="T26" fmla="*/ 308 w 618"/>
                <a:gd name="T27" fmla="*/ 21 h 74"/>
                <a:gd name="T28" fmla="*/ 308 w 618"/>
                <a:gd name="T29" fmla="*/ 21 h 74"/>
                <a:gd name="T30" fmla="*/ 309 w 618"/>
                <a:gd name="T31" fmla="*/ 20 h 74"/>
                <a:gd name="T32" fmla="*/ 309 w 618"/>
                <a:gd name="T33" fmla="*/ 21 h 74"/>
                <a:gd name="T34" fmla="*/ 386 w 618"/>
                <a:gd name="T35" fmla="*/ 74 h 74"/>
                <a:gd name="T36" fmla="*/ 463 w 618"/>
                <a:gd name="T37" fmla="*/ 21 h 74"/>
                <a:gd name="T38" fmla="*/ 540 w 618"/>
                <a:gd name="T39" fmla="*/ 74 h 74"/>
                <a:gd name="T40" fmla="*/ 618 w 618"/>
                <a:gd name="T41" fmla="*/ 14 h 74"/>
                <a:gd name="T42" fmla="*/ 617 w 618"/>
                <a:gd name="T43" fmla="*/ 7 h 74"/>
                <a:gd name="T44" fmla="*/ 609 w 618"/>
                <a:gd name="T4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8" h="74">
                  <a:moveTo>
                    <a:pt x="60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46"/>
                    <a:pt x="34" y="73"/>
                    <a:pt x="77" y="73"/>
                  </a:cubicBezTo>
                  <a:cubicBezTo>
                    <a:pt x="117" y="73"/>
                    <a:pt x="150" y="5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9" y="50"/>
                    <a:pt x="192" y="73"/>
                    <a:pt x="232" y="73"/>
                  </a:cubicBezTo>
                  <a:cubicBezTo>
                    <a:pt x="232" y="73"/>
                    <a:pt x="233" y="73"/>
                    <a:pt x="233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5" y="73"/>
                  </a:cubicBezTo>
                  <a:cubicBezTo>
                    <a:pt x="272" y="72"/>
                    <a:pt x="303" y="50"/>
                    <a:pt x="308" y="21"/>
                  </a:cubicBezTo>
                  <a:cubicBezTo>
                    <a:pt x="308" y="21"/>
                    <a:pt x="308" y="21"/>
                    <a:pt x="308" y="21"/>
                  </a:cubicBezTo>
                  <a:cubicBezTo>
                    <a:pt x="308" y="21"/>
                    <a:pt x="309" y="21"/>
                    <a:pt x="309" y="20"/>
                  </a:cubicBezTo>
                  <a:cubicBezTo>
                    <a:pt x="309" y="21"/>
                    <a:pt x="309" y="21"/>
                    <a:pt x="309" y="21"/>
                  </a:cubicBezTo>
                  <a:cubicBezTo>
                    <a:pt x="313" y="51"/>
                    <a:pt x="346" y="74"/>
                    <a:pt x="386" y="74"/>
                  </a:cubicBezTo>
                  <a:cubicBezTo>
                    <a:pt x="426" y="74"/>
                    <a:pt x="459" y="51"/>
                    <a:pt x="463" y="21"/>
                  </a:cubicBezTo>
                  <a:cubicBezTo>
                    <a:pt x="467" y="51"/>
                    <a:pt x="500" y="74"/>
                    <a:pt x="540" y="74"/>
                  </a:cubicBezTo>
                  <a:cubicBezTo>
                    <a:pt x="583" y="74"/>
                    <a:pt x="618" y="47"/>
                    <a:pt x="618" y="14"/>
                  </a:cubicBezTo>
                  <a:cubicBezTo>
                    <a:pt x="618" y="12"/>
                    <a:pt x="618" y="10"/>
                    <a:pt x="617" y="7"/>
                  </a:cubicBezTo>
                  <a:cubicBezTo>
                    <a:pt x="617" y="3"/>
                    <a:pt x="613" y="0"/>
                    <a:pt x="609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Freeform 75"/>
            <p:cNvSpPr>
              <a:spLocks/>
            </p:cNvSpPr>
            <p:nvPr/>
          </p:nvSpPr>
          <p:spPr bwMode="auto">
            <a:xfrm>
              <a:off x="11768033" y="1012262"/>
              <a:ext cx="0" cy="228600"/>
            </a:xfrm>
            <a:custGeom>
              <a:avLst/>
              <a:gdLst>
                <a:gd name="T0" fmla="*/ 0 h 24"/>
                <a:gd name="T1" fmla="*/ 4 h 24"/>
                <a:gd name="T2" fmla="*/ 24 h 24"/>
                <a:gd name="T3" fmla="*/ 4 h 24"/>
                <a:gd name="T4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2"/>
                    <a:pt x="0" y="2"/>
                    <a:pt x="0" y="4"/>
                  </a:cubicBezTo>
                  <a:cubicBezTo>
                    <a:pt x="0" y="11"/>
                    <a:pt x="0" y="17"/>
                    <a:pt x="0" y="24"/>
                  </a:cubicBezTo>
                  <a:cubicBezTo>
                    <a:pt x="0" y="17"/>
                    <a:pt x="0" y="11"/>
                    <a:pt x="0" y="4"/>
                  </a:cubicBezTo>
                  <a:cubicBezTo>
                    <a:pt x="0" y="2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Line 77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Line 78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0" name="Freeform 79"/>
            <p:cNvSpPr>
              <a:spLocks/>
            </p:cNvSpPr>
            <p:nvPr/>
          </p:nvSpPr>
          <p:spPr bwMode="auto">
            <a:xfrm>
              <a:off x="11768033" y="1240862"/>
              <a:ext cx="0" cy="228600"/>
            </a:xfrm>
            <a:custGeom>
              <a:avLst/>
              <a:gdLst>
                <a:gd name="T0" fmla="*/ 0 h 24"/>
                <a:gd name="T1" fmla="*/ 24 h 24"/>
                <a:gd name="T2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9"/>
                    <a:pt x="0" y="16"/>
                    <a:pt x="0" y="24"/>
                  </a:cubicBezTo>
                  <a:cubicBezTo>
                    <a:pt x="0" y="16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Freeform 80"/>
            <p:cNvSpPr>
              <a:spLocks/>
            </p:cNvSpPr>
            <p:nvPr/>
          </p:nvSpPr>
          <p:spPr bwMode="auto">
            <a:xfrm>
              <a:off x="11768033" y="964637"/>
              <a:ext cx="0" cy="47625"/>
            </a:xfrm>
            <a:custGeom>
              <a:avLst/>
              <a:gdLst>
                <a:gd name="T0" fmla="*/ 5 h 5"/>
                <a:gd name="T1" fmla="*/ 0 h 5"/>
                <a:gd name="T2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0" y="2"/>
                    <a:pt x="0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81"/>
            <p:cNvSpPr>
              <a:spLocks/>
            </p:cNvSpPr>
            <p:nvPr/>
          </p:nvSpPr>
          <p:spPr bwMode="auto">
            <a:xfrm>
              <a:off x="14684271" y="774137"/>
              <a:ext cx="1533525" cy="2420938"/>
            </a:xfrm>
            <a:custGeom>
              <a:avLst/>
              <a:gdLst>
                <a:gd name="T0" fmla="*/ 161 w 161"/>
                <a:gd name="T1" fmla="*/ 223 h 254"/>
                <a:gd name="T2" fmla="*/ 130 w 161"/>
                <a:gd name="T3" fmla="*/ 254 h 254"/>
                <a:gd name="T4" fmla="*/ 0 w 161"/>
                <a:gd name="T5" fmla="*/ 254 h 254"/>
                <a:gd name="T6" fmla="*/ 29 w 161"/>
                <a:gd name="T7" fmla="*/ 165 h 254"/>
                <a:gd name="T8" fmla="*/ 79 w 161"/>
                <a:gd name="T9" fmla="*/ 165 h 254"/>
                <a:gd name="T10" fmla="*/ 98 w 161"/>
                <a:gd name="T11" fmla="*/ 144 h 254"/>
                <a:gd name="T12" fmla="*/ 98 w 161"/>
                <a:gd name="T13" fmla="*/ 0 h 254"/>
                <a:gd name="T14" fmla="*/ 158 w 161"/>
                <a:gd name="T15" fmla="*/ 22 h 254"/>
                <a:gd name="T16" fmla="*/ 161 w 161"/>
                <a:gd name="T17" fmla="*/ 27 h 254"/>
                <a:gd name="T18" fmla="*/ 161 w 161"/>
                <a:gd name="T19" fmla="*/ 223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254">
                  <a:moveTo>
                    <a:pt x="161" y="223"/>
                  </a:moveTo>
                  <a:cubicBezTo>
                    <a:pt x="161" y="239"/>
                    <a:pt x="155" y="254"/>
                    <a:pt x="130" y="254"/>
                  </a:cubicBezTo>
                  <a:cubicBezTo>
                    <a:pt x="127" y="254"/>
                    <a:pt x="39" y="254"/>
                    <a:pt x="0" y="254"/>
                  </a:cubicBezTo>
                  <a:cubicBezTo>
                    <a:pt x="5" y="237"/>
                    <a:pt x="24" y="177"/>
                    <a:pt x="29" y="165"/>
                  </a:cubicBezTo>
                  <a:cubicBezTo>
                    <a:pt x="50" y="165"/>
                    <a:pt x="68" y="165"/>
                    <a:pt x="79" y="165"/>
                  </a:cubicBezTo>
                  <a:cubicBezTo>
                    <a:pt x="91" y="165"/>
                    <a:pt x="98" y="158"/>
                    <a:pt x="98" y="144"/>
                  </a:cubicBezTo>
                  <a:cubicBezTo>
                    <a:pt x="98" y="135"/>
                    <a:pt x="98" y="0"/>
                    <a:pt x="98" y="0"/>
                  </a:cubicBezTo>
                  <a:cubicBezTo>
                    <a:pt x="98" y="0"/>
                    <a:pt x="145" y="17"/>
                    <a:pt x="158" y="22"/>
                  </a:cubicBezTo>
                  <a:cubicBezTo>
                    <a:pt x="160" y="23"/>
                    <a:pt x="161" y="25"/>
                    <a:pt x="161" y="27"/>
                  </a:cubicBezTo>
                  <a:lnTo>
                    <a:pt x="161" y="22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82"/>
            <p:cNvSpPr>
              <a:spLocks/>
            </p:cNvSpPr>
            <p:nvPr/>
          </p:nvSpPr>
          <p:spPr bwMode="auto">
            <a:xfrm>
              <a:off x="11768033" y="802712"/>
              <a:ext cx="600075" cy="666750"/>
            </a:xfrm>
            <a:custGeom>
              <a:avLst/>
              <a:gdLst>
                <a:gd name="T0" fmla="*/ 63 w 63"/>
                <a:gd name="T1" fmla="*/ 41 h 70"/>
                <a:gd name="T2" fmla="*/ 63 w 63"/>
                <a:gd name="T3" fmla="*/ 62 h 70"/>
                <a:gd name="T4" fmla="*/ 55 w 63"/>
                <a:gd name="T5" fmla="*/ 70 h 70"/>
                <a:gd name="T6" fmla="*/ 8 w 63"/>
                <a:gd name="T7" fmla="*/ 70 h 70"/>
                <a:gd name="T8" fmla="*/ 0 w 63"/>
                <a:gd name="T9" fmla="*/ 62 h 70"/>
                <a:gd name="T10" fmla="*/ 0 w 63"/>
                <a:gd name="T11" fmla="*/ 21 h 70"/>
                <a:gd name="T12" fmla="*/ 3 w 63"/>
                <a:gd name="T13" fmla="*/ 16 h 70"/>
                <a:gd name="T14" fmla="*/ 63 w 63"/>
                <a:gd name="T15" fmla="*/ 0 h 70"/>
                <a:gd name="T16" fmla="*/ 63 w 63"/>
                <a:gd name="T17" fmla="*/ 4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0">
                  <a:moveTo>
                    <a:pt x="63" y="41"/>
                  </a:moveTo>
                  <a:cubicBezTo>
                    <a:pt x="63" y="62"/>
                    <a:pt x="63" y="62"/>
                    <a:pt x="63" y="62"/>
                  </a:cubicBezTo>
                  <a:cubicBezTo>
                    <a:pt x="63" y="67"/>
                    <a:pt x="60" y="70"/>
                    <a:pt x="55" y="70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4" y="70"/>
                    <a:pt x="0" y="66"/>
                    <a:pt x="0" y="62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9"/>
                    <a:pt x="1" y="17"/>
                    <a:pt x="3" y="16"/>
                  </a:cubicBezTo>
                  <a:cubicBezTo>
                    <a:pt x="15" y="13"/>
                    <a:pt x="48" y="4"/>
                    <a:pt x="63" y="0"/>
                  </a:cubicBezTo>
                  <a:cubicBezTo>
                    <a:pt x="63" y="14"/>
                    <a:pt x="63" y="27"/>
                    <a:pt x="63" y="4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Freeform 83"/>
            <p:cNvSpPr>
              <a:spLocks noEditPoints="1"/>
            </p:cNvSpPr>
            <p:nvPr/>
          </p:nvSpPr>
          <p:spPr bwMode="auto">
            <a:xfrm>
              <a:off x="8413646" y="574112"/>
              <a:ext cx="6480175" cy="6042025"/>
            </a:xfrm>
            <a:custGeom>
              <a:avLst/>
              <a:gdLst>
                <a:gd name="T0" fmla="*/ 500 w 680"/>
                <a:gd name="T1" fmla="*/ 543 h 634"/>
                <a:gd name="T2" fmla="*/ 262 w 680"/>
                <a:gd name="T3" fmla="*/ 543 h 634"/>
                <a:gd name="T4" fmla="*/ 236 w 680"/>
                <a:gd name="T5" fmla="*/ 569 h 634"/>
                <a:gd name="T6" fmla="*/ 642 w 680"/>
                <a:gd name="T7" fmla="*/ 111 h 634"/>
                <a:gd name="T8" fmla="*/ 149 w 680"/>
                <a:gd name="T9" fmla="*/ 58 h 634"/>
                <a:gd name="T10" fmla="*/ 16 w 680"/>
                <a:gd name="T11" fmla="*/ 5 h 634"/>
                <a:gd name="T12" fmla="*/ 117 w 680"/>
                <a:gd name="T13" fmla="*/ 91 h 634"/>
                <a:gd name="T14" fmla="*/ 211 w 680"/>
                <a:gd name="T15" fmla="*/ 417 h 634"/>
                <a:gd name="T16" fmla="*/ 210 w 680"/>
                <a:gd name="T17" fmla="*/ 529 h 634"/>
                <a:gd name="T18" fmla="*/ 262 w 680"/>
                <a:gd name="T19" fmla="*/ 634 h 634"/>
                <a:gd name="T20" fmla="*/ 314 w 680"/>
                <a:gd name="T21" fmla="*/ 527 h 634"/>
                <a:gd name="T22" fmla="*/ 446 w 680"/>
                <a:gd name="T23" fmla="*/ 533 h 634"/>
                <a:gd name="T24" fmla="*/ 565 w 680"/>
                <a:gd name="T25" fmla="*/ 569 h 634"/>
                <a:gd name="T26" fmla="*/ 554 w 680"/>
                <a:gd name="T27" fmla="*/ 532 h 634"/>
                <a:gd name="T28" fmla="*/ 551 w 680"/>
                <a:gd name="T29" fmla="*/ 489 h 634"/>
                <a:gd name="T30" fmla="*/ 227 w 680"/>
                <a:gd name="T31" fmla="*/ 477 h 634"/>
                <a:gd name="T32" fmla="*/ 565 w 680"/>
                <a:gd name="T33" fmla="*/ 434 h 634"/>
                <a:gd name="T34" fmla="*/ 679 w 680"/>
                <a:gd name="T35" fmla="*/ 139 h 634"/>
                <a:gd name="T36" fmla="*/ 298 w 680"/>
                <a:gd name="T37" fmla="*/ 387 h 634"/>
                <a:gd name="T38" fmla="*/ 246 w 680"/>
                <a:gd name="T39" fmla="*/ 341 h 634"/>
                <a:gd name="T40" fmla="*/ 314 w 680"/>
                <a:gd name="T41" fmla="*/ 352 h 634"/>
                <a:gd name="T42" fmla="*/ 298 w 680"/>
                <a:gd name="T43" fmla="*/ 297 h 634"/>
                <a:gd name="T44" fmla="*/ 217 w 680"/>
                <a:gd name="T45" fmla="*/ 249 h 634"/>
                <a:gd name="T46" fmla="*/ 314 w 680"/>
                <a:gd name="T47" fmla="*/ 259 h 634"/>
                <a:gd name="T48" fmla="*/ 298 w 680"/>
                <a:gd name="T49" fmla="*/ 204 h 634"/>
                <a:gd name="T50" fmla="*/ 191 w 680"/>
                <a:gd name="T51" fmla="*/ 162 h 634"/>
                <a:gd name="T52" fmla="*/ 314 w 680"/>
                <a:gd name="T53" fmla="*/ 169 h 634"/>
                <a:gd name="T54" fmla="*/ 441 w 680"/>
                <a:gd name="T55" fmla="*/ 387 h 634"/>
                <a:gd name="T56" fmla="*/ 357 w 680"/>
                <a:gd name="T57" fmla="*/ 352 h 634"/>
                <a:gd name="T58" fmla="*/ 457 w 680"/>
                <a:gd name="T59" fmla="*/ 352 h 634"/>
                <a:gd name="T60" fmla="*/ 441 w 680"/>
                <a:gd name="T61" fmla="*/ 297 h 634"/>
                <a:gd name="T62" fmla="*/ 357 w 680"/>
                <a:gd name="T63" fmla="*/ 259 h 634"/>
                <a:gd name="T64" fmla="*/ 457 w 680"/>
                <a:gd name="T65" fmla="*/ 259 h 634"/>
                <a:gd name="T66" fmla="*/ 441 w 680"/>
                <a:gd name="T67" fmla="*/ 204 h 634"/>
                <a:gd name="T68" fmla="*/ 357 w 680"/>
                <a:gd name="T69" fmla="*/ 169 h 634"/>
                <a:gd name="T70" fmla="*/ 457 w 680"/>
                <a:gd name="T71" fmla="*/ 169 h 634"/>
                <a:gd name="T72" fmla="*/ 562 w 680"/>
                <a:gd name="T73" fmla="*/ 382 h 634"/>
                <a:gd name="T74" fmla="*/ 500 w 680"/>
                <a:gd name="T75" fmla="*/ 371 h 634"/>
                <a:gd name="T76" fmla="*/ 570 w 680"/>
                <a:gd name="T77" fmla="*/ 336 h 634"/>
                <a:gd name="T78" fmla="*/ 589 w 680"/>
                <a:gd name="T79" fmla="*/ 285 h 634"/>
                <a:gd name="T80" fmla="*/ 500 w 680"/>
                <a:gd name="T81" fmla="*/ 281 h 634"/>
                <a:gd name="T82" fmla="*/ 596 w 680"/>
                <a:gd name="T83" fmla="*/ 243 h 634"/>
                <a:gd name="T84" fmla="*/ 616 w 680"/>
                <a:gd name="T85" fmla="*/ 193 h 634"/>
                <a:gd name="T86" fmla="*/ 500 w 680"/>
                <a:gd name="T87" fmla="*/ 188 h 634"/>
                <a:gd name="T88" fmla="*/ 618 w 680"/>
                <a:gd name="T89" fmla="*/ 153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80" h="634">
                  <a:moveTo>
                    <a:pt x="500" y="595"/>
                  </a:moveTo>
                  <a:cubicBezTo>
                    <a:pt x="486" y="595"/>
                    <a:pt x="475" y="583"/>
                    <a:pt x="475" y="569"/>
                  </a:cubicBezTo>
                  <a:cubicBezTo>
                    <a:pt x="475" y="555"/>
                    <a:pt x="486" y="543"/>
                    <a:pt x="500" y="543"/>
                  </a:cubicBezTo>
                  <a:cubicBezTo>
                    <a:pt x="515" y="543"/>
                    <a:pt x="526" y="555"/>
                    <a:pt x="526" y="569"/>
                  </a:cubicBezTo>
                  <a:cubicBezTo>
                    <a:pt x="526" y="583"/>
                    <a:pt x="515" y="595"/>
                    <a:pt x="500" y="595"/>
                  </a:cubicBezTo>
                  <a:close/>
                  <a:moveTo>
                    <a:pt x="262" y="543"/>
                  </a:moveTo>
                  <a:cubicBezTo>
                    <a:pt x="276" y="543"/>
                    <a:pt x="288" y="555"/>
                    <a:pt x="288" y="569"/>
                  </a:cubicBezTo>
                  <a:cubicBezTo>
                    <a:pt x="288" y="583"/>
                    <a:pt x="276" y="595"/>
                    <a:pt x="262" y="595"/>
                  </a:cubicBezTo>
                  <a:cubicBezTo>
                    <a:pt x="248" y="595"/>
                    <a:pt x="236" y="583"/>
                    <a:pt x="236" y="569"/>
                  </a:cubicBezTo>
                  <a:cubicBezTo>
                    <a:pt x="236" y="555"/>
                    <a:pt x="248" y="543"/>
                    <a:pt x="262" y="543"/>
                  </a:cubicBezTo>
                  <a:close/>
                  <a:moveTo>
                    <a:pt x="677" y="123"/>
                  </a:moveTo>
                  <a:cubicBezTo>
                    <a:pt x="670" y="110"/>
                    <a:pt x="656" y="111"/>
                    <a:pt x="642" y="111"/>
                  </a:cubicBezTo>
                  <a:cubicBezTo>
                    <a:pt x="184" y="111"/>
                    <a:pt x="184" y="111"/>
                    <a:pt x="184" y="111"/>
                  </a:cubicBezTo>
                  <a:cubicBezTo>
                    <a:pt x="172" y="111"/>
                    <a:pt x="167" y="108"/>
                    <a:pt x="163" y="98"/>
                  </a:cubicBezTo>
                  <a:cubicBezTo>
                    <a:pt x="160" y="84"/>
                    <a:pt x="156" y="70"/>
                    <a:pt x="149" y="58"/>
                  </a:cubicBezTo>
                  <a:cubicBezTo>
                    <a:pt x="146" y="51"/>
                    <a:pt x="141" y="43"/>
                    <a:pt x="134" y="39"/>
                  </a:cubicBezTo>
                  <a:cubicBezTo>
                    <a:pt x="103" y="27"/>
                    <a:pt x="72" y="13"/>
                    <a:pt x="40" y="3"/>
                  </a:cubicBezTo>
                  <a:cubicBezTo>
                    <a:pt x="33" y="0"/>
                    <a:pt x="22" y="1"/>
                    <a:pt x="16" y="5"/>
                  </a:cubicBezTo>
                  <a:cubicBezTo>
                    <a:pt x="0" y="17"/>
                    <a:pt x="7" y="36"/>
                    <a:pt x="28" y="43"/>
                  </a:cubicBezTo>
                  <a:cubicBezTo>
                    <a:pt x="50" y="53"/>
                    <a:pt x="74" y="62"/>
                    <a:pt x="96" y="70"/>
                  </a:cubicBezTo>
                  <a:cubicBezTo>
                    <a:pt x="107" y="74"/>
                    <a:pt x="113" y="79"/>
                    <a:pt x="117" y="91"/>
                  </a:cubicBezTo>
                  <a:cubicBezTo>
                    <a:pt x="127" y="125"/>
                    <a:pt x="139" y="158"/>
                    <a:pt x="151" y="192"/>
                  </a:cubicBezTo>
                  <a:cubicBezTo>
                    <a:pt x="172" y="250"/>
                    <a:pt x="192" y="309"/>
                    <a:pt x="213" y="367"/>
                  </a:cubicBezTo>
                  <a:cubicBezTo>
                    <a:pt x="220" y="384"/>
                    <a:pt x="227" y="400"/>
                    <a:pt x="211" y="417"/>
                  </a:cubicBezTo>
                  <a:cubicBezTo>
                    <a:pt x="211" y="417"/>
                    <a:pt x="210" y="419"/>
                    <a:pt x="210" y="421"/>
                  </a:cubicBezTo>
                  <a:cubicBezTo>
                    <a:pt x="203" y="441"/>
                    <a:pt x="194" y="463"/>
                    <a:pt x="187" y="486"/>
                  </a:cubicBezTo>
                  <a:cubicBezTo>
                    <a:pt x="175" y="517"/>
                    <a:pt x="177" y="520"/>
                    <a:pt x="210" y="529"/>
                  </a:cubicBezTo>
                  <a:cubicBezTo>
                    <a:pt x="209" y="530"/>
                    <a:pt x="208" y="532"/>
                    <a:pt x="208" y="534"/>
                  </a:cubicBezTo>
                  <a:cubicBezTo>
                    <a:pt x="201" y="544"/>
                    <a:pt x="197" y="556"/>
                    <a:pt x="197" y="569"/>
                  </a:cubicBezTo>
                  <a:cubicBezTo>
                    <a:pt x="197" y="605"/>
                    <a:pt x="226" y="634"/>
                    <a:pt x="262" y="634"/>
                  </a:cubicBezTo>
                  <a:cubicBezTo>
                    <a:pt x="298" y="634"/>
                    <a:pt x="327" y="605"/>
                    <a:pt x="327" y="569"/>
                  </a:cubicBezTo>
                  <a:cubicBezTo>
                    <a:pt x="327" y="556"/>
                    <a:pt x="323" y="543"/>
                    <a:pt x="316" y="533"/>
                  </a:cubicBezTo>
                  <a:cubicBezTo>
                    <a:pt x="316" y="531"/>
                    <a:pt x="315" y="529"/>
                    <a:pt x="314" y="527"/>
                  </a:cubicBezTo>
                  <a:cubicBezTo>
                    <a:pt x="450" y="527"/>
                    <a:pt x="450" y="527"/>
                    <a:pt x="450" y="527"/>
                  </a:cubicBezTo>
                  <a:cubicBezTo>
                    <a:pt x="449" y="529"/>
                    <a:pt x="448" y="531"/>
                    <a:pt x="446" y="533"/>
                  </a:cubicBezTo>
                  <a:cubicBezTo>
                    <a:pt x="446" y="533"/>
                    <a:pt x="446" y="533"/>
                    <a:pt x="446" y="533"/>
                  </a:cubicBezTo>
                  <a:cubicBezTo>
                    <a:pt x="439" y="543"/>
                    <a:pt x="435" y="556"/>
                    <a:pt x="435" y="569"/>
                  </a:cubicBezTo>
                  <a:cubicBezTo>
                    <a:pt x="435" y="605"/>
                    <a:pt x="464" y="634"/>
                    <a:pt x="500" y="634"/>
                  </a:cubicBezTo>
                  <a:cubicBezTo>
                    <a:pt x="536" y="634"/>
                    <a:pt x="565" y="605"/>
                    <a:pt x="565" y="569"/>
                  </a:cubicBezTo>
                  <a:cubicBezTo>
                    <a:pt x="565" y="556"/>
                    <a:pt x="561" y="543"/>
                    <a:pt x="554" y="533"/>
                  </a:cubicBezTo>
                  <a:cubicBezTo>
                    <a:pt x="554" y="533"/>
                    <a:pt x="554" y="533"/>
                    <a:pt x="554" y="533"/>
                  </a:cubicBezTo>
                  <a:cubicBezTo>
                    <a:pt x="554" y="533"/>
                    <a:pt x="554" y="533"/>
                    <a:pt x="554" y="532"/>
                  </a:cubicBezTo>
                  <a:cubicBezTo>
                    <a:pt x="553" y="529"/>
                    <a:pt x="586" y="517"/>
                    <a:pt x="586" y="506"/>
                  </a:cubicBezTo>
                  <a:cubicBezTo>
                    <a:pt x="586" y="496"/>
                    <a:pt x="579" y="489"/>
                    <a:pt x="563" y="489"/>
                  </a:cubicBezTo>
                  <a:cubicBezTo>
                    <a:pt x="551" y="489"/>
                    <a:pt x="551" y="489"/>
                    <a:pt x="551" y="489"/>
                  </a:cubicBezTo>
                  <a:cubicBezTo>
                    <a:pt x="251" y="489"/>
                    <a:pt x="251" y="489"/>
                    <a:pt x="251" y="489"/>
                  </a:cubicBezTo>
                  <a:cubicBezTo>
                    <a:pt x="234" y="489"/>
                    <a:pt x="234" y="489"/>
                    <a:pt x="234" y="489"/>
                  </a:cubicBezTo>
                  <a:cubicBezTo>
                    <a:pt x="227" y="489"/>
                    <a:pt x="223" y="486"/>
                    <a:pt x="227" y="477"/>
                  </a:cubicBezTo>
                  <a:cubicBezTo>
                    <a:pt x="230" y="467"/>
                    <a:pt x="235" y="457"/>
                    <a:pt x="237" y="446"/>
                  </a:cubicBezTo>
                  <a:cubicBezTo>
                    <a:pt x="241" y="436"/>
                    <a:pt x="247" y="434"/>
                    <a:pt x="258" y="434"/>
                  </a:cubicBezTo>
                  <a:cubicBezTo>
                    <a:pt x="565" y="434"/>
                    <a:pt x="565" y="434"/>
                    <a:pt x="565" y="434"/>
                  </a:cubicBezTo>
                  <a:cubicBezTo>
                    <a:pt x="577" y="434"/>
                    <a:pt x="586" y="429"/>
                    <a:pt x="591" y="415"/>
                  </a:cubicBezTo>
                  <a:cubicBezTo>
                    <a:pt x="608" y="359"/>
                    <a:pt x="627" y="300"/>
                    <a:pt x="646" y="244"/>
                  </a:cubicBezTo>
                  <a:cubicBezTo>
                    <a:pt x="656" y="208"/>
                    <a:pt x="668" y="173"/>
                    <a:pt x="679" y="139"/>
                  </a:cubicBezTo>
                  <a:cubicBezTo>
                    <a:pt x="680" y="135"/>
                    <a:pt x="679" y="129"/>
                    <a:pt x="677" y="123"/>
                  </a:cubicBezTo>
                  <a:close/>
                  <a:moveTo>
                    <a:pt x="314" y="371"/>
                  </a:moveTo>
                  <a:cubicBezTo>
                    <a:pt x="314" y="380"/>
                    <a:pt x="307" y="387"/>
                    <a:pt x="298" y="387"/>
                  </a:cubicBezTo>
                  <a:cubicBezTo>
                    <a:pt x="265" y="387"/>
                    <a:pt x="265" y="387"/>
                    <a:pt x="265" y="387"/>
                  </a:cubicBezTo>
                  <a:cubicBezTo>
                    <a:pt x="262" y="387"/>
                    <a:pt x="259" y="385"/>
                    <a:pt x="258" y="382"/>
                  </a:cubicBezTo>
                  <a:cubicBezTo>
                    <a:pt x="246" y="341"/>
                    <a:pt x="246" y="341"/>
                    <a:pt x="246" y="341"/>
                  </a:cubicBezTo>
                  <a:cubicBezTo>
                    <a:pt x="245" y="338"/>
                    <a:pt x="247" y="336"/>
                    <a:pt x="249" y="336"/>
                  </a:cubicBezTo>
                  <a:cubicBezTo>
                    <a:pt x="298" y="336"/>
                    <a:pt x="298" y="336"/>
                    <a:pt x="298" y="336"/>
                  </a:cubicBezTo>
                  <a:cubicBezTo>
                    <a:pt x="307" y="336"/>
                    <a:pt x="314" y="343"/>
                    <a:pt x="314" y="352"/>
                  </a:cubicBezTo>
                  <a:lnTo>
                    <a:pt x="314" y="371"/>
                  </a:lnTo>
                  <a:close/>
                  <a:moveTo>
                    <a:pt x="314" y="281"/>
                  </a:moveTo>
                  <a:cubicBezTo>
                    <a:pt x="314" y="289"/>
                    <a:pt x="307" y="297"/>
                    <a:pt x="298" y="297"/>
                  </a:cubicBezTo>
                  <a:cubicBezTo>
                    <a:pt x="244" y="297"/>
                    <a:pt x="244" y="297"/>
                    <a:pt x="244" y="297"/>
                  </a:cubicBezTo>
                  <a:cubicBezTo>
                    <a:pt x="237" y="297"/>
                    <a:pt x="231" y="292"/>
                    <a:pt x="229" y="285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6"/>
                    <a:pt x="219" y="243"/>
                    <a:pt x="221" y="243"/>
                  </a:cubicBezTo>
                  <a:cubicBezTo>
                    <a:pt x="298" y="243"/>
                    <a:pt x="298" y="243"/>
                    <a:pt x="298" y="243"/>
                  </a:cubicBezTo>
                  <a:cubicBezTo>
                    <a:pt x="307" y="243"/>
                    <a:pt x="314" y="251"/>
                    <a:pt x="314" y="259"/>
                  </a:cubicBezTo>
                  <a:lnTo>
                    <a:pt x="314" y="281"/>
                  </a:lnTo>
                  <a:close/>
                  <a:moveTo>
                    <a:pt x="314" y="188"/>
                  </a:moveTo>
                  <a:cubicBezTo>
                    <a:pt x="314" y="197"/>
                    <a:pt x="307" y="204"/>
                    <a:pt x="298" y="204"/>
                  </a:cubicBezTo>
                  <a:cubicBezTo>
                    <a:pt x="216" y="204"/>
                    <a:pt x="216" y="204"/>
                    <a:pt x="216" y="204"/>
                  </a:cubicBezTo>
                  <a:cubicBezTo>
                    <a:pt x="209" y="204"/>
                    <a:pt x="203" y="200"/>
                    <a:pt x="201" y="193"/>
                  </a:cubicBezTo>
                  <a:cubicBezTo>
                    <a:pt x="191" y="162"/>
                    <a:pt x="191" y="162"/>
                    <a:pt x="191" y="162"/>
                  </a:cubicBezTo>
                  <a:cubicBezTo>
                    <a:pt x="190" y="157"/>
                    <a:pt x="193" y="153"/>
                    <a:pt x="198" y="153"/>
                  </a:cubicBezTo>
                  <a:cubicBezTo>
                    <a:pt x="298" y="153"/>
                    <a:pt x="298" y="153"/>
                    <a:pt x="298" y="153"/>
                  </a:cubicBezTo>
                  <a:cubicBezTo>
                    <a:pt x="307" y="153"/>
                    <a:pt x="314" y="160"/>
                    <a:pt x="314" y="169"/>
                  </a:cubicBezTo>
                  <a:lnTo>
                    <a:pt x="314" y="188"/>
                  </a:lnTo>
                  <a:close/>
                  <a:moveTo>
                    <a:pt x="457" y="371"/>
                  </a:moveTo>
                  <a:cubicBezTo>
                    <a:pt x="457" y="380"/>
                    <a:pt x="450" y="387"/>
                    <a:pt x="441" y="387"/>
                  </a:cubicBezTo>
                  <a:cubicBezTo>
                    <a:pt x="373" y="387"/>
                    <a:pt x="373" y="387"/>
                    <a:pt x="373" y="387"/>
                  </a:cubicBezTo>
                  <a:cubicBezTo>
                    <a:pt x="364" y="387"/>
                    <a:pt x="357" y="380"/>
                    <a:pt x="357" y="371"/>
                  </a:cubicBezTo>
                  <a:cubicBezTo>
                    <a:pt x="357" y="352"/>
                    <a:pt x="357" y="352"/>
                    <a:pt x="357" y="352"/>
                  </a:cubicBezTo>
                  <a:cubicBezTo>
                    <a:pt x="357" y="343"/>
                    <a:pt x="364" y="336"/>
                    <a:pt x="373" y="336"/>
                  </a:cubicBezTo>
                  <a:cubicBezTo>
                    <a:pt x="441" y="336"/>
                    <a:pt x="441" y="336"/>
                    <a:pt x="441" y="336"/>
                  </a:cubicBezTo>
                  <a:cubicBezTo>
                    <a:pt x="450" y="336"/>
                    <a:pt x="457" y="343"/>
                    <a:pt x="457" y="352"/>
                  </a:cubicBezTo>
                  <a:lnTo>
                    <a:pt x="457" y="371"/>
                  </a:lnTo>
                  <a:close/>
                  <a:moveTo>
                    <a:pt x="457" y="281"/>
                  </a:moveTo>
                  <a:cubicBezTo>
                    <a:pt x="457" y="289"/>
                    <a:pt x="450" y="297"/>
                    <a:pt x="441" y="297"/>
                  </a:cubicBezTo>
                  <a:cubicBezTo>
                    <a:pt x="373" y="297"/>
                    <a:pt x="373" y="297"/>
                    <a:pt x="373" y="297"/>
                  </a:cubicBezTo>
                  <a:cubicBezTo>
                    <a:pt x="364" y="297"/>
                    <a:pt x="357" y="289"/>
                    <a:pt x="357" y="281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51"/>
                    <a:pt x="364" y="243"/>
                    <a:pt x="373" y="243"/>
                  </a:cubicBezTo>
                  <a:cubicBezTo>
                    <a:pt x="441" y="243"/>
                    <a:pt x="441" y="243"/>
                    <a:pt x="441" y="243"/>
                  </a:cubicBezTo>
                  <a:cubicBezTo>
                    <a:pt x="450" y="243"/>
                    <a:pt x="457" y="251"/>
                    <a:pt x="457" y="259"/>
                  </a:cubicBezTo>
                  <a:lnTo>
                    <a:pt x="457" y="281"/>
                  </a:lnTo>
                  <a:close/>
                  <a:moveTo>
                    <a:pt x="457" y="188"/>
                  </a:moveTo>
                  <a:cubicBezTo>
                    <a:pt x="457" y="197"/>
                    <a:pt x="450" y="204"/>
                    <a:pt x="441" y="204"/>
                  </a:cubicBezTo>
                  <a:cubicBezTo>
                    <a:pt x="373" y="204"/>
                    <a:pt x="373" y="204"/>
                    <a:pt x="373" y="204"/>
                  </a:cubicBezTo>
                  <a:cubicBezTo>
                    <a:pt x="364" y="204"/>
                    <a:pt x="357" y="197"/>
                    <a:pt x="357" y="188"/>
                  </a:cubicBezTo>
                  <a:cubicBezTo>
                    <a:pt x="357" y="169"/>
                    <a:pt x="357" y="169"/>
                    <a:pt x="357" y="169"/>
                  </a:cubicBezTo>
                  <a:cubicBezTo>
                    <a:pt x="357" y="160"/>
                    <a:pt x="364" y="153"/>
                    <a:pt x="373" y="153"/>
                  </a:cubicBezTo>
                  <a:cubicBezTo>
                    <a:pt x="441" y="153"/>
                    <a:pt x="441" y="153"/>
                    <a:pt x="441" y="153"/>
                  </a:cubicBezTo>
                  <a:cubicBezTo>
                    <a:pt x="450" y="153"/>
                    <a:pt x="457" y="160"/>
                    <a:pt x="457" y="169"/>
                  </a:cubicBezTo>
                  <a:lnTo>
                    <a:pt x="457" y="188"/>
                  </a:lnTo>
                  <a:close/>
                  <a:moveTo>
                    <a:pt x="574" y="341"/>
                  </a:moveTo>
                  <a:cubicBezTo>
                    <a:pt x="562" y="382"/>
                    <a:pt x="562" y="382"/>
                    <a:pt x="562" y="382"/>
                  </a:cubicBezTo>
                  <a:cubicBezTo>
                    <a:pt x="561" y="385"/>
                    <a:pt x="558" y="387"/>
                    <a:pt x="555" y="387"/>
                  </a:cubicBezTo>
                  <a:cubicBezTo>
                    <a:pt x="516" y="387"/>
                    <a:pt x="516" y="387"/>
                    <a:pt x="516" y="387"/>
                  </a:cubicBezTo>
                  <a:cubicBezTo>
                    <a:pt x="507" y="387"/>
                    <a:pt x="500" y="380"/>
                    <a:pt x="500" y="371"/>
                  </a:cubicBezTo>
                  <a:cubicBezTo>
                    <a:pt x="500" y="352"/>
                    <a:pt x="500" y="352"/>
                    <a:pt x="500" y="352"/>
                  </a:cubicBezTo>
                  <a:cubicBezTo>
                    <a:pt x="500" y="343"/>
                    <a:pt x="507" y="336"/>
                    <a:pt x="516" y="336"/>
                  </a:cubicBezTo>
                  <a:cubicBezTo>
                    <a:pt x="570" y="336"/>
                    <a:pt x="570" y="336"/>
                    <a:pt x="570" y="336"/>
                  </a:cubicBezTo>
                  <a:cubicBezTo>
                    <a:pt x="572" y="336"/>
                    <a:pt x="574" y="338"/>
                    <a:pt x="574" y="341"/>
                  </a:cubicBezTo>
                  <a:close/>
                  <a:moveTo>
                    <a:pt x="600" y="249"/>
                  </a:moveTo>
                  <a:cubicBezTo>
                    <a:pt x="589" y="285"/>
                    <a:pt x="589" y="285"/>
                    <a:pt x="589" y="285"/>
                  </a:cubicBezTo>
                  <a:cubicBezTo>
                    <a:pt x="588" y="292"/>
                    <a:pt x="581" y="297"/>
                    <a:pt x="574" y="297"/>
                  </a:cubicBezTo>
                  <a:cubicBezTo>
                    <a:pt x="516" y="297"/>
                    <a:pt x="516" y="297"/>
                    <a:pt x="516" y="297"/>
                  </a:cubicBezTo>
                  <a:cubicBezTo>
                    <a:pt x="507" y="297"/>
                    <a:pt x="500" y="289"/>
                    <a:pt x="500" y="281"/>
                  </a:cubicBezTo>
                  <a:cubicBezTo>
                    <a:pt x="500" y="259"/>
                    <a:pt x="500" y="259"/>
                    <a:pt x="500" y="259"/>
                  </a:cubicBezTo>
                  <a:cubicBezTo>
                    <a:pt x="500" y="251"/>
                    <a:pt x="507" y="243"/>
                    <a:pt x="516" y="243"/>
                  </a:cubicBezTo>
                  <a:cubicBezTo>
                    <a:pt x="596" y="243"/>
                    <a:pt x="596" y="243"/>
                    <a:pt x="596" y="243"/>
                  </a:cubicBezTo>
                  <a:cubicBezTo>
                    <a:pt x="599" y="243"/>
                    <a:pt x="601" y="246"/>
                    <a:pt x="600" y="249"/>
                  </a:cubicBezTo>
                  <a:close/>
                  <a:moveTo>
                    <a:pt x="625" y="162"/>
                  </a:moveTo>
                  <a:cubicBezTo>
                    <a:pt x="616" y="193"/>
                    <a:pt x="616" y="193"/>
                    <a:pt x="616" y="193"/>
                  </a:cubicBezTo>
                  <a:cubicBezTo>
                    <a:pt x="614" y="200"/>
                    <a:pt x="608" y="204"/>
                    <a:pt x="601" y="204"/>
                  </a:cubicBezTo>
                  <a:cubicBezTo>
                    <a:pt x="516" y="204"/>
                    <a:pt x="516" y="204"/>
                    <a:pt x="516" y="204"/>
                  </a:cubicBezTo>
                  <a:cubicBezTo>
                    <a:pt x="507" y="204"/>
                    <a:pt x="500" y="197"/>
                    <a:pt x="500" y="188"/>
                  </a:cubicBezTo>
                  <a:cubicBezTo>
                    <a:pt x="500" y="169"/>
                    <a:pt x="500" y="169"/>
                    <a:pt x="500" y="169"/>
                  </a:cubicBezTo>
                  <a:cubicBezTo>
                    <a:pt x="500" y="160"/>
                    <a:pt x="507" y="153"/>
                    <a:pt x="516" y="153"/>
                  </a:cubicBezTo>
                  <a:cubicBezTo>
                    <a:pt x="618" y="153"/>
                    <a:pt x="618" y="153"/>
                    <a:pt x="618" y="153"/>
                  </a:cubicBezTo>
                  <a:cubicBezTo>
                    <a:pt x="623" y="153"/>
                    <a:pt x="626" y="157"/>
                    <a:pt x="625" y="16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5" name="Group 134"/>
          <p:cNvGrpSpPr>
            <a:grpSpLocks noChangeAspect="1"/>
          </p:cNvGrpSpPr>
          <p:nvPr/>
        </p:nvGrpSpPr>
        <p:grpSpPr>
          <a:xfrm>
            <a:off x="16385338" y="2753502"/>
            <a:ext cx="336735" cy="305004"/>
            <a:chOff x="3650137" y="2537735"/>
            <a:chExt cx="536673" cy="48890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6" name="Freeform 6"/>
            <p:cNvSpPr>
              <a:spLocks noEditPoints="1"/>
            </p:cNvSpPr>
            <p:nvPr/>
          </p:nvSpPr>
          <p:spPr bwMode="auto">
            <a:xfrm flipH="1">
              <a:off x="3650137" y="2537735"/>
              <a:ext cx="536673" cy="488902"/>
            </a:xfrm>
            <a:custGeom>
              <a:avLst/>
              <a:gdLst>
                <a:gd name="T0" fmla="*/ 1042 w 1056"/>
                <a:gd name="T1" fmla="*/ 484 h 962"/>
                <a:gd name="T2" fmla="*/ 942 w 1056"/>
                <a:gd name="T3" fmla="*/ 322 h 962"/>
                <a:gd name="T4" fmla="*/ 942 w 1056"/>
                <a:gd name="T5" fmla="*/ 313 h 962"/>
                <a:gd name="T6" fmla="*/ 488 w 1056"/>
                <a:gd name="T7" fmla="*/ 0 h 962"/>
                <a:gd name="T8" fmla="*/ 34 w 1056"/>
                <a:gd name="T9" fmla="*/ 313 h 962"/>
                <a:gd name="T10" fmla="*/ 65 w 1056"/>
                <a:gd name="T11" fmla="*/ 426 h 962"/>
                <a:gd name="T12" fmla="*/ 7 w 1056"/>
                <a:gd name="T13" fmla="*/ 601 h 962"/>
                <a:gd name="T14" fmla="*/ 561 w 1056"/>
                <a:gd name="T15" fmla="*/ 862 h 962"/>
                <a:gd name="T16" fmla="*/ 608 w 1056"/>
                <a:gd name="T17" fmla="*/ 855 h 962"/>
                <a:gd name="T18" fmla="*/ 915 w 1056"/>
                <a:gd name="T19" fmla="*/ 925 h 962"/>
                <a:gd name="T20" fmla="*/ 800 w 1056"/>
                <a:gd name="T21" fmla="*/ 797 h 962"/>
                <a:gd name="T22" fmla="*/ 1042 w 1056"/>
                <a:gd name="T23" fmla="*/ 484 h 962"/>
                <a:gd name="T24" fmla="*/ 488 w 1056"/>
                <a:gd name="T25" fmla="*/ 544 h 962"/>
                <a:gd name="T26" fmla="*/ 449 w 1056"/>
                <a:gd name="T27" fmla="*/ 543 h 962"/>
                <a:gd name="T28" fmla="*/ 265 w 1056"/>
                <a:gd name="T29" fmla="*/ 626 h 962"/>
                <a:gd name="T30" fmla="*/ 305 w 1056"/>
                <a:gd name="T31" fmla="*/ 513 h 962"/>
                <a:gd name="T32" fmla="*/ 116 w 1056"/>
                <a:gd name="T33" fmla="*/ 313 h 962"/>
                <a:gd name="T34" fmla="*/ 488 w 1056"/>
                <a:gd name="T35" fmla="*/ 82 h 962"/>
                <a:gd name="T36" fmla="*/ 861 w 1056"/>
                <a:gd name="T37" fmla="*/ 313 h 962"/>
                <a:gd name="T38" fmla="*/ 488 w 1056"/>
                <a:gd name="T39" fmla="*/ 544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6" h="962">
                  <a:moveTo>
                    <a:pt x="1042" y="484"/>
                  </a:moveTo>
                  <a:cubicBezTo>
                    <a:pt x="1035" y="421"/>
                    <a:pt x="998" y="366"/>
                    <a:pt x="942" y="322"/>
                  </a:cubicBezTo>
                  <a:cubicBezTo>
                    <a:pt x="942" y="319"/>
                    <a:pt x="942" y="316"/>
                    <a:pt x="942" y="313"/>
                  </a:cubicBezTo>
                  <a:cubicBezTo>
                    <a:pt x="942" y="140"/>
                    <a:pt x="739" y="0"/>
                    <a:pt x="488" y="0"/>
                  </a:cubicBezTo>
                  <a:cubicBezTo>
                    <a:pt x="237" y="0"/>
                    <a:pt x="34" y="140"/>
                    <a:pt x="34" y="313"/>
                  </a:cubicBezTo>
                  <a:cubicBezTo>
                    <a:pt x="34" y="353"/>
                    <a:pt x="45" y="391"/>
                    <a:pt x="65" y="426"/>
                  </a:cubicBezTo>
                  <a:cubicBezTo>
                    <a:pt x="22" y="480"/>
                    <a:pt x="0" y="540"/>
                    <a:pt x="7" y="601"/>
                  </a:cubicBezTo>
                  <a:cubicBezTo>
                    <a:pt x="27" y="777"/>
                    <a:pt x="275" y="894"/>
                    <a:pt x="561" y="862"/>
                  </a:cubicBezTo>
                  <a:cubicBezTo>
                    <a:pt x="577" y="860"/>
                    <a:pt x="592" y="858"/>
                    <a:pt x="608" y="855"/>
                  </a:cubicBezTo>
                  <a:cubicBezTo>
                    <a:pt x="729" y="962"/>
                    <a:pt x="915" y="925"/>
                    <a:pt x="915" y="925"/>
                  </a:cubicBezTo>
                  <a:cubicBezTo>
                    <a:pt x="862" y="896"/>
                    <a:pt x="821" y="834"/>
                    <a:pt x="800" y="797"/>
                  </a:cubicBezTo>
                  <a:cubicBezTo>
                    <a:pt x="957" y="725"/>
                    <a:pt x="1056" y="606"/>
                    <a:pt x="1042" y="484"/>
                  </a:cubicBezTo>
                  <a:close/>
                  <a:moveTo>
                    <a:pt x="488" y="544"/>
                  </a:moveTo>
                  <a:cubicBezTo>
                    <a:pt x="475" y="544"/>
                    <a:pt x="462" y="543"/>
                    <a:pt x="449" y="543"/>
                  </a:cubicBezTo>
                  <a:cubicBezTo>
                    <a:pt x="368" y="629"/>
                    <a:pt x="265" y="626"/>
                    <a:pt x="265" y="626"/>
                  </a:cubicBezTo>
                  <a:cubicBezTo>
                    <a:pt x="294" y="594"/>
                    <a:pt x="303" y="549"/>
                    <a:pt x="305" y="513"/>
                  </a:cubicBezTo>
                  <a:cubicBezTo>
                    <a:pt x="193" y="472"/>
                    <a:pt x="116" y="397"/>
                    <a:pt x="116" y="313"/>
                  </a:cubicBezTo>
                  <a:cubicBezTo>
                    <a:pt x="116" y="188"/>
                    <a:pt x="286" y="82"/>
                    <a:pt x="488" y="82"/>
                  </a:cubicBezTo>
                  <a:cubicBezTo>
                    <a:pt x="690" y="82"/>
                    <a:pt x="861" y="188"/>
                    <a:pt x="861" y="313"/>
                  </a:cubicBezTo>
                  <a:cubicBezTo>
                    <a:pt x="861" y="438"/>
                    <a:pt x="690" y="544"/>
                    <a:pt x="488" y="54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37" name="Freeform 7"/>
            <p:cNvSpPr>
              <a:spLocks/>
            </p:cNvSpPr>
            <p:nvPr/>
          </p:nvSpPr>
          <p:spPr bwMode="auto">
            <a:xfrm>
              <a:off x="3805369" y="2597126"/>
              <a:ext cx="266400" cy="199262"/>
            </a:xfrm>
            <a:custGeom>
              <a:avLst/>
              <a:gdLst>
                <a:gd name="T0" fmla="*/ 363 w 524"/>
                <a:gd name="T1" fmla="*/ 0 h 392"/>
                <a:gd name="T2" fmla="*/ 353 w 524"/>
                <a:gd name="T3" fmla="*/ 16 h 392"/>
                <a:gd name="T4" fmla="*/ 390 w 524"/>
                <a:gd name="T5" fmla="*/ 12 h 392"/>
                <a:gd name="T6" fmla="*/ 390 w 524"/>
                <a:gd name="T7" fmla="*/ 16 h 392"/>
                <a:gd name="T8" fmla="*/ 347 w 524"/>
                <a:gd name="T9" fmla="*/ 33 h 392"/>
                <a:gd name="T10" fmla="*/ 347 w 524"/>
                <a:gd name="T11" fmla="*/ 34 h 392"/>
                <a:gd name="T12" fmla="*/ 452 w 524"/>
                <a:gd name="T13" fmla="*/ 106 h 392"/>
                <a:gd name="T14" fmla="*/ 462 w 524"/>
                <a:gd name="T15" fmla="*/ 136 h 392"/>
                <a:gd name="T16" fmla="*/ 522 w 524"/>
                <a:gd name="T17" fmla="*/ 135 h 392"/>
                <a:gd name="T18" fmla="*/ 467 w 524"/>
                <a:gd name="T19" fmla="*/ 163 h 392"/>
                <a:gd name="T20" fmla="*/ 467 w 524"/>
                <a:gd name="T21" fmla="*/ 165 h 392"/>
                <a:gd name="T22" fmla="*/ 524 w 524"/>
                <a:gd name="T23" fmla="*/ 169 h 392"/>
                <a:gd name="T24" fmla="*/ 518 w 524"/>
                <a:gd name="T25" fmla="*/ 177 h 392"/>
                <a:gd name="T26" fmla="*/ 489 w 524"/>
                <a:gd name="T27" fmla="*/ 190 h 392"/>
                <a:gd name="T28" fmla="*/ 464 w 524"/>
                <a:gd name="T29" fmla="*/ 193 h 392"/>
                <a:gd name="T30" fmla="*/ 461 w 524"/>
                <a:gd name="T31" fmla="*/ 193 h 392"/>
                <a:gd name="T32" fmla="*/ 450 w 524"/>
                <a:gd name="T33" fmla="*/ 228 h 392"/>
                <a:gd name="T34" fmla="*/ 395 w 524"/>
                <a:gd name="T35" fmla="*/ 299 h 392"/>
                <a:gd name="T36" fmla="*/ 51 w 524"/>
                <a:gd name="T37" fmla="*/ 316 h 392"/>
                <a:gd name="T38" fmla="*/ 0 w 524"/>
                <a:gd name="T39" fmla="*/ 266 h 392"/>
                <a:gd name="T40" fmla="*/ 190 w 524"/>
                <a:gd name="T41" fmla="*/ 256 h 392"/>
                <a:gd name="T42" fmla="*/ 157 w 524"/>
                <a:gd name="T43" fmla="*/ 246 h 392"/>
                <a:gd name="T44" fmla="*/ 155 w 524"/>
                <a:gd name="T45" fmla="*/ 226 h 392"/>
                <a:gd name="T46" fmla="*/ 172 w 524"/>
                <a:gd name="T47" fmla="*/ 210 h 392"/>
                <a:gd name="T48" fmla="*/ 109 w 524"/>
                <a:gd name="T49" fmla="*/ 180 h 392"/>
                <a:gd name="T50" fmla="*/ 143 w 524"/>
                <a:gd name="T51" fmla="*/ 165 h 392"/>
                <a:gd name="T52" fmla="*/ 86 w 524"/>
                <a:gd name="T53" fmla="*/ 111 h 392"/>
                <a:gd name="T54" fmla="*/ 89 w 524"/>
                <a:gd name="T55" fmla="*/ 111 h 392"/>
                <a:gd name="T56" fmla="*/ 116 w 524"/>
                <a:gd name="T57" fmla="*/ 105 h 392"/>
                <a:gd name="T58" fmla="*/ 113 w 524"/>
                <a:gd name="T59" fmla="*/ 105 h 392"/>
                <a:gd name="T60" fmla="*/ 73 w 524"/>
                <a:gd name="T61" fmla="*/ 40 h 392"/>
                <a:gd name="T62" fmla="*/ 74 w 524"/>
                <a:gd name="T63" fmla="*/ 40 h 392"/>
                <a:gd name="T64" fmla="*/ 248 w 524"/>
                <a:gd name="T65" fmla="*/ 132 h 392"/>
                <a:gd name="T66" fmla="*/ 251 w 524"/>
                <a:gd name="T67" fmla="*/ 130 h 392"/>
                <a:gd name="T68" fmla="*/ 332 w 524"/>
                <a:gd name="T69" fmla="*/ 4 h 392"/>
                <a:gd name="T70" fmla="*/ 328 w 524"/>
                <a:gd name="T71" fmla="*/ 16 h 392"/>
                <a:gd name="T72" fmla="*/ 363 w 524"/>
                <a:gd name="T73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4" h="392">
                  <a:moveTo>
                    <a:pt x="363" y="0"/>
                  </a:moveTo>
                  <a:cubicBezTo>
                    <a:pt x="370" y="4"/>
                    <a:pt x="357" y="12"/>
                    <a:pt x="353" y="16"/>
                  </a:cubicBezTo>
                  <a:cubicBezTo>
                    <a:pt x="364" y="12"/>
                    <a:pt x="378" y="6"/>
                    <a:pt x="390" y="12"/>
                  </a:cubicBezTo>
                  <a:cubicBezTo>
                    <a:pt x="390" y="13"/>
                    <a:pt x="390" y="15"/>
                    <a:pt x="390" y="16"/>
                  </a:cubicBezTo>
                  <a:cubicBezTo>
                    <a:pt x="379" y="24"/>
                    <a:pt x="364" y="30"/>
                    <a:pt x="347" y="33"/>
                  </a:cubicBezTo>
                  <a:cubicBezTo>
                    <a:pt x="347" y="33"/>
                    <a:pt x="347" y="34"/>
                    <a:pt x="347" y="34"/>
                  </a:cubicBezTo>
                  <a:cubicBezTo>
                    <a:pt x="403" y="35"/>
                    <a:pt x="434" y="68"/>
                    <a:pt x="452" y="106"/>
                  </a:cubicBezTo>
                  <a:cubicBezTo>
                    <a:pt x="455" y="116"/>
                    <a:pt x="459" y="126"/>
                    <a:pt x="462" y="136"/>
                  </a:cubicBezTo>
                  <a:cubicBezTo>
                    <a:pt x="480" y="141"/>
                    <a:pt x="506" y="139"/>
                    <a:pt x="522" y="135"/>
                  </a:cubicBezTo>
                  <a:cubicBezTo>
                    <a:pt x="509" y="157"/>
                    <a:pt x="492" y="153"/>
                    <a:pt x="467" y="163"/>
                  </a:cubicBezTo>
                  <a:cubicBezTo>
                    <a:pt x="467" y="164"/>
                    <a:pt x="467" y="164"/>
                    <a:pt x="467" y="165"/>
                  </a:cubicBezTo>
                  <a:cubicBezTo>
                    <a:pt x="484" y="167"/>
                    <a:pt x="503" y="173"/>
                    <a:pt x="524" y="169"/>
                  </a:cubicBezTo>
                  <a:cubicBezTo>
                    <a:pt x="522" y="172"/>
                    <a:pt x="520" y="174"/>
                    <a:pt x="518" y="177"/>
                  </a:cubicBezTo>
                  <a:cubicBezTo>
                    <a:pt x="508" y="181"/>
                    <a:pt x="499" y="186"/>
                    <a:pt x="489" y="190"/>
                  </a:cubicBezTo>
                  <a:cubicBezTo>
                    <a:pt x="481" y="191"/>
                    <a:pt x="472" y="192"/>
                    <a:pt x="464" y="193"/>
                  </a:cubicBezTo>
                  <a:cubicBezTo>
                    <a:pt x="463" y="193"/>
                    <a:pt x="462" y="193"/>
                    <a:pt x="461" y="193"/>
                  </a:cubicBezTo>
                  <a:cubicBezTo>
                    <a:pt x="457" y="205"/>
                    <a:pt x="454" y="216"/>
                    <a:pt x="450" y="228"/>
                  </a:cubicBezTo>
                  <a:cubicBezTo>
                    <a:pt x="437" y="254"/>
                    <a:pt x="417" y="282"/>
                    <a:pt x="395" y="299"/>
                  </a:cubicBezTo>
                  <a:cubicBezTo>
                    <a:pt x="304" y="372"/>
                    <a:pt x="155" y="392"/>
                    <a:pt x="51" y="316"/>
                  </a:cubicBezTo>
                  <a:cubicBezTo>
                    <a:pt x="33" y="303"/>
                    <a:pt x="9" y="287"/>
                    <a:pt x="0" y="266"/>
                  </a:cubicBezTo>
                  <a:cubicBezTo>
                    <a:pt x="52" y="304"/>
                    <a:pt x="148" y="312"/>
                    <a:pt x="190" y="256"/>
                  </a:cubicBezTo>
                  <a:cubicBezTo>
                    <a:pt x="174" y="256"/>
                    <a:pt x="166" y="252"/>
                    <a:pt x="157" y="246"/>
                  </a:cubicBezTo>
                  <a:cubicBezTo>
                    <a:pt x="155" y="240"/>
                    <a:pt x="152" y="233"/>
                    <a:pt x="155" y="226"/>
                  </a:cubicBezTo>
                  <a:cubicBezTo>
                    <a:pt x="159" y="218"/>
                    <a:pt x="166" y="216"/>
                    <a:pt x="172" y="210"/>
                  </a:cubicBezTo>
                  <a:cubicBezTo>
                    <a:pt x="135" y="211"/>
                    <a:pt x="125" y="198"/>
                    <a:pt x="109" y="180"/>
                  </a:cubicBezTo>
                  <a:cubicBezTo>
                    <a:pt x="116" y="170"/>
                    <a:pt x="126" y="165"/>
                    <a:pt x="143" y="165"/>
                  </a:cubicBezTo>
                  <a:cubicBezTo>
                    <a:pt x="119" y="146"/>
                    <a:pt x="91" y="149"/>
                    <a:pt x="86" y="111"/>
                  </a:cubicBezTo>
                  <a:cubicBezTo>
                    <a:pt x="87" y="111"/>
                    <a:pt x="88" y="111"/>
                    <a:pt x="89" y="111"/>
                  </a:cubicBezTo>
                  <a:cubicBezTo>
                    <a:pt x="98" y="109"/>
                    <a:pt x="107" y="107"/>
                    <a:pt x="116" y="105"/>
                  </a:cubicBezTo>
                  <a:cubicBezTo>
                    <a:pt x="115" y="105"/>
                    <a:pt x="114" y="105"/>
                    <a:pt x="113" y="105"/>
                  </a:cubicBezTo>
                  <a:cubicBezTo>
                    <a:pt x="95" y="86"/>
                    <a:pt x="74" y="78"/>
                    <a:pt x="73" y="40"/>
                  </a:cubicBezTo>
                  <a:cubicBezTo>
                    <a:pt x="73" y="40"/>
                    <a:pt x="74" y="40"/>
                    <a:pt x="74" y="40"/>
                  </a:cubicBezTo>
                  <a:cubicBezTo>
                    <a:pt x="132" y="62"/>
                    <a:pt x="214" y="86"/>
                    <a:pt x="248" y="132"/>
                  </a:cubicBezTo>
                  <a:cubicBezTo>
                    <a:pt x="249" y="131"/>
                    <a:pt x="250" y="131"/>
                    <a:pt x="251" y="130"/>
                  </a:cubicBezTo>
                  <a:cubicBezTo>
                    <a:pt x="264" y="82"/>
                    <a:pt x="294" y="29"/>
                    <a:pt x="332" y="4"/>
                  </a:cubicBezTo>
                  <a:cubicBezTo>
                    <a:pt x="331" y="8"/>
                    <a:pt x="329" y="12"/>
                    <a:pt x="328" y="16"/>
                  </a:cubicBezTo>
                  <a:cubicBezTo>
                    <a:pt x="339" y="11"/>
                    <a:pt x="351" y="6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38" name="Freeform 86"/>
          <p:cNvSpPr>
            <a:spLocks noChangeAspect="1" noEditPoints="1"/>
          </p:cNvSpPr>
          <p:nvPr/>
        </p:nvSpPr>
        <p:spPr bwMode="auto">
          <a:xfrm>
            <a:off x="14231579" y="2772116"/>
            <a:ext cx="270685" cy="267777"/>
          </a:xfrm>
          <a:custGeom>
            <a:avLst/>
            <a:gdLst>
              <a:gd name="T0" fmla="*/ 0 w 594"/>
              <a:gd name="T1" fmla="*/ 387 h 592"/>
              <a:gd name="T2" fmla="*/ 106 w 594"/>
              <a:gd name="T3" fmla="*/ 468 h 592"/>
              <a:gd name="T4" fmla="*/ 17 w 594"/>
              <a:gd name="T5" fmla="*/ 559 h 592"/>
              <a:gd name="T6" fmla="*/ 32 w 594"/>
              <a:gd name="T7" fmla="*/ 592 h 592"/>
              <a:gd name="T8" fmla="*/ 577 w 594"/>
              <a:gd name="T9" fmla="*/ 561 h 592"/>
              <a:gd name="T10" fmla="*/ 507 w 594"/>
              <a:gd name="T11" fmla="*/ 474 h 592"/>
              <a:gd name="T12" fmla="*/ 555 w 594"/>
              <a:gd name="T13" fmla="*/ 425 h 592"/>
              <a:gd name="T14" fmla="*/ 358 w 594"/>
              <a:gd name="T15" fmla="*/ 496 h 592"/>
              <a:gd name="T16" fmla="*/ 306 w 594"/>
              <a:gd name="T17" fmla="*/ 482 h 592"/>
              <a:gd name="T18" fmla="*/ 306 w 594"/>
              <a:gd name="T19" fmla="*/ 477 h 592"/>
              <a:gd name="T20" fmla="*/ 354 w 594"/>
              <a:gd name="T21" fmla="*/ 478 h 592"/>
              <a:gd name="T22" fmla="*/ 388 w 594"/>
              <a:gd name="T23" fmla="*/ 504 h 592"/>
              <a:gd name="T24" fmla="*/ 404 w 594"/>
              <a:gd name="T25" fmla="*/ 525 h 592"/>
              <a:gd name="T26" fmla="*/ 346 w 594"/>
              <a:gd name="T27" fmla="*/ 524 h 592"/>
              <a:gd name="T28" fmla="*/ 388 w 594"/>
              <a:gd name="T29" fmla="*/ 504 h 592"/>
              <a:gd name="T30" fmla="*/ 237 w 594"/>
              <a:gd name="T31" fmla="*/ 487 h 592"/>
              <a:gd name="T32" fmla="*/ 288 w 594"/>
              <a:gd name="T33" fmla="*/ 477 h 592"/>
              <a:gd name="T34" fmla="*/ 288 w 594"/>
              <a:gd name="T35" fmla="*/ 489 h 592"/>
              <a:gd name="T36" fmla="*/ 250 w 594"/>
              <a:gd name="T37" fmla="*/ 506 h 592"/>
              <a:gd name="T38" fmla="*/ 238 w 594"/>
              <a:gd name="T39" fmla="*/ 527 h 592"/>
              <a:gd name="T40" fmla="*/ 196 w 594"/>
              <a:gd name="T41" fmla="*/ 507 h 592"/>
              <a:gd name="T42" fmla="*/ 268 w 594"/>
              <a:gd name="T43" fmla="*/ 520 h 592"/>
              <a:gd name="T44" fmla="*/ 324 w 594"/>
              <a:gd name="T45" fmla="*/ 506 h 592"/>
              <a:gd name="T46" fmla="*/ 317 w 594"/>
              <a:gd name="T47" fmla="*/ 527 h 592"/>
              <a:gd name="T48" fmla="*/ 268 w 594"/>
              <a:gd name="T49" fmla="*/ 520 h 592"/>
              <a:gd name="T50" fmla="*/ 184 w 594"/>
              <a:gd name="T51" fmla="*/ 475 h 592"/>
              <a:gd name="T52" fmla="*/ 218 w 594"/>
              <a:gd name="T53" fmla="*/ 495 h 592"/>
              <a:gd name="T54" fmla="*/ 166 w 594"/>
              <a:gd name="T55" fmla="*/ 493 h 592"/>
              <a:gd name="T56" fmla="*/ 108 w 594"/>
              <a:gd name="T57" fmla="*/ 479 h 592"/>
              <a:gd name="T58" fmla="*/ 157 w 594"/>
              <a:gd name="T59" fmla="*/ 480 h 592"/>
              <a:gd name="T60" fmla="*/ 101 w 594"/>
              <a:gd name="T61" fmla="*/ 498 h 592"/>
              <a:gd name="T62" fmla="*/ 84 w 594"/>
              <a:gd name="T63" fmla="*/ 507 h 592"/>
              <a:gd name="T64" fmla="*/ 177 w 594"/>
              <a:gd name="T65" fmla="*/ 509 h 592"/>
              <a:gd name="T66" fmla="*/ 158 w 594"/>
              <a:gd name="T67" fmla="*/ 527 h 592"/>
              <a:gd name="T68" fmla="*/ 134 w 594"/>
              <a:gd name="T69" fmla="*/ 538 h 592"/>
              <a:gd name="T70" fmla="*/ 56 w 594"/>
              <a:gd name="T71" fmla="*/ 555 h 592"/>
              <a:gd name="T72" fmla="*/ 74 w 594"/>
              <a:gd name="T73" fmla="*/ 532 h 592"/>
              <a:gd name="T74" fmla="*/ 446 w 594"/>
              <a:gd name="T75" fmla="*/ 553 h 592"/>
              <a:gd name="T76" fmla="*/ 148 w 594"/>
              <a:gd name="T77" fmla="*/ 549 h 592"/>
              <a:gd name="T78" fmla="*/ 427 w 594"/>
              <a:gd name="T79" fmla="*/ 532 h 592"/>
              <a:gd name="T80" fmla="*/ 446 w 594"/>
              <a:gd name="T81" fmla="*/ 553 h 592"/>
              <a:gd name="T82" fmla="*/ 481 w 594"/>
              <a:gd name="T83" fmla="*/ 555 h 592"/>
              <a:gd name="T84" fmla="*/ 467 w 594"/>
              <a:gd name="T85" fmla="*/ 532 h 592"/>
              <a:gd name="T86" fmla="*/ 510 w 594"/>
              <a:gd name="T87" fmla="*/ 507 h 592"/>
              <a:gd name="T88" fmla="*/ 515 w 594"/>
              <a:gd name="T89" fmla="*/ 527 h 592"/>
              <a:gd name="T90" fmla="*/ 418 w 594"/>
              <a:gd name="T91" fmla="*/ 505 h 592"/>
              <a:gd name="T92" fmla="*/ 437 w 594"/>
              <a:gd name="T93" fmla="*/ 477 h 592"/>
              <a:gd name="T94" fmla="*/ 498 w 594"/>
              <a:gd name="T95" fmla="*/ 493 h 592"/>
              <a:gd name="T96" fmla="*/ 457 w 594"/>
              <a:gd name="T97" fmla="*/ 498 h 592"/>
              <a:gd name="T98" fmla="*/ 437 w 594"/>
              <a:gd name="T99" fmla="*/ 477 h 592"/>
              <a:gd name="T100" fmla="*/ 422 w 594"/>
              <a:gd name="T101" fmla="*/ 498 h 592"/>
              <a:gd name="T102" fmla="*/ 372 w 594"/>
              <a:gd name="T103" fmla="*/ 481 h 592"/>
              <a:gd name="T104" fmla="*/ 420 w 594"/>
              <a:gd name="T105" fmla="*/ 478 h 592"/>
              <a:gd name="T106" fmla="*/ 552 w 594"/>
              <a:gd name="T107" fmla="*/ 4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94" h="592">
                <a:moveTo>
                  <a:pt x="555" y="0"/>
                </a:moveTo>
                <a:cubicBezTo>
                  <a:pt x="39" y="0"/>
                  <a:pt x="39" y="0"/>
                  <a:pt x="39" y="0"/>
                </a:cubicBezTo>
                <a:cubicBezTo>
                  <a:pt x="18" y="0"/>
                  <a:pt x="0" y="17"/>
                  <a:pt x="0" y="39"/>
                </a:cubicBezTo>
                <a:cubicBezTo>
                  <a:pt x="0" y="387"/>
                  <a:pt x="0" y="387"/>
                  <a:pt x="0" y="387"/>
                </a:cubicBezTo>
                <a:cubicBezTo>
                  <a:pt x="0" y="408"/>
                  <a:pt x="18" y="425"/>
                  <a:pt x="39" y="425"/>
                </a:cubicBezTo>
                <a:cubicBezTo>
                  <a:pt x="202" y="425"/>
                  <a:pt x="202" y="425"/>
                  <a:pt x="202" y="425"/>
                </a:cubicBezTo>
                <a:cubicBezTo>
                  <a:pt x="202" y="468"/>
                  <a:pt x="202" y="468"/>
                  <a:pt x="202" y="468"/>
                </a:cubicBezTo>
                <a:cubicBezTo>
                  <a:pt x="170" y="468"/>
                  <a:pt x="138" y="468"/>
                  <a:pt x="106" y="468"/>
                </a:cubicBezTo>
                <a:cubicBezTo>
                  <a:pt x="98" y="468"/>
                  <a:pt x="90" y="471"/>
                  <a:pt x="87" y="474"/>
                </a:cubicBezTo>
                <a:cubicBezTo>
                  <a:pt x="66" y="502"/>
                  <a:pt x="39" y="530"/>
                  <a:pt x="18" y="557"/>
                </a:cubicBezTo>
                <a:cubicBezTo>
                  <a:pt x="17" y="558"/>
                  <a:pt x="17" y="558"/>
                  <a:pt x="17" y="559"/>
                </a:cubicBezTo>
                <a:cubicBezTo>
                  <a:pt x="17" y="559"/>
                  <a:pt x="17" y="559"/>
                  <a:pt x="17" y="559"/>
                </a:cubicBezTo>
                <a:cubicBezTo>
                  <a:pt x="17" y="561"/>
                  <a:pt x="17" y="561"/>
                  <a:pt x="17" y="561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90"/>
                  <a:pt x="23" y="592"/>
                  <a:pt x="32" y="592"/>
                </a:cubicBezTo>
                <a:cubicBezTo>
                  <a:pt x="206" y="592"/>
                  <a:pt x="388" y="592"/>
                  <a:pt x="563" y="592"/>
                </a:cubicBezTo>
                <a:cubicBezTo>
                  <a:pt x="571" y="592"/>
                  <a:pt x="577" y="590"/>
                  <a:pt x="577" y="587"/>
                </a:cubicBezTo>
                <a:cubicBezTo>
                  <a:pt x="577" y="587"/>
                  <a:pt x="577" y="587"/>
                  <a:pt x="577" y="587"/>
                </a:cubicBezTo>
                <a:cubicBezTo>
                  <a:pt x="577" y="561"/>
                  <a:pt x="577" y="561"/>
                  <a:pt x="577" y="561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8"/>
                  <a:pt x="577" y="558"/>
                  <a:pt x="576" y="557"/>
                </a:cubicBezTo>
                <a:cubicBezTo>
                  <a:pt x="555" y="530"/>
                  <a:pt x="528" y="502"/>
                  <a:pt x="507" y="474"/>
                </a:cubicBezTo>
                <a:cubicBezTo>
                  <a:pt x="504" y="471"/>
                  <a:pt x="496" y="468"/>
                  <a:pt x="489" y="468"/>
                </a:cubicBezTo>
                <a:cubicBezTo>
                  <a:pt x="456" y="468"/>
                  <a:pt x="424" y="468"/>
                  <a:pt x="392" y="468"/>
                </a:cubicBezTo>
                <a:cubicBezTo>
                  <a:pt x="392" y="425"/>
                  <a:pt x="392" y="425"/>
                  <a:pt x="392" y="425"/>
                </a:cubicBezTo>
                <a:cubicBezTo>
                  <a:pt x="555" y="425"/>
                  <a:pt x="555" y="425"/>
                  <a:pt x="555" y="425"/>
                </a:cubicBezTo>
                <a:cubicBezTo>
                  <a:pt x="577" y="425"/>
                  <a:pt x="594" y="408"/>
                  <a:pt x="594" y="387"/>
                </a:cubicBezTo>
                <a:cubicBezTo>
                  <a:pt x="594" y="39"/>
                  <a:pt x="594" y="39"/>
                  <a:pt x="594" y="39"/>
                </a:cubicBezTo>
                <a:cubicBezTo>
                  <a:pt x="594" y="17"/>
                  <a:pt x="577" y="0"/>
                  <a:pt x="555" y="0"/>
                </a:cubicBezTo>
                <a:close/>
                <a:moveTo>
                  <a:pt x="358" y="496"/>
                </a:moveTo>
                <a:cubicBezTo>
                  <a:pt x="358" y="497"/>
                  <a:pt x="355" y="498"/>
                  <a:pt x="351" y="498"/>
                </a:cubicBezTo>
                <a:cubicBezTo>
                  <a:pt x="315" y="498"/>
                  <a:pt x="315" y="498"/>
                  <a:pt x="315" y="498"/>
                </a:cubicBezTo>
                <a:cubicBezTo>
                  <a:pt x="309" y="498"/>
                  <a:pt x="306" y="496"/>
                  <a:pt x="306" y="496"/>
                </a:cubicBezTo>
                <a:cubicBezTo>
                  <a:pt x="306" y="482"/>
                  <a:pt x="306" y="482"/>
                  <a:pt x="306" y="482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78"/>
                  <a:pt x="306" y="478"/>
                  <a:pt x="306" y="478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7" y="476"/>
                  <a:pt x="310" y="475"/>
                  <a:pt x="313" y="475"/>
                </a:cubicBezTo>
                <a:cubicBezTo>
                  <a:pt x="346" y="475"/>
                  <a:pt x="346" y="475"/>
                  <a:pt x="346" y="475"/>
                </a:cubicBezTo>
                <a:cubicBezTo>
                  <a:pt x="351" y="475"/>
                  <a:pt x="354" y="477"/>
                  <a:pt x="354" y="478"/>
                </a:cubicBezTo>
                <a:cubicBezTo>
                  <a:pt x="356" y="485"/>
                  <a:pt x="356" y="485"/>
                  <a:pt x="356" y="485"/>
                </a:cubicBezTo>
                <a:cubicBezTo>
                  <a:pt x="358" y="492"/>
                  <a:pt x="358" y="492"/>
                  <a:pt x="358" y="492"/>
                </a:cubicBezTo>
                <a:lnTo>
                  <a:pt x="358" y="496"/>
                </a:lnTo>
                <a:close/>
                <a:moveTo>
                  <a:pt x="388" y="504"/>
                </a:moveTo>
                <a:cubicBezTo>
                  <a:pt x="394" y="504"/>
                  <a:pt x="398" y="505"/>
                  <a:pt x="399" y="507"/>
                </a:cubicBezTo>
                <a:cubicBezTo>
                  <a:pt x="401" y="514"/>
                  <a:pt x="401" y="514"/>
                  <a:pt x="401" y="514"/>
                </a:cubicBezTo>
                <a:cubicBezTo>
                  <a:pt x="404" y="521"/>
                  <a:pt x="404" y="521"/>
                  <a:pt x="404" y="521"/>
                </a:cubicBezTo>
                <a:cubicBezTo>
                  <a:pt x="404" y="525"/>
                  <a:pt x="404" y="525"/>
                  <a:pt x="404" y="525"/>
                </a:cubicBezTo>
                <a:cubicBezTo>
                  <a:pt x="404" y="525"/>
                  <a:pt x="402" y="527"/>
                  <a:pt x="396" y="527"/>
                </a:cubicBezTo>
                <a:cubicBezTo>
                  <a:pt x="396" y="527"/>
                  <a:pt x="396" y="527"/>
                  <a:pt x="396" y="527"/>
                </a:cubicBezTo>
                <a:cubicBezTo>
                  <a:pt x="356" y="527"/>
                  <a:pt x="356" y="527"/>
                  <a:pt x="356" y="527"/>
                </a:cubicBezTo>
                <a:cubicBezTo>
                  <a:pt x="350" y="527"/>
                  <a:pt x="346" y="525"/>
                  <a:pt x="346" y="524"/>
                </a:cubicBezTo>
                <a:cubicBezTo>
                  <a:pt x="344" y="510"/>
                  <a:pt x="344" y="510"/>
                  <a:pt x="344" y="510"/>
                </a:cubicBezTo>
                <a:cubicBezTo>
                  <a:pt x="344" y="506"/>
                  <a:pt x="344" y="506"/>
                  <a:pt x="344" y="506"/>
                </a:cubicBezTo>
                <a:cubicBezTo>
                  <a:pt x="344" y="505"/>
                  <a:pt x="346" y="504"/>
                  <a:pt x="352" y="504"/>
                </a:cubicBezTo>
                <a:lnTo>
                  <a:pt x="388" y="504"/>
                </a:lnTo>
                <a:close/>
                <a:moveTo>
                  <a:pt x="244" y="498"/>
                </a:moveTo>
                <a:cubicBezTo>
                  <a:pt x="239" y="498"/>
                  <a:pt x="236" y="497"/>
                  <a:pt x="236" y="496"/>
                </a:cubicBezTo>
                <a:cubicBezTo>
                  <a:pt x="236" y="492"/>
                  <a:pt x="236" y="492"/>
                  <a:pt x="236" y="492"/>
                </a:cubicBezTo>
                <a:cubicBezTo>
                  <a:pt x="237" y="487"/>
                  <a:pt x="237" y="487"/>
                  <a:pt x="237" y="487"/>
                </a:cubicBezTo>
                <a:cubicBezTo>
                  <a:pt x="240" y="478"/>
                  <a:pt x="240" y="478"/>
                  <a:pt x="240" y="478"/>
                </a:cubicBezTo>
                <a:cubicBezTo>
                  <a:pt x="240" y="477"/>
                  <a:pt x="243" y="475"/>
                  <a:pt x="248" y="475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75"/>
                  <a:pt x="287" y="476"/>
                  <a:pt x="288" y="477"/>
                </a:cubicBezTo>
                <a:cubicBezTo>
                  <a:pt x="288" y="477"/>
                  <a:pt x="288" y="477"/>
                  <a:pt x="288" y="477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9"/>
                  <a:pt x="288" y="489"/>
                  <a:pt x="288" y="489"/>
                </a:cubicBezTo>
                <a:cubicBezTo>
                  <a:pt x="288" y="496"/>
                  <a:pt x="288" y="496"/>
                  <a:pt x="288" y="496"/>
                </a:cubicBezTo>
                <a:cubicBezTo>
                  <a:pt x="288" y="496"/>
                  <a:pt x="285" y="498"/>
                  <a:pt x="279" y="498"/>
                </a:cubicBezTo>
                <a:lnTo>
                  <a:pt x="244" y="498"/>
                </a:lnTo>
                <a:close/>
                <a:moveTo>
                  <a:pt x="250" y="506"/>
                </a:moveTo>
                <a:cubicBezTo>
                  <a:pt x="250" y="510"/>
                  <a:pt x="250" y="510"/>
                  <a:pt x="250" y="510"/>
                </a:cubicBezTo>
                <a:cubicBezTo>
                  <a:pt x="248" y="524"/>
                  <a:pt x="248" y="524"/>
                  <a:pt x="248" y="524"/>
                </a:cubicBezTo>
                <a:cubicBezTo>
                  <a:pt x="248" y="525"/>
                  <a:pt x="244" y="527"/>
                  <a:pt x="238" y="527"/>
                </a:cubicBezTo>
                <a:cubicBezTo>
                  <a:pt x="238" y="527"/>
                  <a:pt x="238" y="527"/>
                  <a:pt x="238" y="527"/>
                </a:cubicBezTo>
                <a:cubicBezTo>
                  <a:pt x="198" y="527"/>
                  <a:pt x="198" y="527"/>
                  <a:pt x="198" y="527"/>
                </a:cubicBezTo>
                <a:cubicBezTo>
                  <a:pt x="192" y="527"/>
                  <a:pt x="190" y="525"/>
                  <a:pt x="190" y="525"/>
                </a:cubicBezTo>
                <a:cubicBezTo>
                  <a:pt x="190" y="521"/>
                  <a:pt x="190" y="521"/>
                  <a:pt x="190" y="521"/>
                </a:cubicBezTo>
                <a:cubicBezTo>
                  <a:pt x="196" y="507"/>
                  <a:pt x="196" y="507"/>
                  <a:pt x="196" y="507"/>
                </a:cubicBezTo>
                <a:cubicBezTo>
                  <a:pt x="196" y="505"/>
                  <a:pt x="200" y="504"/>
                  <a:pt x="206" y="504"/>
                </a:cubicBezTo>
                <a:cubicBezTo>
                  <a:pt x="243" y="504"/>
                  <a:pt x="243" y="504"/>
                  <a:pt x="243" y="504"/>
                </a:cubicBezTo>
                <a:cubicBezTo>
                  <a:pt x="248" y="504"/>
                  <a:pt x="250" y="505"/>
                  <a:pt x="250" y="506"/>
                </a:cubicBezTo>
                <a:close/>
                <a:moveTo>
                  <a:pt x="268" y="520"/>
                </a:moveTo>
                <a:cubicBezTo>
                  <a:pt x="270" y="506"/>
                  <a:pt x="270" y="506"/>
                  <a:pt x="270" y="506"/>
                </a:cubicBezTo>
                <a:cubicBezTo>
                  <a:pt x="270" y="505"/>
                  <a:pt x="273" y="504"/>
                  <a:pt x="279" y="504"/>
                </a:cubicBezTo>
                <a:cubicBezTo>
                  <a:pt x="315" y="504"/>
                  <a:pt x="315" y="504"/>
                  <a:pt x="315" y="504"/>
                </a:cubicBezTo>
                <a:cubicBezTo>
                  <a:pt x="321" y="504"/>
                  <a:pt x="324" y="505"/>
                  <a:pt x="324" y="506"/>
                </a:cubicBezTo>
                <a:cubicBezTo>
                  <a:pt x="325" y="513"/>
                  <a:pt x="325" y="513"/>
                  <a:pt x="325" y="513"/>
                </a:cubicBezTo>
                <a:cubicBezTo>
                  <a:pt x="326" y="521"/>
                  <a:pt x="326" y="521"/>
                  <a:pt x="326" y="521"/>
                </a:cubicBezTo>
                <a:cubicBezTo>
                  <a:pt x="326" y="524"/>
                  <a:pt x="326" y="524"/>
                  <a:pt x="326" y="524"/>
                </a:cubicBezTo>
                <a:cubicBezTo>
                  <a:pt x="326" y="525"/>
                  <a:pt x="323" y="527"/>
                  <a:pt x="317" y="527"/>
                </a:cubicBezTo>
                <a:cubicBezTo>
                  <a:pt x="317" y="527"/>
                  <a:pt x="317" y="527"/>
                  <a:pt x="317" y="527"/>
                </a:cubicBezTo>
                <a:cubicBezTo>
                  <a:pt x="277" y="527"/>
                  <a:pt x="277" y="527"/>
                  <a:pt x="277" y="527"/>
                </a:cubicBezTo>
                <a:cubicBezTo>
                  <a:pt x="271" y="527"/>
                  <a:pt x="268" y="525"/>
                  <a:pt x="268" y="524"/>
                </a:cubicBezTo>
                <a:lnTo>
                  <a:pt x="268" y="520"/>
                </a:lnTo>
                <a:close/>
                <a:moveTo>
                  <a:pt x="166" y="493"/>
                </a:moveTo>
                <a:cubicBezTo>
                  <a:pt x="173" y="480"/>
                  <a:pt x="173" y="480"/>
                  <a:pt x="173" y="480"/>
                </a:cubicBezTo>
                <a:cubicBezTo>
                  <a:pt x="174" y="478"/>
                  <a:pt x="174" y="478"/>
                  <a:pt x="174" y="478"/>
                </a:cubicBezTo>
                <a:cubicBezTo>
                  <a:pt x="175" y="477"/>
                  <a:pt x="179" y="475"/>
                  <a:pt x="184" y="475"/>
                </a:cubicBezTo>
                <a:cubicBezTo>
                  <a:pt x="216" y="475"/>
                  <a:pt x="216" y="475"/>
                  <a:pt x="216" y="475"/>
                </a:cubicBezTo>
                <a:cubicBezTo>
                  <a:pt x="220" y="475"/>
                  <a:pt x="222" y="476"/>
                  <a:pt x="223" y="477"/>
                </a:cubicBezTo>
                <a:cubicBezTo>
                  <a:pt x="223" y="481"/>
                  <a:pt x="223" y="481"/>
                  <a:pt x="223" y="481"/>
                </a:cubicBezTo>
                <a:cubicBezTo>
                  <a:pt x="218" y="495"/>
                  <a:pt x="218" y="495"/>
                  <a:pt x="218" y="495"/>
                </a:cubicBezTo>
                <a:cubicBezTo>
                  <a:pt x="218" y="496"/>
                  <a:pt x="214" y="498"/>
                  <a:pt x="208" y="498"/>
                </a:cubicBezTo>
                <a:cubicBezTo>
                  <a:pt x="172" y="498"/>
                  <a:pt x="172" y="498"/>
                  <a:pt x="172" y="498"/>
                </a:cubicBezTo>
                <a:cubicBezTo>
                  <a:pt x="168" y="498"/>
                  <a:pt x="166" y="497"/>
                  <a:pt x="166" y="497"/>
                </a:cubicBezTo>
                <a:lnTo>
                  <a:pt x="166" y="493"/>
                </a:lnTo>
                <a:close/>
                <a:moveTo>
                  <a:pt x="96" y="493"/>
                </a:moveTo>
                <a:cubicBezTo>
                  <a:pt x="96" y="493"/>
                  <a:pt x="96" y="493"/>
                  <a:pt x="96" y="493"/>
                </a:cubicBezTo>
                <a:cubicBezTo>
                  <a:pt x="101" y="487"/>
                  <a:pt x="101" y="487"/>
                  <a:pt x="101" y="487"/>
                </a:cubicBezTo>
                <a:cubicBezTo>
                  <a:pt x="108" y="479"/>
                  <a:pt x="108" y="479"/>
                  <a:pt x="108" y="479"/>
                </a:cubicBezTo>
                <a:cubicBezTo>
                  <a:pt x="109" y="477"/>
                  <a:pt x="114" y="475"/>
                  <a:pt x="119" y="475"/>
                </a:cubicBezTo>
                <a:cubicBezTo>
                  <a:pt x="152" y="475"/>
                  <a:pt x="152" y="475"/>
                  <a:pt x="152" y="475"/>
                </a:cubicBezTo>
                <a:cubicBezTo>
                  <a:pt x="155" y="475"/>
                  <a:pt x="157" y="476"/>
                  <a:pt x="157" y="477"/>
                </a:cubicBezTo>
                <a:cubicBezTo>
                  <a:pt x="157" y="480"/>
                  <a:pt x="157" y="480"/>
                  <a:pt x="157" y="480"/>
                </a:cubicBezTo>
                <a:cubicBezTo>
                  <a:pt x="153" y="488"/>
                  <a:pt x="153" y="488"/>
                  <a:pt x="153" y="488"/>
                </a:cubicBezTo>
                <a:cubicBezTo>
                  <a:pt x="148" y="495"/>
                  <a:pt x="148" y="495"/>
                  <a:pt x="148" y="495"/>
                </a:cubicBezTo>
                <a:cubicBezTo>
                  <a:pt x="147" y="496"/>
                  <a:pt x="143" y="498"/>
                  <a:pt x="137" y="498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98" y="498"/>
                  <a:pt x="96" y="497"/>
                  <a:pt x="96" y="497"/>
                </a:cubicBezTo>
                <a:lnTo>
                  <a:pt x="96" y="493"/>
                </a:lnTo>
                <a:close/>
                <a:moveTo>
                  <a:pt x="72" y="521"/>
                </a:moveTo>
                <a:cubicBezTo>
                  <a:pt x="84" y="507"/>
                  <a:pt x="84" y="507"/>
                  <a:pt x="84" y="507"/>
                </a:cubicBezTo>
                <a:cubicBezTo>
                  <a:pt x="86" y="505"/>
                  <a:pt x="91" y="504"/>
                  <a:pt x="96" y="504"/>
                </a:cubicBezTo>
                <a:cubicBezTo>
                  <a:pt x="170" y="504"/>
                  <a:pt x="170" y="504"/>
                  <a:pt x="170" y="504"/>
                </a:cubicBezTo>
                <a:cubicBezTo>
                  <a:pt x="174" y="504"/>
                  <a:pt x="176" y="505"/>
                  <a:pt x="177" y="505"/>
                </a:cubicBezTo>
                <a:cubicBezTo>
                  <a:pt x="177" y="509"/>
                  <a:pt x="177" y="509"/>
                  <a:pt x="177" y="509"/>
                </a:cubicBezTo>
                <a:cubicBezTo>
                  <a:pt x="174" y="514"/>
                  <a:pt x="174" y="514"/>
                  <a:pt x="174" y="514"/>
                </a:cubicBezTo>
                <a:cubicBezTo>
                  <a:pt x="170" y="524"/>
                  <a:pt x="170" y="524"/>
                  <a:pt x="170" y="524"/>
                </a:cubicBezTo>
                <a:cubicBezTo>
                  <a:pt x="169" y="525"/>
                  <a:pt x="165" y="527"/>
                  <a:pt x="158" y="527"/>
                </a:cubicBezTo>
                <a:cubicBezTo>
                  <a:pt x="158" y="527"/>
                  <a:pt x="158" y="527"/>
                  <a:pt x="158" y="527"/>
                </a:cubicBezTo>
                <a:cubicBezTo>
                  <a:pt x="79" y="527"/>
                  <a:pt x="79" y="527"/>
                  <a:pt x="79" y="527"/>
                </a:cubicBezTo>
                <a:cubicBezTo>
                  <a:pt x="74" y="527"/>
                  <a:pt x="72" y="526"/>
                  <a:pt x="72" y="525"/>
                </a:cubicBezTo>
                <a:lnTo>
                  <a:pt x="72" y="521"/>
                </a:lnTo>
                <a:close/>
                <a:moveTo>
                  <a:pt x="134" y="538"/>
                </a:moveTo>
                <a:cubicBezTo>
                  <a:pt x="126" y="552"/>
                  <a:pt x="126" y="552"/>
                  <a:pt x="126" y="552"/>
                </a:cubicBezTo>
                <a:cubicBezTo>
                  <a:pt x="126" y="553"/>
                  <a:pt x="120" y="555"/>
                  <a:pt x="113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1" y="555"/>
                  <a:pt x="49" y="554"/>
                  <a:pt x="48" y="554"/>
                </a:cubicBezTo>
                <a:cubicBezTo>
                  <a:pt x="48" y="550"/>
                  <a:pt x="48" y="550"/>
                  <a:pt x="48" y="550"/>
                </a:cubicBezTo>
                <a:cubicBezTo>
                  <a:pt x="60" y="535"/>
                  <a:pt x="60" y="535"/>
                  <a:pt x="60" y="535"/>
                </a:cubicBezTo>
                <a:cubicBezTo>
                  <a:pt x="62" y="534"/>
                  <a:pt x="68" y="532"/>
                  <a:pt x="74" y="532"/>
                </a:cubicBezTo>
                <a:cubicBezTo>
                  <a:pt x="127" y="532"/>
                  <a:pt x="127" y="532"/>
                  <a:pt x="127" y="532"/>
                </a:cubicBezTo>
                <a:cubicBezTo>
                  <a:pt x="132" y="532"/>
                  <a:pt x="134" y="533"/>
                  <a:pt x="134" y="534"/>
                </a:cubicBezTo>
                <a:lnTo>
                  <a:pt x="134" y="538"/>
                </a:lnTo>
                <a:close/>
                <a:moveTo>
                  <a:pt x="446" y="553"/>
                </a:moveTo>
                <a:cubicBezTo>
                  <a:pt x="446" y="554"/>
                  <a:pt x="443" y="555"/>
                  <a:pt x="438" y="555"/>
                </a:cubicBezTo>
                <a:cubicBezTo>
                  <a:pt x="157" y="555"/>
                  <a:pt x="157" y="555"/>
                  <a:pt x="157" y="555"/>
                </a:cubicBezTo>
                <a:cubicBezTo>
                  <a:pt x="151" y="555"/>
                  <a:pt x="148" y="554"/>
                  <a:pt x="148" y="553"/>
                </a:cubicBezTo>
                <a:cubicBezTo>
                  <a:pt x="148" y="549"/>
                  <a:pt x="148" y="549"/>
                  <a:pt x="148" y="549"/>
                </a:cubicBezTo>
                <a:cubicBezTo>
                  <a:pt x="151" y="544"/>
                  <a:pt x="151" y="544"/>
                  <a:pt x="151" y="544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6" y="534"/>
                  <a:pt x="161" y="532"/>
                  <a:pt x="167" y="532"/>
                </a:cubicBezTo>
                <a:cubicBezTo>
                  <a:pt x="427" y="532"/>
                  <a:pt x="427" y="532"/>
                  <a:pt x="427" y="532"/>
                </a:cubicBezTo>
                <a:cubicBezTo>
                  <a:pt x="433" y="532"/>
                  <a:pt x="438" y="534"/>
                  <a:pt x="439" y="535"/>
                </a:cubicBezTo>
                <a:cubicBezTo>
                  <a:pt x="443" y="543"/>
                  <a:pt x="443" y="543"/>
                  <a:pt x="443" y="543"/>
                </a:cubicBezTo>
                <a:cubicBezTo>
                  <a:pt x="446" y="549"/>
                  <a:pt x="446" y="549"/>
                  <a:pt x="446" y="549"/>
                </a:cubicBezTo>
                <a:lnTo>
                  <a:pt x="446" y="553"/>
                </a:lnTo>
                <a:close/>
                <a:moveTo>
                  <a:pt x="546" y="550"/>
                </a:moveTo>
                <a:cubicBezTo>
                  <a:pt x="546" y="554"/>
                  <a:pt x="546" y="554"/>
                  <a:pt x="546" y="554"/>
                </a:cubicBezTo>
                <a:cubicBezTo>
                  <a:pt x="545" y="554"/>
                  <a:pt x="543" y="555"/>
                  <a:pt x="538" y="555"/>
                </a:cubicBezTo>
                <a:cubicBezTo>
                  <a:pt x="481" y="555"/>
                  <a:pt x="481" y="555"/>
                  <a:pt x="481" y="555"/>
                </a:cubicBezTo>
                <a:cubicBezTo>
                  <a:pt x="474" y="555"/>
                  <a:pt x="469" y="553"/>
                  <a:pt x="468" y="552"/>
                </a:cubicBezTo>
                <a:cubicBezTo>
                  <a:pt x="460" y="538"/>
                  <a:pt x="460" y="538"/>
                  <a:pt x="460" y="538"/>
                </a:cubicBezTo>
                <a:cubicBezTo>
                  <a:pt x="460" y="534"/>
                  <a:pt x="460" y="534"/>
                  <a:pt x="460" y="534"/>
                </a:cubicBezTo>
                <a:cubicBezTo>
                  <a:pt x="460" y="533"/>
                  <a:pt x="462" y="532"/>
                  <a:pt x="467" y="532"/>
                </a:cubicBezTo>
                <a:cubicBezTo>
                  <a:pt x="520" y="532"/>
                  <a:pt x="520" y="532"/>
                  <a:pt x="520" y="532"/>
                </a:cubicBezTo>
                <a:cubicBezTo>
                  <a:pt x="526" y="532"/>
                  <a:pt x="532" y="534"/>
                  <a:pt x="534" y="535"/>
                </a:cubicBezTo>
                <a:lnTo>
                  <a:pt x="546" y="550"/>
                </a:lnTo>
                <a:close/>
                <a:moveTo>
                  <a:pt x="510" y="507"/>
                </a:moveTo>
                <a:cubicBezTo>
                  <a:pt x="522" y="521"/>
                  <a:pt x="522" y="521"/>
                  <a:pt x="522" y="521"/>
                </a:cubicBezTo>
                <a:cubicBezTo>
                  <a:pt x="522" y="525"/>
                  <a:pt x="522" y="525"/>
                  <a:pt x="522" y="525"/>
                </a:cubicBezTo>
                <a:cubicBezTo>
                  <a:pt x="522" y="526"/>
                  <a:pt x="520" y="527"/>
                  <a:pt x="515" y="527"/>
                </a:cubicBezTo>
                <a:cubicBezTo>
                  <a:pt x="515" y="527"/>
                  <a:pt x="515" y="527"/>
                  <a:pt x="515" y="527"/>
                </a:cubicBezTo>
                <a:cubicBezTo>
                  <a:pt x="436" y="527"/>
                  <a:pt x="436" y="527"/>
                  <a:pt x="436" y="527"/>
                </a:cubicBezTo>
                <a:cubicBezTo>
                  <a:pt x="429" y="527"/>
                  <a:pt x="425" y="525"/>
                  <a:pt x="424" y="524"/>
                </a:cubicBezTo>
                <a:cubicBezTo>
                  <a:pt x="418" y="509"/>
                  <a:pt x="418" y="509"/>
                  <a:pt x="418" y="509"/>
                </a:cubicBezTo>
                <a:cubicBezTo>
                  <a:pt x="418" y="505"/>
                  <a:pt x="418" y="505"/>
                  <a:pt x="418" y="505"/>
                </a:cubicBezTo>
                <a:cubicBezTo>
                  <a:pt x="418" y="505"/>
                  <a:pt x="420" y="504"/>
                  <a:pt x="424" y="504"/>
                </a:cubicBezTo>
                <a:cubicBezTo>
                  <a:pt x="498" y="504"/>
                  <a:pt x="498" y="504"/>
                  <a:pt x="498" y="504"/>
                </a:cubicBezTo>
                <a:cubicBezTo>
                  <a:pt x="503" y="504"/>
                  <a:pt x="509" y="505"/>
                  <a:pt x="510" y="507"/>
                </a:cubicBezTo>
                <a:close/>
                <a:moveTo>
                  <a:pt x="437" y="477"/>
                </a:moveTo>
                <a:cubicBezTo>
                  <a:pt x="437" y="476"/>
                  <a:pt x="439" y="475"/>
                  <a:pt x="442" y="475"/>
                </a:cubicBezTo>
                <a:cubicBezTo>
                  <a:pt x="475" y="475"/>
                  <a:pt x="475" y="475"/>
                  <a:pt x="475" y="475"/>
                </a:cubicBezTo>
                <a:cubicBezTo>
                  <a:pt x="480" y="475"/>
                  <a:pt x="485" y="477"/>
                  <a:pt x="486" y="479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7"/>
                  <a:pt x="498" y="497"/>
                  <a:pt x="498" y="497"/>
                </a:cubicBezTo>
                <a:cubicBezTo>
                  <a:pt x="498" y="497"/>
                  <a:pt x="497" y="498"/>
                  <a:pt x="493" y="498"/>
                </a:cubicBezTo>
                <a:cubicBezTo>
                  <a:pt x="457" y="498"/>
                  <a:pt x="457" y="498"/>
                  <a:pt x="457" y="498"/>
                </a:cubicBezTo>
                <a:cubicBezTo>
                  <a:pt x="451" y="498"/>
                  <a:pt x="447" y="496"/>
                  <a:pt x="446" y="495"/>
                </a:cubicBezTo>
                <a:cubicBezTo>
                  <a:pt x="444" y="492"/>
                  <a:pt x="444" y="492"/>
                  <a:pt x="444" y="492"/>
                </a:cubicBezTo>
                <a:cubicBezTo>
                  <a:pt x="437" y="481"/>
                  <a:pt x="437" y="481"/>
                  <a:pt x="437" y="481"/>
                </a:cubicBezTo>
                <a:lnTo>
                  <a:pt x="437" y="477"/>
                </a:lnTo>
                <a:close/>
                <a:moveTo>
                  <a:pt x="420" y="478"/>
                </a:moveTo>
                <a:cubicBezTo>
                  <a:pt x="428" y="493"/>
                  <a:pt x="428" y="493"/>
                  <a:pt x="428" y="493"/>
                </a:cubicBezTo>
                <a:cubicBezTo>
                  <a:pt x="428" y="497"/>
                  <a:pt x="428" y="497"/>
                  <a:pt x="428" y="497"/>
                </a:cubicBezTo>
                <a:cubicBezTo>
                  <a:pt x="428" y="497"/>
                  <a:pt x="426" y="498"/>
                  <a:pt x="422" y="498"/>
                </a:cubicBezTo>
                <a:cubicBezTo>
                  <a:pt x="386" y="498"/>
                  <a:pt x="386" y="498"/>
                  <a:pt x="386" y="498"/>
                </a:cubicBezTo>
                <a:cubicBezTo>
                  <a:pt x="380" y="498"/>
                  <a:pt x="376" y="496"/>
                  <a:pt x="376" y="495"/>
                </a:cubicBezTo>
                <a:cubicBezTo>
                  <a:pt x="373" y="486"/>
                  <a:pt x="373" y="486"/>
                  <a:pt x="373" y="486"/>
                </a:cubicBezTo>
                <a:cubicBezTo>
                  <a:pt x="372" y="481"/>
                  <a:pt x="372" y="481"/>
                  <a:pt x="372" y="481"/>
                </a:cubicBezTo>
                <a:cubicBezTo>
                  <a:pt x="372" y="477"/>
                  <a:pt x="372" y="477"/>
                  <a:pt x="372" y="477"/>
                </a:cubicBezTo>
                <a:cubicBezTo>
                  <a:pt x="372" y="476"/>
                  <a:pt x="374" y="475"/>
                  <a:pt x="378" y="475"/>
                </a:cubicBezTo>
                <a:cubicBezTo>
                  <a:pt x="410" y="475"/>
                  <a:pt x="410" y="475"/>
                  <a:pt x="410" y="475"/>
                </a:cubicBezTo>
                <a:cubicBezTo>
                  <a:pt x="415" y="475"/>
                  <a:pt x="419" y="477"/>
                  <a:pt x="420" y="478"/>
                </a:cubicBezTo>
                <a:close/>
                <a:moveTo>
                  <a:pt x="552" y="384"/>
                </a:moveTo>
                <a:cubicBezTo>
                  <a:pt x="42" y="384"/>
                  <a:pt x="42" y="384"/>
                  <a:pt x="42" y="384"/>
                </a:cubicBezTo>
                <a:cubicBezTo>
                  <a:pt x="42" y="42"/>
                  <a:pt x="42" y="42"/>
                  <a:pt x="42" y="42"/>
                </a:cubicBezTo>
                <a:cubicBezTo>
                  <a:pt x="552" y="42"/>
                  <a:pt x="552" y="42"/>
                  <a:pt x="552" y="42"/>
                </a:cubicBezTo>
                <a:lnTo>
                  <a:pt x="552" y="38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39" name="Group 53"/>
          <p:cNvGrpSpPr>
            <a:grpSpLocks noChangeAspect="1"/>
          </p:cNvGrpSpPr>
          <p:nvPr/>
        </p:nvGrpSpPr>
        <p:grpSpPr bwMode="auto">
          <a:xfrm>
            <a:off x="15260881" y="2734175"/>
            <a:ext cx="365838" cy="343659"/>
            <a:chOff x="6115" y="13"/>
            <a:chExt cx="652" cy="61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0" name="Freeform 54"/>
            <p:cNvSpPr>
              <a:spLocks noEditPoints="1"/>
            </p:cNvSpPr>
            <p:nvPr/>
          </p:nvSpPr>
          <p:spPr bwMode="auto">
            <a:xfrm>
              <a:off x="6115" y="42"/>
              <a:ext cx="437" cy="587"/>
            </a:xfrm>
            <a:custGeom>
              <a:avLst/>
              <a:gdLst>
                <a:gd name="T0" fmla="*/ 58 w 61"/>
                <a:gd name="T1" fmla="*/ 46 h 82"/>
                <a:gd name="T2" fmla="*/ 57 w 61"/>
                <a:gd name="T3" fmla="*/ 40 h 82"/>
                <a:gd name="T4" fmla="*/ 54 w 61"/>
                <a:gd name="T5" fmla="*/ 51 h 82"/>
                <a:gd name="T6" fmla="*/ 47 w 61"/>
                <a:gd name="T7" fmla="*/ 74 h 82"/>
                <a:gd name="T8" fmla="*/ 7 w 61"/>
                <a:gd name="T9" fmla="*/ 63 h 82"/>
                <a:gd name="T10" fmla="*/ 22 w 61"/>
                <a:gd name="T11" fmla="*/ 8 h 82"/>
                <a:gd name="T12" fmla="*/ 50 w 61"/>
                <a:gd name="T13" fmla="*/ 16 h 82"/>
                <a:gd name="T14" fmla="*/ 52 w 61"/>
                <a:gd name="T15" fmla="*/ 16 h 82"/>
                <a:gd name="T16" fmla="*/ 51 w 61"/>
                <a:gd name="T17" fmla="*/ 11 h 82"/>
                <a:gd name="T18" fmla="*/ 51 w 61"/>
                <a:gd name="T19" fmla="*/ 9 h 82"/>
                <a:gd name="T20" fmla="*/ 50 w 61"/>
                <a:gd name="T21" fmla="*/ 9 h 82"/>
                <a:gd name="T22" fmla="*/ 24 w 61"/>
                <a:gd name="T23" fmla="*/ 1 h 82"/>
                <a:gd name="T24" fmla="*/ 17 w 61"/>
                <a:gd name="T25" fmla="*/ 5 h 82"/>
                <a:gd name="T26" fmla="*/ 0 w 61"/>
                <a:gd name="T27" fmla="*/ 63 h 82"/>
                <a:gd name="T28" fmla="*/ 4 w 61"/>
                <a:gd name="T29" fmla="*/ 70 h 82"/>
                <a:gd name="T30" fmla="*/ 46 w 61"/>
                <a:gd name="T31" fmla="*/ 82 h 82"/>
                <a:gd name="T32" fmla="*/ 53 w 61"/>
                <a:gd name="T33" fmla="*/ 78 h 82"/>
                <a:gd name="T34" fmla="*/ 60 w 61"/>
                <a:gd name="T35" fmla="*/ 51 h 82"/>
                <a:gd name="T36" fmla="*/ 61 w 61"/>
                <a:gd name="T37" fmla="*/ 49 h 82"/>
                <a:gd name="T38" fmla="*/ 58 w 61"/>
                <a:gd name="T39" fmla="*/ 46 h 82"/>
                <a:gd name="T40" fmla="*/ 30 w 61"/>
                <a:gd name="T41" fmla="*/ 73 h 82"/>
                <a:gd name="T42" fmla="*/ 27 w 61"/>
                <a:gd name="T43" fmla="*/ 74 h 82"/>
                <a:gd name="T44" fmla="*/ 24 w 61"/>
                <a:gd name="T45" fmla="*/ 73 h 82"/>
                <a:gd name="T46" fmla="*/ 23 w 61"/>
                <a:gd name="T47" fmla="*/ 71 h 82"/>
                <a:gd name="T48" fmla="*/ 25 w 61"/>
                <a:gd name="T49" fmla="*/ 70 h 82"/>
                <a:gd name="T50" fmla="*/ 28 w 61"/>
                <a:gd name="T51" fmla="*/ 71 h 82"/>
                <a:gd name="T52" fmla="*/ 30 w 61"/>
                <a:gd name="T53" fmla="*/ 7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82">
                  <a:moveTo>
                    <a:pt x="58" y="46"/>
                  </a:moveTo>
                  <a:cubicBezTo>
                    <a:pt x="58" y="46"/>
                    <a:pt x="58" y="46"/>
                    <a:pt x="57" y="40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35" y="11"/>
                    <a:pt x="44" y="14"/>
                    <a:pt x="50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2" y="13"/>
                    <a:pt x="51" y="11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9"/>
                    <a:pt x="51" y="9"/>
                    <a:pt x="50" y="9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1" y="0"/>
                    <a:pt x="18" y="2"/>
                    <a:pt x="17" y="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6"/>
                    <a:pt x="1" y="69"/>
                    <a:pt x="4" y="7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9" y="82"/>
                    <a:pt x="52" y="81"/>
                    <a:pt x="53" y="78"/>
                  </a:cubicBezTo>
                  <a:cubicBezTo>
                    <a:pt x="56" y="67"/>
                    <a:pt x="58" y="58"/>
                    <a:pt x="60" y="51"/>
                  </a:cubicBezTo>
                  <a:cubicBezTo>
                    <a:pt x="61" y="50"/>
                    <a:pt x="61" y="50"/>
                    <a:pt x="61" y="49"/>
                  </a:cubicBezTo>
                  <a:cubicBezTo>
                    <a:pt x="59" y="49"/>
                    <a:pt x="58" y="47"/>
                    <a:pt x="58" y="46"/>
                  </a:cubicBezTo>
                  <a:close/>
                  <a:moveTo>
                    <a:pt x="30" y="73"/>
                  </a:moveTo>
                  <a:cubicBezTo>
                    <a:pt x="29" y="74"/>
                    <a:pt x="28" y="74"/>
                    <a:pt x="27" y="74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3" y="73"/>
                    <a:pt x="22" y="72"/>
                    <a:pt x="23" y="71"/>
                  </a:cubicBezTo>
                  <a:cubicBezTo>
                    <a:pt x="23" y="70"/>
                    <a:pt x="24" y="70"/>
                    <a:pt x="25" y="70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9" y="71"/>
                    <a:pt x="30" y="72"/>
                    <a:pt x="30" y="7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41" name="Freeform 55"/>
            <p:cNvSpPr>
              <a:spLocks noEditPoints="1"/>
            </p:cNvSpPr>
            <p:nvPr/>
          </p:nvSpPr>
          <p:spPr bwMode="auto">
            <a:xfrm>
              <a:off x="6481" y="13"/>
              <a:ext cx="286" cy="387"/>
            </a:xfrm>
            <a:custGeom>
              <a:avLst/>
              <a:gdLst>
                <a:gd name="T0" fmla="*/ 39 w 40"/>
                <a:gd name="T1" fmla="*/ 43 h 54"/>
                <a:gd name="T2" fmla="*/ 32 w 40"/>
                <a:gd name="T3" fmla="*/ 5 h 54"/>
                <a:gd name="T4" fmla="*/ 25 w 40"/>
                <a:gd name="T5" fmla="*/ 1 h 54"/>
                <a:gd name="T6" fmla="*/ 6 w 40"/>
                <a:gd name="T7" fmla="*/ 5 h 54"/>
                <a:gd name="T8" fmla="*/ 1 w 40"/>
                <a:gd name="T9" fmla="*/ 11 h 54"/>
                <a:gd name="T10" fmla="*/ 8 w 40"/>
                <a:gd name="T11" fmla="*/ 49 h 54"/>
                <a:gd name="T12" fmla="*/ 15 w 40"/>
                <a:gd name="T13" fmla="*/ 54 h 54"/>
                <a:gd name="T14" fmla="*/ 35 w 40"/>
                <a:gd name="T15" fmla="*/ 50 h 54"/>
                <a:gd name="T16" fmla="*/ 39 w 40"/>
                <a:gd name="T17" fmla="*/ 43 h 54"/>
                <a:gd name="T18" fmla="*/ 12 w 40"/>
                <a:gd name="T19" fmla="*/ 6 h 54"/>
                <a:gd name="T20" fmla="*/ 20 w 40"/>
                <a:gd name="T21" fmla="*/ 5 h 54"/>
                <a:gd name="T22" fmla="*/ 21 w 40"/>
                <a:gd name="T23" fmla="*/ 5 h 54"/>
                <a:gd name="T24" fmla="*/ 20 w 40"/>
                <a:gd name="T25" fmla="*/ 6 h 54"/>
                <a:gd name="T26" fmla="*/ 12 w 40"/>
                <a:gd name="T27" fmla="*/ 7 h 54"/>
                <a:gd name="T28" fmla="*/ 11 w 40"/>
                <a:gd name="T29" fmla="*/ 7 h 54"/>
                <a:gd name="T30" fmla="*/ 12 w 40"/>
                <a:gd name="T31" fmla="*/ 6 h 54"/>
                <a:gd name="T32" fmla="*/ 26 w 40"/>
                <a:gd name="T33" fmla="*/ 49 h 54"/>
                <a:gd name="T34" fmla="*/ 23 w 40"/>
                <a:gd name="T35" fmla="*/ 50 h 54"/>
                <a:gd name="T36" fmla="*/ 21 w 40"/>
                <a:gd name="T37" fmla="*/ 49 h 54"/>
                <a:gd name="T38" fmla="*/ 23 w 40"/>
                <a:gd name="T39" fmla="*/ 46 h 54"/>
                <a:gd name="T40" fmla="*/ 25 w 40"/>
                <a:gd name="T41" fmla="*/ 46 h 54"/>
                <a:gd name="T42" fmla="*/ 27 w 40"/>
                <a:gd name="T43" fmla="*/ 47 h 54"/>
                <a:gd name="T44" fmla="*/ 26 w 40"/>
                <a:gd name="T45" fmla="*/ 49 h 54"/>
                <a:gd name="T46" fmla="*/ 13 w 40"/>
                <a:gd name="T47" fmla="*/ 46 h 54"/>
                <a:gd name="T48" fmla="*/ 6 w 40"/>
                <a:gd name="T49" fmla="*/ 11 h 54"/>
                <a:gd name="T50" fmla="*/ 28 w 40"/>
                <a:gd name="T51" fmla="*/ 7 h 54"/>
                <a:gd name="T52" fmla="*/ 34 w 40"/>
                <a:gd name="T53" fmla="*/ 42 h 54"/>
                <a:gd name="T54" fmla="*/ 13 w 40"/>
                <a:gd name="T55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" h="54">
                  <a:moveTo>
                    <a:pt x="39" y="43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1" y="2"/>
                    <a:pt x="28" y="0"/>
                    <a:pt x="25" y="1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2" y="5"/>
                    <a:pt x="0" y="8"/>
                    <a:pt x="1" y="11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2"/>
                    <a:pt x="12" y="54"/>
                    <a:pt x="15" y="54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8" y="49"/>
                    <a:pt x="40" y="46"/>
                    <a:pt x="39" y="43"/>
                  </a:cubicBezTo>
                  <a:close/>
                  <a:moveTo>
                    <a:pt x="12" y="6"/>
                  </a:moveTo>
                  <a:cubicBezTo>
                    <a:pt x="20" y="5"/>
                    <a:pt x="20" y="5"/>
                    <a:pt x="20" y="5"/>
                  </a:cubicBezTo>
                  <a:cubicBezTo>
                    <a:pt x="21" y="4"/>
                    <a:pt x="21" y="5"/>
                    <a:pt x="21" y="5"/>
                  </a:cubicBezTo>
                  <a:cubicBezTo>
                    <a:pt x="21" y="5"/>
                    <a:pt x="21" y="6"/>
                    <a:pt x="20" y="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8"/>
                    <a:pt x="11" y="7"/>
                    <a:pt x="11" y="7"/>
                  </a:cubicBezTo>
                  <a:cubicBezTo>
                    <a:pt x="11" y="7"/>
                    <a:pt x="11" y="6"/>
                    <a:pt x="12" y="6"/>
                  </a:cubicBezTo>
                  <a:close/>
                  <a:moveTo>
                    <a:pt x="26" y="49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1" y="49"/>
                    <a:pt x="21" y="49"/>
                  </a:cubicBezTo>
                  <a:cubicBezTo>
                    <a:pt x="21" y="48"/>
                    <a:pt x="22" y="47"/>
                    <a:pt x="23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6" y="46"/>
                    <a:pt x="27" y="46"/>
                    <a:pt x="27" y="47"/>
                  </a:cubicBezTo>
                  <a:cubicBezTo>
                    <a:pt x="27" y="48"/>
                    <a:pt x="27" y="49"/>
                    <a:pt x="26" y="49"/>
                  </a:cubicBezTo>
                  <a:close/>
                  <a:moveTo>
                    <a:pt x="13" y="46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13" y="46"/>
                    <a:pt x="13" y="46"/>
                    <a:pt x="13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42" name="Freeform 1095"/>
          <p:cNvSpPr>
            <a:spLocks noChangeAspect="1" noEditPoints="1"/>
          </p:cNvSpPr>
          <p:nvPr/>
        </p:nvSpPr>
        <p:spPr bwMode="auto">
          <a:xfrm>
            <a:off x="12066422" y="2730081"/>
            <a:ext cx="232568" cy="351846"/>
          </a:xfrm>
          <a:custGeom>
            <a:avLst/>
            <a:gdLst>
              <a:gd name="T0" fmla="*/ 256 w 262"/>
              <a:gd name="T1" fmla="*/ 0 h 398"/>
              <a:gd name="T2" fmla="*/ 6 w 262"/>
              <a:gd name="T3" fmla="*/ 0 h 398"/>
              <a:gd name="T4" fmla="*/ 0 w 262"/>
              <a:gd name="T5" fmla="*/ 6 h 398"/>
              <a:gd name="T6" fmla="*/ 0 w 262"/>
              <a:gd name="T7" fmla="*/ 156 h 398"/>
              <a:gd name="T8" fmla="*/ 6 w 262"/>
              <a:gd name="T9" fmla="*/ 162 h 398"/>
              <a:gd name="T10" fmla="*/ 78 w 262"/>
              <a:gd name="T11" fmla="*/ 162 h 398"/>
              <a:gd name="T12" fmla="*/ 78 w 262"/>
              <a:gd name="T13" fmla="*/ 355 h 398"/>
              <a:gd name="T14" fmla="*/ 67 w 262"/>
              <a:gd name="T15" fmla="*/ 355 h 398"/>
              <a:gd name="T16" fmla="*/ 67 w 262"/>
              <a:gd name="T17" fmla="*/ 398 h 398"/>
              <a:gd name="T18" fmla="*/ 196 w 262"/>
              <a:gd name="T19" fmla="*/ 398 h 398"/>
              <a:gd name="T20" fmla="*/ 196 w 262"/>
              <a:gd name="T21" fmla="*/ 355 h 398"/>
              <a:gd name="T22" fmla="*/ 185 w 262"/>
              <a:gd name="T23" fmla="*/ 355 h 398"/>
              <a:gd name="T24" fmla="*/ 185 w 262"/>
              <a:gd name="T25" fmla="*/ 162 h 398"/>
              <a:gd name="T26" fmla="*/ 256 w 262"/>
              <a:gd name="T27" fmla="*/ 162 h 398"/>
              <a:gd name="T28" fmla="*/ 262 w 262"/>
              <a:gd name="T29" fmla="*/ 156 h 398"/>
              <a:gd name="T30" fmla="*/ 262 w 262"/>
              <a:gd name="T31" fmla="*/ 6 h 398"/>
              <a:gd name="T32" fmla="*/ 256 w 262"/>
              <a:gd name="T33" fmla="*/ 0 h 398"/>
              <a:gd name="T34" fmla="*/ 244 w 262"/>
              <a:gd name="T35" fmla="*/ 18 h 398"/>
              <a:gd name="T36" fmla="*/ 244 w 262"/>
              <a:gd name="T37" fmla="*/ 144 h 398"/>
              <a:gd name="T38" fmla="*/ 18 w 262"/>
              <a:gd name="T39" fmla="*/ 144 h 398"/>
              <a:gd name="T40" fmla="*/ 18 w 262"/>
              <a:gd name="T41" fmla="*/ 18 h 398"/>
              <a:gd name="T42" fmla="*/ 244 w 262"/>
              <a:gd name="T43" fmla="*/ 18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2" h="398">
                <a:moveTo>
                  <a:pt x="256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59"/>
                  <a:pt x="2" y="162"/>
                  <a:pt x="6" y="162"/>
                </a:cubicBezTo>
                <a:cubicBezTo>
                  <a:pt x="78" y="162"/>
                  <a:pt x="78" y="162"/>
                  <a:pt x="78" y="162"/>
                </a:cubicBezTo>
                <a:cubicBezTo>
                  <a:pt x="78" y="355"/>
                  <a:pt x="78" y="355"/>
                  <a:pt x="78" y="355"/>
                </a:cubicBezTo>
                <a:cubicBezTo>
                  <a:pt x="67" y="355"/>
                  <a:pt x="67" y="355"/>
                  <a:pt x="67" y="355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196" y="398"/>
                  <a:pt x="196" y="398"/>
                  <a:pt x="196" y="398"/>
                </a:cubicBezTo>
                <a:cubicBezTo>
                  <a:pt x="196" y="355"/>
                  <a:pt x="196" y="355"/>
                  <a:pt x="196" y="355"/>
                </a:cubicBezTo>
                <a:cubicBezTo>
                  <a:pt x="185" y="355"/>
                  <a:pt x="185" y="355"/>
                  <a:pt x="185" y="355"/>
                </a:cubicBezTo>
                <a:cubicBezTo>
                  <a:pt x="185" y="162"/>
                  <a:pt x="185" y="162"/>
                  <a:pt x="185" y="162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9" y="162"/>
                  <a:pt x="262" y="159"/>
                  <a:pt x="262" y="156"/>
                </a:cubicBezTo>
                <a:cubicBezTo>
                  <a:pt x="262" y="6"/>
                  <a:pt x="262" y="6"/>
                  <a:pt x="262" y="6"/>
                </a:cubicBezTo>
                <a:cubicBezTo>
                  <a:pt x="262" y="2"/>
                  <a:pt x="259" y="0"/>
                  <a:pt x="256" y="0"/>
                </a:cubicBezTo>
                <a:close/>
                <a:moveTo>
                  <a:pt x="244" y="18"/>
                </a:moveTo>
                <a:cubicBezTo>
                  <a:pt x="244" y="144"/>
                  <a:pt x="244" y="144"/>
                  <a:pt x="244" y="144"/>
                </a:cubicBezTo>
                <a:cubicBezTo>
                  <a:pt x="18" y="144"/>
                  <a:pt x="18" y="144"/>
                  <a:pt x="18" y="144"/>
                </a:cubicBezTo>
                <a:cubicBezTo>
                  <a:pt x="18" y="18"/>
                  <a:pt x="18" y="18"/>
                  <a:pt x="18" y="18"/>
                </a:cubicBezTo>
                <a:lnTo>
                  <a:pt x="244" y="1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43" name="Group 142"/>
          <p:cNvGrpSpPr>
            <a:grpSpLocks noChangeAspect="1"/>
          </p:cNvGrpSpPr>
          <p:nvPr/>
        </p:nvGrpSpPr>
        <p:grpSpPr>
          <a:xfrm>
            <a:off x="13057607" y="2785820"/>
            <a:ext cx="415355" cy="240368"/>
            <a:chOff x="16067088" y="-4781550"/>
            <a:chExt cx="2057400" cy="1190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4" name="Freeform 193"/>
            <p:cNvSpPr>
              <a:spLocks noEditPoints="1"/>
            </p:cNvSpPr>
            <p:nvPr/>
          </p:nvSpPr>
          <p:spPr bwMode="auto">
            <a:xfrm>
              <a:off x="16067088" y="-4781550"/>
              <a:ext cx="1419225" cy="914400"/>
            </a:xfrm>
            <a:custGeom>
              <a:avLst/>
              <a:gdLst>
                <a:gd name="T0" fmla="*/ 72 w 149"/>
                <a:gd name="T1" fmla="*/ 0 h 96"/>
                <a:gd name="T2" fmla="*/ 0 w 149"/>
                <a:gd name="T3" fmla="*/ 41 h 96"/>
                <a:gd name="T4" fmla="*/ 18 w 149"/>
                <a:gd name="T5" fmla="*/ 70 h 96"/>
                <a:gd name="T6" fmla="*/ 0 w 149"/>
                <a:gd name="T7" fmla="*/ 96 h 96"/>
                <a:gd name="T8" fmla="*/ 2 w 149"/>
                <a:gd name="T9" fmla="*/ 96 h 96"/>
                <a:gd name="T10" fmla="*/ 44 w 149"/>
                <a:gd name="T11" fmla="*/ 81 h 96"/>
                <a:gd name="T12" fmla="*/ 72 w 149"/>
                <a:gd name="T13" fmla="*/ 83 h 96"/>
                <a:gd name="T14" fmla="*/ 149 w 149"/>
                <a:gd name="T15" fmla="*/ 41 h 96"/>
                <a:gd name="T16" fmla="*/ 72 w 149"/>
                <a:gd name="T17" fmla="*/ 0 h 96"/>
                <a:gd name="T18" fmla="*/ 74 w 149"/>
                <a:gd name="T19" fmla="*/ 74 h 96"/>
                <a:gd name="T20" fmla="*/ 10 w 149"/>
                <a:gd name="T21" fmla="*/ 41 h 96"/>
                <a:gd name="T22" fmla="*/ 74 w 149"/>
                <a:gd name="T23" fmla="*/ 9 h 96"/>
                <a:gd name="T24" fmla="*/ 138 w 149"/>
                <a:gd name="T25" fmla="*/ 41 h 96"/>
                <a:gd name="T26" fmla="*/ 74 w 149"/>
                <a:gd name="T27" fmla="*/ 7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9" h="96">
                  <a:moveTo>
                    <a:pt x="72" y="0"/>
                  </a:moveTo>
                  <a:cubicBezTo>
                    <a:pt x="33" y="0"/>
                    <a:pt x="0" y="17"/>
                    <a:pt x="0" y="41"/>
                  </a:cubicBezTo>
                  <a:cubicBezTo>
                    <a:pt x="0" y="52"/>
                    <a:pt x="7" y="61"/>
                    <a:pt x="18" y="70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0" y="96"/>
                    <a:pt x="2" y="96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53" y="83"/>
                    <a:pt x="64" y="83"/>
                    <a:pt x="72" y="83"/>
                  </a:cubicBezTo>
                  <a:cubicBezTo>
                    <a:pt x="114" y="83"/>
                    <a:pt x="149" y="65"/>
                    <a:pt x="149" y="41"/>
                  </a:cubicBezTo>
                  <a:cubicBezTo>
                    <a:pt x="149" y="17"/>
                    <a:pt x="114" y="0"/>
                    <a:pt x="72" y="0"/>
                  </a:cubicBezTo>
                  <a:close/>
                  <a:moveTo>
                    <a:pt x="74" y="74"/>
                  </a:moveTo>
                  <a:cubicBezTo>
                    <a:pt x="39" y="74"/>
                    <a:pt x="10" y="59"/>
                    <a:pt x="10" y="41"/>
                  </a:cubicBezTo>
                  <a:cubicBezTo>
                    <a:pt x="10" y="23"/>
                    <a:pt x="39" y="9"/>
                    <a:pt x="74" y="9"/>
                  </a:cubicBezTo>
                  <a:cubicBezTo>
                    <a:pt x="109" y="9"/>
                    <a:pt x="138" y="23"/>
                    <a:pt x="138" y="41"/>
                  </a:cubicBezTo>
                  <a:cubicBezTo>
                    <a:pt x="138" y="59"/>
                    <a:pt x="109" y="74"/>
                    <a:pt x="74" y="7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5" name="Freeform 191"/>
            <p:cNvSpPr>
              <a:spLocks noEditPoints="1"/>
            </p:cNvSpPr>
            <p:nvPr/>
          </p:nvSpPr>
          <p:spPr bwMode="auto">
            <a:xfrm>
              <a:off x="16848138" y="-4419600"/>
              <a:ext cx="1276350" cy="828675"/>
            </a:xfrm>
            <a:custGeom>
              <a:avLst/>
              <a:gdLst>
                <a:gd name="T0" fmla="*/ 116 w 134"/>
                <a:gd name="T1" fmla="*/ 0 h 87"/>
                <a:gd name="T2" fmla="*/ 70 w 134"/>
                <a:gd name="T3" fmla="*/ 0 h 87"/>
                <a:gd name="T4" fmla="*/ 69 w 134"/>
                <a:gd name="T5" fmla="*/ 8 h 87"/>
                <a:gd name="T6" fmla="*/ 116 w 134"/>
                <a:gd name="T7" fmla="*/ 8 h 87"/>
                <a:gd name="T8" fmla="*/ 120 w 134"/>
                <a:gd name="T9" fmla="*/ 9 h 87"/>
                <a:gd name="T10" fmla="*/ 74 w 134"/>
                <a:gd name="T11" fmla="*/ 54 h 87"/>
                <a:gd name="T12" fmla="*/ 68 w 134"/>
                <a:gd name="T13" fmla="*/ 56 h 87"/>
                <a:gd name="T14" fmla="*/ 62 w 134"/>
                <a:gd name="T15" fmla="*/ 54 h 87"/>
                <a:gd name="T16" fmla="*/ 43 w 134"/>
                <a:gd name="T17" fmla="*/ 36 h 87"/>
                <a:gd name="T18" fmla="*/ 35 w 134"/>
                <a:gd name="T19" fmla="*/ 39 h 87"/>
                <a:gd name="T20" fmla="*/ 39 w 134"/>
                <a:gd name="T21" fmla="*/ 43 h 87"/>
                <a:gd name="T22" fmla="*/ 8 w 134"/>
                <a:gd name="T23" fmla="*/ 73 h 87"/>
                <a:gd name="T24" fmla="*/ 8 w 134"/>
                <a:gd name="T25" fmla="*/ 46 h 87"/>
                <a:gd name="T26" fmla="*/ 0 w 134"/>
                <a:gd name="T27" fmla="*/ 47 h 87"/>
                <a:gd name="T28" fmla="*/ 0 w 134"/>
                <a:gd name="T29" fmla="*/ 72 h 87"/>
                <a:gd name="T30" fmla="*/ 16 w 134"/>
                <a:gd name="T31" fmla="*/ 87 h 87"/>
                <a:gd name="T32" fmla="*/ 116 w 134"/>
                <a:gd name="T33" fmla="*/ 87 h 87"/>
                <a:gd name="T34" fmla="*/ 134 w 134"/>
                <a:gd name="T35" fmla="*/ 72 h 87"/>
                <a:gd name="T36" fmla="*/ 134 w 134"/>
                <a:gd name="T37" fmla="*/ 15 h 87"/>
                <a:gd name="T38" fmla="*/ 116 w 134"/>
                <a:gd name="T39" fmla="*/ 0 h 87"/>
                <a:gd name="T40" fmla="*/ 116 w 134"/>
                <a:gd name="T41" fmla="*/ 79 h 87"/>
                <a:gd name="T42" fmla="*/ 13 w 134"/>
                <a:gd name="T43" fmla="*/ 79 h 87"/>
                <a:gd name="T44" fmla="*/ 45 w 134"/>
                <a:gd name="T45" fmla="*/ 48 h 87"/>
                <a:gd name="T46" fmla="*/ 57 w 134"/>
                <a:gd name="T47" fmla="*/ 59 h 87"/>
                <a:gd name="T48" fmla="*/ 68 w 134"/>
                <a:gd name="T49" fmla="*/ 64 h 87"/>
                <a:gd name="T50" fmla="*/ 80 w 134"/>
                <a:gd name="T51" fmla="*/ 59 h 87"/>
                <a:gd name="T52" fmla="*/ 90 w 134"/>
                <a:gd name="T53" fmla="*/ 50 h 87"/>
                <a:gd name="T54" fmla="*/ 92 w 134"/>
                <a:gd name="T55" fmla="*/ 48 h 87"/>
                <a:gd name="T56" fmla="*/ 121 w 134"/>
                <a:gd name="T57" fmla="*/ 78 h 87"/>
                <a:gd name="T58" fmla="*/ 116 w 134"/>
                <a:gd name="T59" fmla="*/ 79 h 87"/>
                <a:gd name="T60" fmla="*/ 126 w 134"/>
                <a:gd name="T61" fmla="*/ 70 h 87"/>
                <a:gd name="T62" fmla="*/ 97 w 134"/>
                <a:gd name="T63" fmla="*/ 43 h 87"/>
                <a:gd name="T64" fmla="*/ 126 w 134"/>
                <a:gd name="T65" fmla="*/ 15 h 87"/>
                <a:gd name="T66" fmla="*/ 126 w 134"/>
                <a:gd name="T67" fmla="*/ 7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4" h="87">
                  <a:moveTo>
                    <a:pt x="116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0" y="3"/>
                    <a:pt x="69" y="6"/>
                    <a:pt x="69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19" y="8"/>
                    <a:pt x="120" y="9"/>
                  </a:cubicBezTo>
                  <a:cubicBezTo>
                    <a:pt x="74" y="54"/>
                    <a:pt x="74" y="54"/>
                    <a:pt x="74" y="54"/>
                  </a:cubicBezTo>
                  <a:cubicBezTo>
                    <a:pt x="72" y="55"/>
                    <a:pt x="70" y="56"/>
                    <a:pt x="68" y="56"/>
                  </a:cubicBezTo>
                  <a:cubicBezTo>
                    <a:pt x="66" y="56"/>
                    <a:pt x="64" y="55"/>
                    <a:pt x="62" y="54"/>
                  </a:cubicBezTo>
                  <a:cubicBezTo>
                    <a:pt x="54" y="47"/>
                    <a:pt x="48" y="41"/>
                    <a:pt x="43" y="36"/>
                  </a:cubicBezTo>
                  <a:cubicBezTo>
                    <a:pt x="40" y="37"/>
                    <a:pt x="38" y="38"/>
                    <a:pt x="35" y="39"/>
                  </a:cubicBezTo>
                  <a:cubicBezTo>
                    <a:pt x="39" y="43"/>
                    <a:pt x="39" y="43"/>
                    <a:pt x="39" y="4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6" y="47"/>
                    <a:pt x="3" y="47"/>
                    <a:pt x="0" y="47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1"/>
                    <a:pt x="7" y="87"/>
                    <a:pt x="16" y="87"/>
                  </a:cubicBezTo>
                  <a:cubicBezTo>
                    <a:pt x="116" y="87"/>
                    <a:pt x="116" y="87"/>
                    <a:pt x="116" y="87"/>
                  </a:cubicBezTo>
                  <a:cubicBezTo>
                    <a:pt x="126" y="87"/>
                    <a:pt x="133" y="81"/>
                    <a:pt x="134" y="72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3" y="7"/>
                    <a:pt x="126" y="0"/>
                    <a:pt x="116" y="0"/>
                  </a:cubicBezTo>
                  <a:close/>
                  <a:moveTo>
                    <a:pt x="116" y="79"/>
                  </a:moveTo>
                  <a:cubicBezTo>
                    <a:pt x="13" y="79"/>
                    <a:pt x="13" y="79"/>
                    <a:pt x="13" y="79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60" y="62"/>
                    <a:pt x="64" y="64"/>
                    <a:pt x="68" y="64"/>
                  </a:cubicBezTo>
                  <a:cubicBezTo>
                    <a:pt x="72" y="64"/>
                    <a:pt x="76" y="62"/>
                    <a:pt x="80" y="59"/>
                  </a:cubicBezTo>
                  <a:cubicBezTo>
                    <a:pt x="86" y="54"/>
                    <a:pt x="89" y="51"/>
                    <a:pt x="90" y="50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121" y="78"/>
                    <a:pt x="121" y="78"/>
                    <a:pt x="121" y="78"/>
                  </a:cubicBezTo>
                  <a:cubicBezTo>
                    <a:pt x="120" y="79"/>
                    <a:pt x="118" y="79"/>
                    <a:pt x="116" y="79"/>
                  </a:cubicBezTo>
                  <a:close/>
                  <a:moveTo>
                    <a:pt x="126" y="70"/>
                  </a:moveTo>
                  <a:cubicBezTo>
                    <a:pt x="97" y="43"/>
                    <a:pt x="97" y="43"/>
                    <a:pt x="97" y="43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6" y="70"/>
                    <a:pt x="126" y="70"/>
                    <a:pt x="126" y="7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6" name="Text Box 96"/>
          <p:cNvSpPr txBox="1">
            <a:spLocks noChangeArrowheads="1"/>
          </p:cNvSpPr>
          <p:nvPr/>
        </p:nvSpPr>
        <p:spPr bwMode="ltGray">
          <a:xfrm>
            <a:off x="16064682" y="1946478"/>
            <a:ext cx="2138170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 smtClean="0"/>
              <a:t>Channels / Touch Points</a:t>
            </a:r>
            <a:endParaRPr lang="en-GB" sz="2000" dirty="0"/>
          </a:p>
        </p:txBody>
      </p:sp>
      <p:sp>
        <p:nvSpPr>
          <p:cNvPr id="147" name="Rectangle 154"/>
          <p:cNvSpPr>
            <a:spLocks noChangeArrowheads="1"/>
          </p:cNvSpPr>
          <p:nvPr/>
        </p:nvSpPr>
        <p:spPr bwMode="ltGray">
          <a:xfrm>
            <a:off x="1048070" y="10688248"/>
            <a:ext cx="4810867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48" name="Text Box 96"/>
          <p:cNvSpPr txBox="1">
            <a:spLocks noChangeArrowheads="1"/>
          </p:cNvSpPr>
          <p:nvPr/>
        </p:nvSpPr>
        <p:spPr bwMode="ltGray">
          <a:xfrm>
            <a:off x="1048070" y="10877428"/>
            <a:ext cx="2092043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Legacy CCS Applications 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49" name="Text Box 96"/>
          <p:cNvSpPr txBox="1">
            <a:spLocks noChangeArrowheads="1"/>
          </p:cNvSpPr>
          <p:nvPr/>
        </p:nvSpPr>
        <p:spPr bwMode="ltGray">
          <a:xfrm>
            <a:off x="2901560" y="10959978"/>
            <a:ext cx="3169452" cy="672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Routing, MIS, Voice Recording, CRM, WFM, QM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50" name="Straight Connector 149"/>
          <p:cNvCxnSpPr>
            <a:stCxn id="147" idx="0"/>
            <a:endCxn id="2" idx="1"/>
          </p:cNvCxnSpPr>
          <p:nvPr/>
        </p:nvCxnSpPr>
        <p:spPr>
          <a:xfrm flipH="1" flipV="1">
            <a:off x="3444221" y="9115835"/>
            <a:ext cx="9283" cy="157241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>
            <a:off x="2969292" y="10959978"/>
            <a:ext cx="0" cy="74052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2" name="Title 3"/>
          <p:cNvSpPr txBox="1">
            <a:spLocks/>
          </p:cNvSpPr>
          <p:nvPr/>
        </p:nvSpPr>
        <p:spPr>
          <a:xfrm>
            <a:off x="0" y="308936"/>
            <a:ext cx="8842263" cy="635002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825500">
              <a:defRPr lang="en-US" sz="8000" b="0" i="0" spc="-112" dirty="0">
                <a:solidFill>
                  <a:srgbClr val="696D6F"/>
                </a:solidFill>
                <a:latin typeface="Gotham-Book"/>
                <a:ea typeface="Gotham-Medium"/>
                <a:cs typeface="Gotham-Book"/>
                <a:sym typeface="Gotham-Medium"/>
              </a:defRPr>
            </a:lvl1pPr>
            <a:lvl2pPr indent="228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2pPr>
            <a:lvl3pPr indent="457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3pPr>
            <a:lvl4pPr indent="685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4pPr>
            <a:lvl5pPr indent="9144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5pPr>
            <a:lvl6pPr indent="11430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6pPr>
            <a:lvl7pPr indent="1371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7pPr>
            <a:lvl8pPr indent="1600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8pPr>
            <a:lvl9pPr indent="1828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9pPr>
          </a:lstStyle>
          <a:p>
            <a:r>
              <a:rPr lang="en-US" sz="4300" b="1" dirty="0" smtClean="0"/>
              <a:t>Chase CCB – Target State</a:t>
            </a:r>
            <a:endParaRPr lang="en-US" sz="4300" b="1" dirty="0"/>
          </a:p>
        </p:txBody>
      </p:sp>
    </p:spTree>
    <p:extLst>
      <p:ext uri="{BB962C8B-B14F-4D97-AF65-F5344CB8AC3E}">
        <p14:creationId xmlns:p14="http://schemas.microsoft.com/office/powerpoint/2010/main" val="359289575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Isosceles Triangle 161"/>
          <p:cNvSpPr/>
          <p:nvPr/>
        </p:nvSpPr>
        <p:spPr>
          <a:xfrm>
            <a:off x="8357934" y="7464474"/>
            <a:ext cx="3230627" cy="1773019"/>
          </a:xfrm>
          <a:prstGeom prst="triangle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>
              <a:lnSpc>
                <a:spcPct val="90000"/>
              </a:lnSpc>
            </a:pPr>
            <a:endParaRPr lang="en-US"/>
          </a:p>
        </p:txBody>
      </p:sp>
      <p:sp>
        <p:nvSpPr>
          <p:cNvPr id="161" name="Isosceles Triangle 160"/>
          <p:cNvSpPr/>
          <p:nvPr/>
        </p:nvSpPr>
        <p:spPr>
          <a:xfrm>
            <a:off x="12474814" y="7464474"/>
            <a:ext cx="3230627" cy="1773019"/>
          </a:xfrm>
          <a:prstGeom prst="triangle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>
              <a:lnSpc>
                <a:spcPct val="90000"/>
              </a:lnSpc>
            </a:pPr>
            <a:endParaRPr lang="en-US"/>
          </a:p>
        </p:txBody>
      </p:sp>
      <p:sp>
        <p:nvSpPr>
          <p:cNvPr id="51" name="Isosceles Triangle 50"/>
          <p:cNvSpPr/>
          <p:nvPr/>
        </p:nvSpPr>
        <p:spPr>
          <a:xfrm>
            <a:off x="16544650" y="7464474"/>
            <a:ext cx="3230627" cy="1773019"/>
          </a:xfrm>
          <a:prstGeom prst="triangle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>
              <a:lnSpc>
                <a:spcPct val="90000"/>
              </a:lnSpc>
            </a:pPr>
            <a:endParaRPr lang="en-US"/>
          </a:p>
        </p:txBody>
      </p:sp>
      <p:sp>
        <p:nvSpPr>
          <p:cNvPr id="119" name="Rectangle 154"/>
          <p:cNvSpPr>
            <a:spLocks noChangeArrowheads="1"/>
          </p:cNvSpPr>
          <p:nvPr/>
        </p:nvSpPr>
        <p:spPr bwMode="ltGray">
          <a:xfrm>
            <a:off x="17128471" y="3480063"/>
            <a:ext cx="4376862" cy="2460488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4" name="Rectangle 154"/>
          <p:cNvSpPr>
            <a:spLocks noChangeArrowheads="1"/>
          </p:cNvSpPr>
          <p:nvPr/>
        </p:nvSpPr>
        <p:spPr bwMode="ltGray">
          <a:xfrm>
            <a:off x="16295028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5" name="Rectangle 154"/>
          <p:cNvSpPr>
            <a:spLocks noChangeArrowheads="1"/>
          </p:cNvSpPr>
          <p:nvPr/>
        </p:nvSpPr>
        <p:spPr bwMode="ltGray">
          <a:xfrm>
            <a:off x="8076716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" name="Text Box 96"/>
          <p:cNvSpPr txBox="1">
            <a:spLocks noChangeArrowheads="1"/>
          </p:cNvSpPr>
          <p:nvPr/>
        </p:nvSpPr>
        <p:spPr bwMode="ltGray">
          <a:xfrm>
            <a:off x="882518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" name="Text Box 96"/>
          <p:cNvSpPr txBox="1">
            <a:spLocks noChangeArrowheads="1"/>
          </p:cNvSpPr>
          <p:nvPr/>
        </p:nvSpPr>
        <p:spPr bwMode="ltGray">
          <a:xfrm>
            <a:off x="13063536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8" name="Text Box 96"/>
          <p:cNvSpPr txBox="1">
            <a:spLocks noChangeArrowheads="1"/>
          </p:cNvSpPr>
          <p:nvPr/>
        </p:nvSpPr>
        <p:spPr bwMode="ltGray">
          <a:xfrm>
            <a:off x="1733083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616357" y="5940550"/>
            <a:ext cx="6333910" cy="987103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SIP and Web RTC Session Routing</a:t>
            </a:r>
          </a:p>
        </p:txBody>
      </p:sp>
      <p:cxnSp>
        <p:nvCxnSpPr>
          <p:cNvPr id="21" name="Straight Connector 20"/>
          <p:cNvCxnSpPr>
            <a:stCxn id="15" idx="0"/>
            <a:endCxn id="157" idx="2"/>
          </p:cNvCxnSpPr>
          <p:nvPr/>
        </p:nvCxnSpPr>
        <p:spPr>
          <a:xfrm flipH="1" flipV="1">
            <a:off x="9973248" y="8946116"/>
            <a:ext cx="11291" cy="33837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28" idx="0"/>
            <a:endCxn id="158" idx="2"/>
          </p:cNvCxnSpPr>
          <p:nvPr/>
        </p:nvCxnSpPr>
        <p:spPr>
          <a:xfrm flipH="1" flipV="1">
            <a:off x="14107847" y="8946116"/>
            <a:ext cx="8447" cy="338360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4" idx="0"/>
            <a:endCxn id="159" idx="2"/>
          </p:cNvCxnSpPr>
          <p:nvPr/>
        </p:nvCxnSpPr>
        <p:spPr>
          <a:xfrm flipH="1" flipV="1">
            <a:off x="18196244" y="8946116"/>
            <a:ext cx="6607" cy="33837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7" idx="1"/>
          </p:cNvCxnSpPr>
          <p:nvPr/>
        </p:nvCxnSpPr>
        <p:spPr>
          <a:xfrm flipH="1">
            <a:off x="7874905" y="10752016"/>
            <a:ext cx="10285059" cy="180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67026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CTI</a:t>
            </a:r>
            <a:endParaRPr lang="en-US" sz="1900" dirty="0"/>
          </a:p>
        </p:txBody>
      </p:sp>
      <p:sp>
        <p:nvSpPr>
          <p:cNvPr id="27" name="Rounded Rectangle 26"/>
          <p:cNvSpPr/>
          <p:nvPr/>
        </p:nvSpPr>
        <p:spPr>
          <a:xfrm>
            <a:off x="10018405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28" name="Rectangle 154"/>
          <p:cNvSpPr>
            <a:spLocks noChangeArrowheads="1"/>
          </p:cNvSpPr>
          <p:nvPr/>
        </p:nvSpPr>
        <p:spPr bwMode="ltGray">
          <a:xfrm>
            <a:off x="12208471" y="9284476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12298781" y="9448138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CTI</a:t>
            </a:r>
            <a:endParaRPr lang="en-US" sz="1900" dirty="0"/>
          </a:p>
        </p:txBody>
      </p:sp>
      <p:sp>
        <p:nvSpPr>
          <p:cNvPr id="30" name="Rounded Rectangle 29"/>
          <p:cNvSpPr/>
          <p:nvPr/>
        </p:nvSpPr>
        <p:spPr>
          <a:xfrm>
            <a:off x="14150160" y="9448138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16385338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CTI</a:t>
            </a:r>
            <a:endParaRPr lang="en-US" sz="1900" dirty="0"/>
          </a:p>
        </p:txBody>
      </p:sp>
      <p:sp>
        <p:nvSpPr>
          <p:cNvPr id="32" name="Rounded Rectangle 31"/>
          <p:cNvSpPr/>
          <p:nvPr/>
        </p:nvSpPr>
        <p:spPr>
          <a:xfrm>
            <a:off x="18236717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cxnSp>
        <p:nvCxnSpPr>
          <p:cNvPr id="33" name="Straight Connector 32"/>
          <p:cNvCxnSpPr>
            <a:stCxn id="15" idx="2"/>
            <a:endCxn id="35" idx="0"/>
          </p:cNvCxnSpPr>
          <p:nvPr/>
        </p:nvCxnSpPr>
        <p:spPr>
          <a:xfrm flipH="1">
            <a:off x="9980021" y="10468764"/>
            <a:ext cx="4517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8" idx="2"/>
            <a:endCxn id="36" idx="0"/>
          </p:cNvCxnSpPr>
          <p:nvPr/>
        </p:nvCxnSpPr>
        <p:spPr>
          <a:xfrm flipH="1">
            <a:off x="14111754" y="10468753"/>
            <a:ext cx="4539" cy="198598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Plaque 34"/>
          <p:cNvSpPr/>
          <p:nvPr/>
        </p:nvSpPr>
        <p:spPr>
          <a:xfrm>
            <a:off x="9919063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6" name="Plaque 35"/>
          <p:cNvSpPr/>
          <p:nvPr/>
        </p:nvSpPr>
        <p:spPr>
          <a:xfrm>
            <a:off x="14050796" y="10667350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7" name="Plaque 36"/>
          <p:cNvSpPr/>
          <p:nvPr/>
        </p:nvSpPr>
        <p:spPr>
          <a:xfrm>
            <a:off x="18159964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cxnSp>
        <p:nvCxnSpPr>
          <p:cNvPr id="38" name="Straight Connector 37"/>
          <p:cNvCxnSpPr>
            <a:stCxn id="14" idx="2"/>
            <a:endCxn id="37" idx="0"/>
          </p:cNvCxnSpPr>
          <p:nvPr/>
        </p:nvCxnSpPr>
        <p:spPr>
          <a:xfrm>
            <a:off x="18202852" y="10468764"/>
            <a:ext cx="18072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57" idx="0"/>
            <a:endCxn id="19" idx="3"/>
          </p:cNvCxnSpPr>
          <p:nvPr/>
        </p:nvCxnSpPr>
        <p:spPr>
          <a:xfrm flipV="1">
            <a:off x="9973248" y="6783095"/>
            <a:ext cx="1570689" cy="1671953"/>
          </a:xfrm>
          <a:prstGeom prst="line">
            <a:avLst/>
          </a:prstGeom>
          <a:ln w="19050">
            <a:solidFill>
              <a:srgbClr val="3366FF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loud 69"/>
          <p:cNvSpPr/>
          <p:nvPr/>
        </p:nvSpPr>
        <p:spPr>
          <a:xfrm>
            <a:off x="4233333" y="1477437"/>
            <a:ext cx="15877340" cy="2286000"/>
          </a:xfrm>
          <a:prstGeom prst="cloud">
            <a:avLst/>
          </a:prstGeom>
          <a:noFill/>
          <a:ln w="12700" cap="flat">
            <a:solidFill>
              <a:srgbClr val="0000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71" name="Text Box 96"/>
          <p:cNvSpPr txBox="1">
            <a:spLocks noChangeArrowheads="1"/>
          </p:cNvSpPr>
          <p:nvPr/>
        </p:nvSpPr>
        <p:spPr bwMode="ltGray">
          <a:xfrm>
            <a:off x="6449006" y="2040980"/>
            <a:ext cx="4167351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MultiService Network Provider </a:t>
            </a: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Access Cloud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75" name="Straight Connector 74"/>
          <p:cNvCxnSpPr>
            <a:stCxn id="19" idx="0"/>
            <a:endCxn id="74" idx="2"/>
          </p:cNvCxnSpPr>
          <p:nvPr/>
        </p:nvCxnSpPr>
        <p:spPr>
          <a:xfrm flipH="1" flipV="1">
            <a:off x="13737065" y="4067945"/>
            <a:ext cx="46247" cy="1872605"/>
          </a:xfrm>
          <a:prstGeom prst="line">
            <a:avLst/>
          </a:prstGeom>
          <a:ln w="19050">
            <a:solidFill>
              <a:schemeClr val="tx1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154"/>
          <p:cNvSpPr>
            <a:spLocks noChangeArrowheads="1"/>
          </p:cNvSpPr>
          <p:nvPr/>
        </p:nvSpPr>
        <p:spPr bwMode="ltGray">
          <a:xfrm>
            <a:off x="12383435" y="943938"/>
            <a:ext cx="3815645" cy="15096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12473745" y="181756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14325124" y="1838342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87" name="Text Box 96"/>
          <p:cNvSpPr txBox="1">
            <a:spLocks noChangeArrowheads="1"/>
          </p:cNvSpPr>
          <p:nvPr/>
        </p:nvSpPr>
        <p:spPr bwMode="ltGray">
          <a:xfrm>
            <a:off x="12440948" y="273468"/>
            <a:ext cx="3623733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/>
              <a:t>Customer – Partner – Supplier Converged Access</a:t>
            </a:r>
            <a:endParaRPr lang="en-GB" sz="2000" dirty="0"/>
          </a:p>
        </p:txBody>
      </p:sp>
      <p:cxnSp>
        <p:nvCxnSpPr>
          <p:cNvPr id="93" name="Straight Connector 92"/>
          <p:cNvCxnSpPr>
            <a:stCxn id="74" idx="0"/>
            <a:endCxn id="81" idx="2"/>
          </p:cNvCxnSpPr>
          <p:nvPr/>
        </p:nvCxnSpPr>
        <p:spPr>
          <a:xfrm flipV="1">
            <a:off x="13737065" y="2329410"/>
            <a:ext cx="1434723" cy="1247469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154"/>
          <p:cNvSpPr>
            <a:spLocks noChangeArrowheads="1"/>
          </p:cNvSpPr>
          <p:nvPr/>
        </p:nvSpPr>
        <p:spPr bwMode="ltGray">
          <a:xfrm>
            <a:off x="12635981" y="3418018"/>
            <a:ext cx="2241318" cy="8078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74" name="Rounded Rectangle 73"/>
          <p:cNvSpPr/>
          <p:nvPr/>
        </p:nvSpPr>
        <p:spPr>
          <a:xfrm>
            <a:off x="12781337" y="3576879"/>
            <a:ext cx="1911456" cy="491066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 smtClean="0"/>
              <a:t>AS 5400 GW</a:t>
            </a:r>
            <a:endParaRPr lang="en-US" sz="1900" dirty="0"/>
          </a:p>
        </p:txBody>
      </p:sp>
      <p:sp>
        <p:nvSpPr>
          <p:cNvPr id="146" name="Text Box 96"/>
          <p:cNvSpPr txBox="1">
            <a:spLocks noChangeArrowheads="1"/>
          </p:cNvSpPr>
          <p:nvPr/>
        </p:nvSpPr>
        <p:spPr bwMode="ltGray">
          <a:xfrm>
            <a:off x="16064682" y="1946478"/>
            <a:ext cx="2138170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 smtClean="0"/>
              <a:t>Channels / Touch Points</a:t>
            </a:r>
            <a:endParaRPr lang="en-GB" sz="2000" dirty="0"/>
          </a:p>
        </p:txBody>
      </p:sp>
      <p:sp>
        <p:nvSpPr>
          <p:cNvPr id="98" name="Rounded Rectangle 12"/>
          <p:cNvSpPr>
            <a:spLocks noChangeArrowheads="1"/>
          </p:cNvSpPr>
          <p:nvPr/>
        </p:nvSpPr>
        <p:spPr bwMode="auto">
          <a:xfrm>
            <a:off x="17343483" y="3673938"/>
            <a:ext cx="1692811" cy="779529"/>
          </a:xfrm>
          <a:prstGeom prst="roundRect">
            <a:avLst>
              <a:gd name="adj" fmla="val 0"/>
            </a:avLst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Convergys 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IVR/SN</a:t>
            </a:r>
          </a:p>
        </p:txBody>
      </p:sp>
      <p:sp>
        <p:nvSpPr>
          <p:cNvPr id="106" name="Rounded Rectangle 12"/>
          <p:cNvSpPr>
            <a:spLocks noChangeArrowheads="1"/>
          </p:cNvSpPr>
          <p:nvPr/>
        </p:nvSpPr>
        <p:spPr bwMode="auto">
          <a:xfrm>
            <a:off x="19422877" y="3673938"/>
            <a:ext cx="1833003" cy="779529"/>
          </a:xfrm>
          <a:prstGeom prst="roundRect">
            <a:avLst>
              <a:gd name="adj" fmla="val 0"/>
            </a:avLst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Verizon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NGSN</a:t>
            </a:r>
          </a:p>
        </p:txBody>
      </p:sp>
      <p:sp>
        <p:nvSpPr>
          <p:cNvPr id="107" name="Rounded Rectangle 106"/>
          <p:cNvSpPr/>
          <p:nvPr/>
        </p:nvSpPr>
        <p:spPr>
          <a:xfrm>
            <a:off x="18391792" y="4723750"/>
            <a:ext cx="1693328" cy="491068"/>
          </a:xfrm>
          <a:prstGeom prst="roundRect">
            <a:avLst/>
          </a:prstGeom>
          <a:solidFill>
            <a:srgbClr val="34373B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Genesys CIM</a:t>
            </a:r>
            <a:endParaRPr lang="en-US" sz="1900" dirty="0"/>
          </a:p>
        </p:txBody>
      </p:sp>
      <p:cxnSp>
        <p:nvCxnSpPr>
          <p:cNvPr id="41" name="Elbow Connector 40"/>
          <p:cNvCxnSpPr>
            <a:stCxn id="98" idx="2"/>
            <a:endCxn id="107" idx="1"/>
          </p:cNvCxnSpPr>
          <p:nvPr/>
        </p:nvCxnSpPr>
        <p:spPr>
          <a:xfrm rot="16200000" flipH="1">
            <a:off x="18032932" y="4610423"/>
            <a:ext cx="515817" cy="201903"/>
          </a:xfrm>
          <a:prstGeom prst="bentConnector2">
            <a:avLst/>
          </a:prstGeom>
          <a:ln w="19050">
            <a:solidFill>
              <a:schemeClr val="bg2">
                <a:lumMod val="50000"/>
              </a:schemeClr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106" idx="2"/>
            <a:endCxn id="107" idx="3"/>
          </p:cNvCxnSpPr>
          <p:nvPr/>
        </p:nvCxnSpPr>
        <p:spPr>
          <a:xfrm rot="5400000">
            <a:off x="19954342" y="4584246"/>
            <a:ext cx="515817" cy="254259"/>
          </a:xfrm>
          <a:prstGeom prst="bentConnector2">
            <a:avLst/>
          </a:prstGeom>
          <a:ln w="19050">
            <a:solidFill>
              <a:schemeClr val="bg2">
                <a:lumMod val="50000"/>
              </a:schemeClr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98" idx="0"/>
          </p:cNvCxnSpPr>
          <p:nvPr/>
        </p:nvCxnSpPr>
        <p:spPr>
          <a:xfrm flipH="1" flipV="1">
            <a:off x="15324188" y="2329410"/>
            <a:ext cx="2865701" cy="134452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>
            <a:stCxn id="106" idx="0"/>
          </p:cNvCxnSpPr>
          <p:nvPr/>
        </p:nvCxnSpPr>
        <p:spPr>
          <a:xfrm flipH="1" flipV="1">
            <a:off x="15475546" y="2329410"/>
            <a:ext cx="4863833" cy="134452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 Box 96"/>
          <p:cNvSpPr txBox="1">
            <a:spLocks noChangeArrowheads="1"/>
          </p:cNvSpPr>
          <p:nvPr/>
        </p:nvSpPr>
        <p:spPr bwMode="ltGray">
          <a:xfrm>
            <a:off x="18660028" y="5218013"/>
            <a:ext cx="2595852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 smtClean="0"/>
              <a:t>Carrier take back and transfer, pre-route</a:t>
            </a:r>
            <a:endParaRPr lang="en-GB" sz="2000" dirty="0"/>
          </a:p>
        </p:txBody>
      </p:sp>
      <p:grpSp>
        <p:nvGrpSpPr>
          <p:cNvPr id="121" name="Group 120"/>
          <p:cNvGrpSpPr>
            <a:grpSpLocks noChangeAspect="1"/>
          </p:cNvGrpSpPr>
          <p:nvPr/>
        </p:nvGrpSpPr>
        <p:grpSpPr>
          <a:xfrm>
            <a:off x="9694574" y="9920522"/>
            <a:ext cx="570894" cy="487196"/>
            <a:chOff x="8586713" y="1128701"/>
            <a:chExt cx="1450975" cy="1238250"/>
          </a:xfrm>
          <a:solidFill>
            <a:srgbClr val="34373B"/>
          </a:solidFill>
        </p:grpSpPr>
        <p:sp>
          <p:nvSpPr>
            <p:cNvPr id="122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7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8" name="Group 147"/>
          <p:cNvGrpSpPr>
            <a:grpSpLocks noChangeAspect="1"/>
          </p:cNvGrpSpPr>
          <p:nvPr/>
        </p:nvGrpSpPr>
        <p:grpSpPr>
          <a:xfrm>
            <a:off x="13805467" y="9916282"/>
            <a:ext cx="570894" cy="487196"/>
            <a:chOff x="8586713" y="1128701"/>
            <a:chExt cx="1450975" cy="1238250"/>
          </a:xfrm>
          <a:solidFill>
            <a:srgbClr val="34373B"/>
          </a:solidFill>
        </p:grpSpPr>
        <p:sp>
          <p:nvSpPr>
            <p:cNvPr id="149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0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1" name="Group 150"/>
          <p:cNvGrpSpPr>
            <a:grpSpLocks noChangeAspect="1"/>
          </p:cNvGrpSpPr>
          <p:nvPr/>
        </p:nvGrpSpPr>
        <p:grpSpPr>
          <a:xfrm>
            <a:off x="17874517" y="9934582"/>
            <a:ext cx="570894" cy="487196"/>
            <a:chOff x="8586713" y="1128701"/>
            <a:chExt cx="1450975" cy="1238250"/>
          </a:xfrm>
          <a:solidFill>
            <a:srgbClr val="34373B"/>
          </a:solidFill>
        </p:grpSpPr>
        <p:sp>
          <p:nvSpPr>
            <p:cNvPr id="152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4" name="Text Box 96"/>
          <p:cNvSpPr txBox="1">
            <a:spLocks noChangeArrowheads="1"/>
          </p:cNvSpPr>
          <p:nvPr/>
        </p:nvSpPr>
        <p:spPr bwMode="ltGray">
          <a:xfrm>
            <a:off x="16236543" y="9856365"/>
            <a:ext cx="1626105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IE" sz="2000" dirty="0" smtClean="0"/>
              <a:t>AES</a:t>
            </a:r>
          </a:p>
          <a:p>
            <a:pPr algn="l">
              <a:spcBef>
                <a:spcPts val="0"/>
              </a:spcBef>
            </a:pPr>
            <a:r>
              <a:rPr lang="en-IE" sz="2000" dirty="0" smtClean="0"/>
              <a:t>T-Server</a:t>
            </a:r>
            <a:endParaRPr lang="en-GB" sz="2000" dirty="0"/>
          </a:p>
        </p:txBody>
      </p:sp>
      <p:sp>
        <p:nvSpPr>
          <p:cNvPr id="155" name="Text Box 96"/>
          <p:cNvSpPr txBox="1">
            <a:spLocks noChangeArrowheads="1"/>
          </p:cNvSpPr>
          <p:nvPr/>
        </p:nvSpPr>
        <p:spPr bwMode="ltGray">
          <a:xfrm>
            <a:off x="12175203" y="9860327"/>
            <a:ext cx="1626105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IE" sz="2000" dirty="0" smtClean="0"/>
              <a:t>AES</a:t>
            </a:r>
          </a:p>
          <a:p>
            <a:pPr algn="l">
              <a:spcBef>
                <a:spcPts val="0"/>
              </a:spcBef>
            </a:pPr>
            <a:r>
              <a:rPr lang="en-IE" sz="2000" dirty="0" smtClean="0"/>
              <a:t>T-Server</a:t>
            </a:r>
            <a:endParaRPr lang="en-GB" sz="2000" dirty="0"/>
          </a:p>
        </p:txBody>
      </p:sp>
      <p:sp>
        <p:nvSpPr>
          <p:cNvPr id="156" name="Text Box 96"/>
          <p:cNvSpPr txBox="1">
            <a:spLocks noChangeArrowheads="1"/>
          </p:cNvSpPr>
          <p:nvPr/>
        </p:nvSpPr>
        <p:spPr bwMode="ltGray">
          <a:xfrm>
            <a:off x="8025917" y="9855897"/>
            <a:ext cx="1626105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IE" sz="2000" dirty="0" smtClean="0"/>
              <a:t>AES</a:t>
            </a:r>
          </a:p>
          <a:p>
            <a:pPr algn="l">
              <a:spcBef>
                <a:spcPts val="0"/>
              </a:spcBef>
            </a:pPr>
            <a:r>
              <a:rPr lang="en-IE" sz="2000" dirty="0" smtClean="0"/>
              <a:t>T-Server</a:t>
            </a:r>
            <a:endParaRPr lang="en-GB" sz="2000" dirty="0"/>
          </a:p>
        </p:txBody>
      </p:sp>
      <p:sp>
        <p:nvSpPr>
          <p:cNvPr id="157" name="Rounded Rectangle 156"/>
          <p:cNvSpPr/>
          <p:nvPr/>
        </p:nvSpPr>
        <p:spPr>
          <a:xfrm>
            <a:off x="9126584" y="8455048"/>
            <a:ext cx="1693328" cy="49106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CM-ELITE</a:t>
            </a:r>
            <a:endParaRPr lang="en-US" sz="1900" dirty="0"/>
          </a:p>
        </p:txBody>
      </p:sp>
      <p:sp>
        <p:nvSpPr>
          <p:cNvPr id="158" name="Rounded Rectangle 157"/>
          <p:cNvSpPr/>
          <p:nvPr/>
        </p:nvSpPr>
        <p:spPr>
          <a:xfrm>
            <a:off x="13261183" y="8455048"/>
            <a:ext cx="1693328" cy="49106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CM-ELITE</a:t>
            </a:r>
            <a:endParaRPr lang="en-US" sz="1900" dirty="0"/>
          </a:p>
        </p:txBody>
      </p:sp>
      <p:sp>
        <p:nvSpPr>
          <p:cNvPr id="159" name="Rounded Rectangle 158"/>
          <p:cNvSpPr/>
          <p:nvPr/>
        </p:nvSpPr>
        <p:spPr>
          <a:xfrm>
            <a:off x="17349580" y="8455048"/>
            <a:ext cx="1693328" cy="49106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CM-ELITE</a:t>
            </a:r>
            <a:endParaRPr lang="en-US" sz="1900" dirty="0"/>
          </a:p>
        </p:txBody>
      </p:sp>
      <p:sp>
        <p:nvSpPr>
          <p:cNvPr id="160" name="Text Box 96"/>
          <p:cNvSpPr txBox="1">
            <a:spLocks noChangeArrowheads="1"/>
          </p:cNvSpPr>
          <p:nvPr/>
        </p:nvSpPr>
        <p:spPr bwMode="ltGray">
          <a:xfrm>
            <a:off x="18660028" y="7701826"/>
            <a:ext cx="4471144" cy="1857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CM Serving Sites (x 11) - 3 Triads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endParaRPr lang="en-IE" i="1" dirty="0" smtClean="0">
              <a:solidFill>
                <a:srgbClr val="4D4D4D"/>
              </a:solidFill>
              <a:latin typeface="Arial Narrow" charset="0"/>
            </a:endParaRP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	</a:t>
            </a: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G.650 GW Clusters (9 x 58)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66" name="Straight Connector 165"/>
          <p:cNvCxnSpPr>
            <a:endCxn id="19" idx="5"/>
          </p:cNvCxnSpPr>
          <p:nvPr/>
        </p:nvCxnSpPr>
        <p:spPr>
          <a:xfrm flipH="1" flipV="1">
            <a:off x="16022687" y="6783095"/>
            <a:ext cx="2289680" cy="1671956"/>
          </a:xfrm>
          <a:prstGeom prst="line">
            <a:avLst/>
          </a:prstGeom>
          <a:ln w="19050">
            <a:solidFill>
              <a:srgbClr val="3366FF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>
            <a:stCxn id="158" idx="0"/>
            <a:endCxn id="19" idx="4"/>
          </p:cNvCxnSpPr>
          <p:nvPr/>
        </p:nvCxnSpPr>
        <p:spPr>
          <a:xfrm flipH="1" flipV="1">
            <a:off x="13783312" y="6927653"/>
            <a:ext cx="324535" cy="1527395"/>
          </a:xfrm>
          <a:prstGeom prst="line">
            <a:avLst/>
          </a:prstGeom>
          <a:ln w="19050">
            <a:solidFill>
              <a:srgbClr val="3366FF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0" name="Picture 18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0533" y="9464858"/>
            <a:ext cx="833865" cy="436032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2933" y="9617258"/>
            <a:ext cx="833865" cy="436032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5333" y="9769658"/>
            <a:ext cx="833865" cy="436032"/>
          </a:xfrm>
          <a:prstGeom prst="rect">
            <a:avLst/>
          </a:prstGeom>
        </p:spPr>
      </p:pic>
      <p:pic>
        <p:nvPicPr>
          <p:cNvPr id="193" name="Picture 1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7733" y="9922058"/>
            <a:ext cx="833865" cy="436032"/>
          </a:xfrm>
          <a:prstGeom prst="rect">
            <a:avLst/>
          </a:prstGeom>
        </p:spPr>
      </p:pic>
      <p:sp>
        <p:nvSpPr>
          <p:cNvPr id="194" name="Rectangle 154"/>
          <p:cNvSpPr>
            <a:spLocks noChangeArrowheads="1"/>
          </p:cNvSpPr>
          <p:nvPr/>
        </p:nvSpPr>
        <p:spPr bwMode="ltGray">
          <a:xfrm>
            <a:off x="20590933" y="9308752"/>
            <a:ext cx="2236049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95" name="Text Box 96"/>
          <p:cNvSpPr txBox="1">
            <a:spLocks noChangeArrowheads="1"/>
          </p:cNvSpPr>
          <p:nvPr/>
        </p:nvSpPr>
        <p:spPr bwMode="ltGray">
          <a:xfrm>
            <a:off x="20590933" y="10021484"/>
            <a:ext cx="1142927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G.650’’s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97" name="Elbow Connector 196"/>
          <p:cNvCxnSpPr>
            <a:stCxn id="37" idx="3"/>
            <a:endCxn id="194" idx="2"/>
          </p:cNvCxnSpPr>
          <p:nvPr/>
        </p:nvCxnSpPr>
        <p:spPr>
          <a:xfrm flipV="1">
            <a:off x="18281881" y="10493028"/>
            <a:ext cx="3427077" cy="258988"/>
          </a:xfrm>
          <a:prstGeom prst="bentConnector2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8" name="Group 197"/>
          <p:cNvGrpSpPr>
            <a:grpSpLocks noChangeAspect="1"/>
          </p:cNvGrpSpPr>
          <p:nvPr/>
        </p:nvGrpSpPr>
        <p:grpSpPr>
          <a:xfrm flipH="1">
            <a:off x="13902906" y="996006"/>
            <a:ext cx="857585" cy="700683"/>
            <a:chOff x="-2940079" y="6031636"/>
            <a:chExt cx="1018785" cy="832388"/>
          </a:xfrm>
          <a:solidFill>
            <a:srgbClr val="660066"/>
          </a:solidFill>
        </p:grpSpPr>
        <p:sp>
          <p:nvSpPr>
            <p:cNvPr id="199" name="Freeform 1924"/>
            <p:cNvSpPr>
              <a:spLocks/>
            </p:cNvSpPr>
            <p:nvPr/>
          </p:nvSpPr>
          <p:spPr bwMode="auto">
            <a:xfrm>
              <a:off x="-2940079" y="6292036"/>
              <a:ext cx="1018785" cy="571988"/>
            </a:xfrm>
            <a:custGeom>
              <a:avLst/>
              <a:gdLst>
                <a:gd name="T0" fmla="*/ 296 w 305"/>
                <a:gd name="T1" fmla="*/ 133 h 171"/>
                <a:gd name="T2" fmla="*/ 258 w 305"/>
                <a:gd name="T3" fmla="*/ 76 h 171"/>
                <a:gd name="T4" fmla="*/ 215 w 305"/>
                <a:gd name="T5" fmla="*/ 52 h 171"/>
                <a:gd name="T6" fmla="*/ 79 w 305"/>
                <a:gd name="T7" fmla="*/ 50 h 171"/>
                <a:gd name="T8" fmla="*/ 71 w 305"/>
                <a:gd name="T9" fmla="*/ 50 h 171"/>
                <a:gd name="T10" fmla="*/ 92 w 305"/>
                <a:gd name="T11" fmla="*/ 36 h 171"/>
                <a:gd name="T12" fmla="*/ 95 w 305"/>
                <a:gd name="T13" fmla="*/ 23 h 171"/>
                <a:gd name="T14" fmla="*/ 84 w 305"/>
                <a:gd name="T15" fmla="*/ 7 h 171"/>
                <a:gd name="T16" fmla="*/ 69 w 305"/>
                <a:gd name="T17" fmla="*/ 4 h 171"/>
                <a:gd name="T18" fmla="*/ 11 w 305"/>
                <a:gd name="T19" fmla="*/ 41 h 171"/>
                <a:gd name="T20" fmla="*/ 4 w 305"/>
                <a:gd name="T21" fmla="*/ 68 h 171"/>
                <a:gd name="T22" fmla="*/ 27 w 305"/>
                <a:gd name="T23" fmla="*/ 84 h 171"/>
                <a:gd name="T24" fmla="*/ 107 w 305"/>
                <a:gd name="T25" fmla="*/ 97 h 171"/>
                <a:gd name="T26" fmla="*/ 114 w 305"/>
                <a:gd name="T27" fmla="*/ 105 h 171"/>
                <a:gd name="T28" fmla="*/ 111 w 305"/>
                <a:gd name="T29" fmla="*/ 160 h 171"/>
                <a:gd name="T30" fmla="*/ 124 w 305"/>
                <a:gd name="T31" fmla="*/ 169 h 171"/>
                <a:gd name="T32" fmla="*/ 220 w 305"/>
                <a:gd name="T33" fmla="*/ 169 h 171"/>
                <a:gd name="T34" fmla="*/ 227 w 305"/>
                <a:gd name="T35" fmla="*/ 162 h 171"/>
                <a:gd name="T36" fmla="*/ 226 w 305"/>
                <a:gd name="T37" fmla="*/ 120 h 171"/>
                <a:gd name="T38" fmla="*/ 258 w 305"/>
                <a:gd name="T39" fmla="*/ 153 h 171"/>
                <a:gd name="T40" fmla="*/ 247 w 305"/>
                <a:gd name="T41" fmla="*/ 164 h 171"/>
                <a:gd name="T42" fmla="*/ 249 w 305"/>
                <a:gd name="T43" fmla="*/ 169 h 171"/>
                <a:gd name="T44" fmla="*/ 297 w 305"/>
                <a:gd name="T45" fmla="*/ 169 h 171"/>
                <a:gd name="T46" fmla="*/ 301 w 305"/>
                <a:gd name="T47" fmla="*/ 166 h 171"/>
                <a:gd name="T48" fmla="*/ 296 w 305"/>
                <a:gd name="T49" fmla="*/ 13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5" h="171">
                  <a:moveTo>
                    <a:pt x="296" y="133"/>
                  </a:moveTo>
                  <a:cubicBezTo>
                    <a:pt x="283" y="115"/>
                    <a:pt x="270" y="95"/>
                    <a:pt x="258" y="76"/>
                  </a:cubicBezTo>
                  <a:cubicBezTo>
                    <a:pt x="248" y="60"/>
                    <a:pt x="234" y="52"/>
                    <a:pt x="215" y="52"/>
                  </a:cubicBezTo>
                  <a:cubicBezTo>
                    <a:pt x="170" y="52"/>
                    <a:pt x="124" y="51"/>
                    <a:pt x="79" y="50"/>
                  </a:cubicBezTo>
                  <a:cubicBezTo>
                    <a:pt x="77" y="50"/>
                    <a:pt x="75" y="50"/>
                    <a:pt x="71" y="50"/>
                  </a:cubicBezTo>
                  <a:cubicBezTo>
                    <a:pt x="81" y="43"/>
                    <a:pt x="85" y="40"/>
                    <a:pt x="92" y="36"/>
                  </a:cubicBezTo>
                  <a:cubicBezTo>
                    <a:pt x="96" y="33"/>
                    <a:pt x="97" y="27"/>
                    <a:pt x="95" y="23"/>
                  </a:cubicBezTo>
                  <a:cubicBezTo>
                    <a:pt x="91" y="18"/>
                    <a:pt x="88" y="12"/>
                    <a:pt x="84" y="7"/>
                  </a:cubicBezTo>
                  <a:cubicBezTo>
                    <a:pt x="81" y="2"/>
                    <a:pt x="74" y="0"/>
                    <a:pt x="69" y="4"/>
                  </a:cubicBezTo>
                  <a:cubicBezTo>
                    <a:pt x="48" y="17"/>
                    <a:pt x="33" y="26"/>
                    <a:pt x="11" y="41"/>
                  </a:cubicBezTo>
                  <a:cubicBezTo>
                    <a:pt x="2" y="47"/>
                    <a:pt x="0" y="58"/>
                    <a:pt x="4" y="68"/>
                  </a:cubicBezTo>
                  <a:cubicBezTo>
                    <a:pt x="8" y="77"/>
                    <a:pt x="16" y="83"/>
                    <a:pt x="27" y="84"/>
                  </a:cubicBezTo>
                  <a:cubicBezTo>
                    <a:pt x="53" y="89"/>
                    <a:pt x="80" y="93"/>
                    <a:pt x="107" y="97"/>
                  </a:cubicBezTo>
                  <a:cubicBezTo>
                    <a:pt x="112" y="98"/>
                    <a:pt x="114" y="100"/>
                    <a:pt x="114" y="105"/>
                  </a:cubicBezTo>
                  <a:cubicBezTo>
                    <a:pt x="115" y="123"/>
                    <a:pt x="113" y="143"/>
                    <a:pt x="111" y="160"/>
                  </a:cubicBezTo>
                  <a:cubicBezTo>
                    <a:pt x="111" y="168"/>
                    <a:pt x="116" y="169"/>
                    <a:pt x="124" y="169"/>
                  </a:cubicBezTo>
                  <a:cubicBezTo>
                    <a:pt x="124" y="169"/>
                    <a:pt x="182" y="171"/>
                    <a:pt x="220" y="169"/>
                  </a:cubicBezTo>
                  <a:cubicBezTo>
                    <a:pt x="224" y="169"/>
                    <a:pt x="227" y="166"/>
                    <a:pt x="227" y="162"/>
                  </a:cubicBezTo>
                  <a:cubicBezTo>
                    <a:pt x="227" y="152"/>
                    <a:pt x="227" y="132"/>
                    <a:pt x="226" y="120"/>
                  </a:cubicBezTo>
                  <a:cubicBezTo>
                    <a:pt x="237" y="131"/>
                    <a:pt x="247" y="142"/>
                    <a:pt x="258" y="153"/>
                  </a:cubicBezTo>
                  <a:cubicBezTo>
                    <a:pt x="254" y="157"/>
                    <a:pt x="251" y="161"/>
                    <a:pt x="247" y="164"/>
                  </a:cubicBezTo>
                  <a:cubicBezTo>
                    <a:pt x="246" y="166"/>
                    <a:pt x="247" y="169"/>
                    <a:pt x="249" y="169"/>
                  </a:cubicBezTo>
                  <a:cubicBezTo>
                    <a:pt x="297" y="169"/>
                    <a:pt x="297" y="169"/>
                    <a:pt x="297" y="169"/>
                  </a:cubicBezTo>
                  <a:cubicBezTo>
                    <a:pt x="299" y="169"/>
                    <a:pt x="301" y="168"/>
                    <a:pt x="301" y="166"/>
                  </a:cubicBezTo>
                  <a:cubicBezTo>
                    <a:pt x="305" y="157"/>
                    <a:pt x="305" y="146"/>
                    <a:pt x="296" y="13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1925"/>
            <p:cNvSpPr>
              <a:spLocks/>
            </p:cNvSpPr>
            <p:nvPr/>
          </p:nvSpPr>
          <p:spPr bwMode="auto">
            <a:xfrm>
              <a:off x="-2589541" y="6031636"/>
              <a:ext cx="417307" cy="417863"/>
            </a:xfrm>
            <a:custGeom>
              <a:avLst/>
              <a:gdLst>
                <a:gd name="T0" fmla="*/ 32 w 125"/>
                <a:gd name="T1" fmla="*/ 108 h 125"/>
                <a:gd name="T2" fmla="*/ 17 w 125"/>
                <a:gd name="T3" fmla="*/ 32 h 125"/>
                <a:gd name="T4" fmla="*/ 94 w 125"/>
                <a:gd name="T5" fmla="*/ 17 h 125"/>
                <a:gd name="T6" fmla="*/ 108 w 125"/>
                <a:gd name="T7" fmla="*/ 93 h 125"/>
                <a:gd name="T8" fmla="*/ 32 w 125"/>
                <a:gd name="T9" fmla="*/ 10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5">
                  <a:moveTo>
                    <a:pt x="32" y="108"/>
                  </a:moveTo>
                  <a:cubicBezTo>
                    <a:pt x="7" y="91"/>
                    <a:pt x="0" y="57"/>
                    <a:pt x="17" y="32"/>
                  </a:cubicBezTo>
                  <a:cubicBezTo>
                    <a:pt x="34" y="7"/>
                    <a:pt x="69" y="0"/>
                    <a:pt x="94" y="17"/>
                  </a:cubicBezTo>
                  <a:cubicBezTo>
                    <a:pt x="118" y="34"/>
                    <a:pt x="125" y="68"/>
                    <a:pt x="108" y="93"/>
                  </a:cubicBezTo>
                  <a:cubicBezTo>
                    <a:pt x="91" y="118"/>
                    <a:pt x="57" y="125"/>
                    <a:pt x="32" y="10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1926"/>
            <p:cNvSpPr>
              <a:spLocks/>
            </p:cNvSpPr>
            <p:nvPr/>
          </p:nvSpPr>
          <p:spPr bwMode="auto">
            <a:xfrm>
              <a:off x="-2662987" y="6168513"/>
              <a:ext cx="123523" cy="260956"/>
            </a:xfrm>
            <a:custGeom>
              <a:avLst/>
              <a:gdLst>
                <a:gd name="T0" fmla="*/ 35 w 37"/>
                <a:gd name="T1" fmla="*/ 66 h 78"/>
                <a:gd name="T2" fmla="*/ 31 w 37"/>
                <a:gd name="T3" fmla="*/ 76 h 78"/>
                <a:gd name="T4" fmla="*/ 21 w 37"/>
                <a:gd name="T5" fmla="*/ 71 h 78"/>
                <a:gd name="T6" fmla="*/ 1 w 37"/>
                <a:gd name="T7" fmla="*/ 12 h 78"/>
                <a:gd name="T8" fmla="*/ 6 w 37"/>
                <a:gd name="T9" fmla="*/ 2 h 78"/>
                <a:gd name="T10" fmla="*/ 16 w 37"/>
                <a:gd name="T11" fmla="*/ 7 h 78"/>
                <a:gd name="T12" fmla="*/ 35 w 37"/>
                <a:gd name="T13" fmla="*/ 6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78">
                  <a:moveTo>
                    <a:pt x="35" y="66"/>
                  </a:moveTo>
                  <a:cubicBezTo>
                    <a:pt x="37" y="71"/>
                    <a:pt x="35" y="75"/>
                    <a:pt x="31" y="76"/>
                  </a:cubicBezTo>
                  <a:cubicBezTo>
                    <a:pt x="27" y="78"/>
                    <a:pt x="22" y="75"/>
                    <a:pt x="21" y="71"/>
                  </a:cubicBezTo>
                  <a:cubicBezTo>
                    <a:pt x="14" y="51"/>
                    <a:pt x="8" y="32"/>
                    <a:pt x="1" y="12"/>
                  </a:cubicBezTo>
                  <a:cubicBezTo>
                    <a:pt x="0" y="7"/>
                    <a:pt x="2" y="3"/>
                    <a:pt x="6" y="2"/>
                  </a:cubicBezTo>
                  <a:cubicBezTo>
                    <a:pt x="10" y="0"/>
                    <a:pt x="14" y="3"/>
                    <a:pt x="16" y="7"/>
                  </a:cubicBezTo>
                  <a:cubicBezTo>
                    <a:pt x="20" y="20"/>
                    <a:pt x="35" y="64"/>
                    <a:pt x="35" y="6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0005" dist="19939" dir="5400000" algn="tl" rotWithShape="0">
                <a:srgbClr val="000000">
                  <a:alpha val="3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2" name="Text Box 96"/>
          <p:cNvSpPr txBox="1">
            <a:spLocks noChangeArrowheads="1"/>
          </p:cNvSpPr>
          <p:nvPr/>
        </p:nvSpPr>
        <p:spPr bwMode="ltGray">
          <a:xfrm>
            <a:off x="20510398" y="10701216"/>
            <a:ext cx="2556934" cy="893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H.323 Media, Voice Tones, Announcements and Recording Streams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03" name="Rounded Rectangle 202"/>
          <p:cNvSpPr/>
          <p:nvPr/>
        </p:nvSpPr>
        <p:spPr>
          <a:xfrm>
            <a:off x="838200" y="4175604"/>
            <a:ext cx="6932821" cy="5531600"/>
          </a:xfrm>
          <a:prstGeom prst="roundRect">
            <a:avLst>
              <a:gd name="adj" fmla="val 10051"/>
            </a:avLst>
          </a:prstGeom>
          <a:pattFill prst="dotDmnd">
            <a:fgClr>
              <a:schemeClr val="accent1">
                <a:lumMod val="20000"/>
                <a:lumOff val="80000"/>
              </a:schemeClr>
            </a:fgClr>
            <a:bgClr>
              <a:prstClr val="white"/>
            </a:bgClr>
          </a:pattFill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04" name="Rectangle 203"/>
          <p:cNvSpPr/>
          <p:nvPr/>
        </p:nvSpPr>
        <p:spPr>
          <a:xfrm rot="16200000">
            <a:off x="1191339" y="6673157"/>
            <a:ext cx="4505763" cy="379592"/>
          </a:xfrm>
          <a:prstGeom prst="rect">
            <a:avLst/>
          </a:prstGeom>
          <a:noFill/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Common APIs: SIP, WebRTC, WS*, REST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205" name="Rectangle 204"/>
          <p:cNvSpPr/>
          <p:nvPr/>
        </p:nvSpPr>
        <p:spPr>
          <a:xfrm>
            <a:off x="3720120" y="8419213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 Communications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Core (SM, MS)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6" name="Rectangle 205"/>
          <p:cNvSpPr/>
          <p:nvPr/>
        </p:nvSpPr>
        <p:spPr>
          <a:xfrm>
            <a:off x="3720121" y="6117908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Engagement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Development Platform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7" name="Rectangle 206"/>
          <p:cNvSpPr/>
          <p:nvPr/>
        </p:nvSpPr>
        <p:spPr>
          <a:xfrm>
            <a:off x="3720121" y="7636496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Experience Portal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8" name="Rectangle 207"/>
          <p:cNvSpPr/>
          <p:nvPr/>
        </p:nvSpPr>
        <p:spPr>
          <a:xfrm>
            <a:off x="3720121" y="6879101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VXML Apps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9" name="Rectangle 208"/>
          <p:cNvSpPr/>
          <p:nvPr/>
        </p:nvSpPr>
        <p:spPr>
          <a:xfrm>
            <a:off x="3720121" y="5361306"/>
            <a:ext cx="3405109" cy="71814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Real-Time Context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and Events 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3720121" y="4609810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Omni-Channel CX Snap-Ins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cxnSp>
        <p:nvCxnSpPr>
          <p:cNvPr id="214" name="Straight Connector 213"/>
          <p:cNvCxnSpPr/>
          <p:nvPr/>
        </p:nvCxnSpPr>
        <p:spPr>
          <a:xfrm flipV="1">
            <a:off x="7125230" y="6587067"/>
            <a:ext cx="3615336" cy="2194619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Rectangle 217"/>
          <p:cNvSpPr/>
          <p:nvPr/>
        </p:nvSpPr>
        <p:spPr>
          <a:xfrm rot="16200000">
            <a:off x="719026" y="6672896"/>
            <a:ext cx="4505763" cy="379591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System</a:t>
            </a:r>
            <a:r>
              <a:rPr kumimoji="0" lang="en-US" sz="18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</a:t>
            </a: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Management and Surveillance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219" name="Text Box 96"/>
          <p:cNvSpPr txBox="1">
            <a:spLocks noChangeArrowheads="1"/>
          </p:cNvSpPr>
          <p:nvPr/>
        </p:nvSpPr>
        <p:spPr bwMode="ltGray">
          <a:xfrm>
            <a:off x="931063" y="3402773"/>
            <a:ext cx="4724669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24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 smtClean="0"/>
              <a:t>Avaya Colllaboration Pods</a:t>
            </a:r>
          </a:p>
          <a:p>
            <a:pPr>
              <a:spcBef>
                <a:spcPts val="0"/>
              </a:spcBef>
            </a:pPr>
            <a:r>
              <a:rPr lang="en-IE" dirty="0" smtClean="0"/>
              <a:t>Distributed across 4 Chase DC sites</a:t>
            </a:r>
            <a:endParaRPr lang="en-GB" dirty="0"/>
          </a:p>
        </p:txBody>
      </p:sp>
      <p:sp>
        <p:nvSpPr>
          <p:cNvPr id="220" name="Rectangle 154"/>
          <p:cNvSpPr>
            <a:spLocks noChangeArrowheads="1"/>
          </p:cNvSpPr>
          <p:nvPr/>
        </p:nvSpPr>
        <p:spPr bwMode="ltGray">
          <a:xfrm>
            <a:off x="5552754" y="10176812"/>
            <a:ext cx="2236049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21" name="Text Box 96"/>
          <p:cNvSpPr txBox="1">
            <a:spLocks noChangeArrowheads="1"/>
          </p:cNvSpPr>
          <p:nvPr/>
        </p:nvSpPr>
        <p:spPr bwMode="ltGray">
          <a:xfrm>
            <a:off x="5552754" y="10305082"/>
            <a:ext cx="2218267" cy="893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Chase 360 and Voice  controls toolbar applications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22" name="Rounded Rectangle 221"/>
          <p:cNvSpPr/>
          <p:nvPr/>
        </p:nvSpPr>
        <p:spPr>
          <a:xfrm>
            <a:off x="2599495" y="10155197"/>
            <a:ext cx="1693328" cy="1203144"/>
          </a:xfrm>
          <a:prstGeom prst="roundRect">
            <a:avLst/>
          </a:prstGeom>
          <a:solidFill>
            <a:srgbClr val="34373B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NICE Speech Recording, QM, WFM</a:t>
            </a:r>
            <a:endParaRPr lang="en-US" sz="1900" dirty="0"/>
          </a:p>
        </p:txBody>
      </p:sp>
      <p:sp>
        <p:nvSpPr>
          <p:cNvPr id="265" name="Title 3"/>
          <p:cNvSpPr txBox="1">
            <a:spLocks/>
          </p:cNvSpPr>
          <p:nvPr/>
        </p:nvSpPr>
        <p:spPr>
          <a:xfrm>
            <a:off x="0" y="308936"/>
            <a:ext cx="8842263" cy="635002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825500">
              <a:defRPr lang="en-US" sz="8000" b="0" i="0" spc="-112" dirty="0">
                <a:solidFill>
                  <a:srgbClr val="696D6F"/>
                </a:solidFill>
                <a:latin typeface="Gotham-Book"/>
                <a:ea typeface="Gotham-Medium"/>
                <a:cs typeface="Gotham-Book"/>
                <a:sym typeface="Gotham-Medium"/>
              </a:defRPr>
            </a:lvl1pPr>
            <a:lvl2pPr indent="228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2pPr>
            <a:lvl3pPr indent="457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3pPr>
            <a:lvl4pPr indent="685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4pPr>
            <a:lvl5pPr indent="9144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5pPr>
            <a:lvl6pPr indent="11430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6pPr>
            <a:lvl7pPr indent="1371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7pPr>
            <a:lvl8pPr indent="1600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8pPr>
            <a:lvl9pPr indent="1828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9pPr>
          </a:lstStyle>
          <a:p>
            <a:r>
              <a:rPr lang="en-US" sz="4300" b="1" dirty="0" smtClean="0"/>
              <a:t>Chase CCB – Transform Phase 1.0</a:t>
            </a:r>
            <a:endParaRPr lang="en-US" sz="4300" b="1" dirty="0"/>
          </a:p>
        </p:txBody>
      </p:sp>
      <p:cxnSp>
        <p:nvCxnSpPr>
          <p:cNvPr id="266" name="Straight Connector 265"/>
          <p:cNvCxnSpPr/>
          <p:nvPr/>
        </p:nvCxnSpPr>
        <p:spPr>
          <a:xfrm flipV="1">
            <a:off x="10740566" y="2063094"/>
            <a:ext cx="1733179" cy="155266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7" name="Rectangle 154"/>
          <p:cNvSpPr>
            <a:spLocks noChangeArrowheads="1"/>
          </p:cNvSpPr>
          <p:nvPr/>
        </p:nvSpPr>
        <p:spPr bwMode="ltGray">
          <a:xfrm>
            <a:off x="10069204" y="3369730"/>
            <a:ext cx="898822" cy="85061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cxnSp>
        <p:nvCxnSpPr>
          <p:cNvPr id="268" name="Straight Connector 267"/>
          <p:cNvCxnSpPr>
            <a:stCxn id="270" idx="2"/>
            <a:endCxn id="267" idx="2"/>
          </p:cNvCxnSpPr>
          <p:nvPr/>
        </p:nvCxnSpPr>
        <p:spPr>
          <a:xfrm flipH="1" flipV="1">
            <a:off x="10518615" y="4220343"/>
            <a:ext cx="21968" cy="635000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54"/>
          <p:cNvSpPr>
            <a:spLocks noChangeArrowheads="1"/>
          </p:cNvSpPr>
          <p:nvPr/>
        </p:nvSpPr>
        <p:spPr bwMode="ltGray">
          <a:xfrm>
            <a:off x="10380132" y="2575309"/>
            <a:ext cx="7698533" cy="679096"/>
          </a:xfrm>
          <a:prstGeom prst="rect">
            <a:avLst/>
          </a:prstGeom>
          <a:solidFill>
            <a:schemeClr val="bg1">
              <a:alpha val="83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grpSp>
        <p:nvGrpSpPr>
          <p:cNvPr id="124" name="Group 123"/>
          <p:cNvGrpSpPr>
            <a:grpSpLocks noChangeAspect="1"/>
          </p:cNvGrpSpPr>
          <p:nvPr/>
        </p:nvGrpSpPr>
        <p:grpSpPr>
          <a:xfrm>
            <a:off x="10968991" y="2738272"/>
            <a:ext cx="338814" cy="335465"/>
            <a:chOff x="8413646" y="-1818251"/>
            <a:chExt cx="8518525" cy="84343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5" name="Freeform 76"/>
            <p:cNvSpPr>
              <a:spLocks noEditPoints="1"/>
            </p:cNvSpPr>
            <p:nvPr/>
          </p:nvSpPr>
          <p:spPr bwMode="auto">
            <a:xfrm>
              <a:off x="11148908" y="-1818251"/>
              <a:ext cx="5688013" cy="1658938"/>
            </a:xfrm>
            <a:custGeom>
              <a:avLst/>
              <a:gdLst>
                <a:gd name="T0" fmla="*/ 594 w 597"/>
                <a:gd name="T1" fmla="*/ 163 h 174"/>
                <a:gd name="T2" fmla="*/ 541 w 597"/>
                <a:gd name="T3" fmla="*/ 70 h 174"/>
                <a:gd name="T4" fmla="*/ 505 w 597"/>
                <a:gd name="T5" fmla="*/ 10 h 174"/>
                <a:gd name="T6" fmla="*/ 489 w 597"/>
                <a:gd name="T7" fmla="*/ 0 h 174"/>
                <a:gd name="T8" fmla="*/ 106 w 597"/>
                <a:gd name="T9" fmla="*/ 0 h 174"/>
                <a:gd name="T10" fmla="*/ 89 w 597"/>
                <a:gd name="T11" fmla="*/ 9 h 174"/>
                <a:gd name="T12" fmla="*/ 3 w 597"/>
                <a:gd name="T13" fmla="*/ 164 h 174"/>
                <a:gd name="T14" fmla="*/ 8 w 597"/>
                <a:gd name="T15" fmla="*/ 174 h 174"/>
                <a:gd name="T16" fmla="*/ 589 w 597"/>
                <a:gd name="T17" fmla="*/ 174 h 174"/>
                <a:gd name="T18" fmla="*/ 594 w 597"/>
                <a:gd name="T19" fmla="*/ 163 h 174"/>
                <a:gd name="T20" fmla="*/ 96 w 597"/>
                <a:gd name="T21" fmla="*/ 57 h 174"/>
                <a:gd name="T22" fmla="*/ 153 w 597"/>
                <a:gd name="T23" fmla="*/ 22 h 174"/>
                <a:gd name="T24" fmla="*/ 156 w 597"/>
                <a:gd name="T25" fmla="*/ 21 h 174"/>
                <a:gd name="T26" fmla="*/ 162 w 597"/>
                <a:gd name="T27" fmla="*/ 24 h 174"/>
                <a:gd name="T28" fmla="*/ 160 w 597"/>
                <a:gd name="T29" fmla="*/ 33 h 174"/>
                <a:gd name="T30" fmla="*/ 102 w 597"/>
                <a:gd name="T31" fmla="*/ 68 h 174"/>
                <a:gd name="T32" fmla="*/ 99 w 597"/>
                <a:gd name="T33" fmla="*/ 69 h 174"/>
                <a:gd name="T34" fmla="*/ 94 w 597"/>
                <a:gd name="T35" fmla="*/ 66 h 174"/>
                <a:gd name="T36" fmla="*/ 96 w 597"/>
                <a:gd name="T37" fmla="*/ 57 h 174"/>
                <a:gd name="T38" fmla="*/ 200 w 597"/>
                <a:gd name="T39" fmla="*/ 46 h 174"/>
                <a:gd name="T40" fmla="*/ 96 w 597"/>
                <a:gd name="T41" fmla="*/ 110 h 174"/>
                <a:gd name="T42" fmla="*/ 88 w 597"/>
                <a:gd name="T43" fmla="*/ 108 h 174"/>
                <a:gd name="T44" fmla="*/ 85 w 597"/>
                <a:gd name="T45" fmla="*/ 104 h 174"/>
                <a:gd name="T46" fmla="*/ 88 w 597"/>
                <a:gd name="T47" fmla="*/ 96 h 174"/>
                <a:gd name="T48" fmla="*/ 192 w 597"/>
                <a:gd name="T49" fmla="*/ 32 h 174"/>
                <a:gd name="T50" fmla="*/ 200 w 597"/>
                <a:gd name="T51" fmla="*/ 34 h 174"/>
                <a:gd name="T52" fmla="*/ 202 w 597"/>
                <a:gd name="T53" fmla="*/ 38 h 174"/>
                <a:gd name="T54" fmla="*/ 200 w 597"/>
                <a:gd name="T55" fmla="*/ 4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7" h="174">
                  <a:moveTo>
                    <a:pt x="594" y="163"/>
                  </a:moveTo>
                  <a:cubicBezTo>
                    <a:pt x="577" y="132"/>
                    <a:pt x="558" y="101"/>
                    <a:pt x="541" y="70"/>
                  </a:cubicBezTo>
                  <a:cubicBezTo>
                    <a:pt x="529" y="50"/>
                    <a:pt x="515" y="29"/>
                    <a:pt x="505" y="10"/>
                  </a:cubicBezTo>
                  <a:cubicBezTo>
                    <a:pt x="499" y="3"/>
                    <a:pt x="496" y="0"/>
                    <a:pt x="489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98" y="0"/>
                    <a:pt x="94" y="2"/>
                    <a:pt x="89" y="9"/>
                  </a:cubicBezTo>
                  <a:cubicBezTo>
                    <a:pt x="84" y="19"/>
                    <a:pt x="21" y="130"/>
                    <a:pt x="3" y="164"/>
                  </a:cubicBezTo>
                  <a:cubicBezTo>
                    <a:pt x="0" y="168"/>
                    <a:pt x="3" y="174"/>
                    <a:pt x="8" y="174"/>
                  </a:cubicBezTo>
                  <a:cubicBezTo>
                    <a:pt x="589" y="174"/>
                    <a:pt x="589" y="174"/>
                    <a:pt x="589" y="174"/>
                  </a:cubicBezTo>
                  <a:cubicBezTo>
                    <a:pt x="596" y="172"/>
                    <a:pt x="597" y="170"/>
                    <a:pt x="594" y="163"/>
                  </a:cubicBezTo>
                  <a:close/>
                  <a:moveTo>
                    <a:pt x="96" y="57"/>
                  </a:moveTo>
                  <a:cubicBezTo>
                    <a:pt x="153" y="22"/>
                    <a:pt x="153" y="22"/>
                    <a:pt x="153" y="22"/>
                  </a:cubicBezTo>
                  <a:cubicBezTo>
                    <a:pt x="154" y="21"/>
                    <a:pt x="155" y="21"/>
                    <a:pt x="156" y="21"/>
                  </a:cubicBezTo>
                  <a:cubicBezTo>
                    <a:pt x="159" y="21"/>
                    <a:pt x="161" y="22"/>
                    <a:pt x="162" y="24"/>
                  </a:cubicBezTo>
                  <a:cubicBezTo>
                    <a:pt x="164" y="27"/>
                    <a:pt x="163" y="31"/>
                    <a:pt x="160" y="33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01" y="68"/>
                    <a:pt x="100" y="69"/>
                    <a:pt x="99" y="69"/>
                  </a:cubicBezTo>
                  <a:cubicBezTo>
                    <a:pt x="97" y="69"/>
                    <a:pt x="95" y="68"/>
                    <a:pt x="94" y="66"/>
                  </a:cubicBezTo>
                  <a:cubicBezTo>
                    <a:pt x="92" y="63"/>
                    <a:pt x="93" y="59"/>
                    <a:pt x="96" y="57"/>
                  </a:cubicBezTo>
                  <a:close/>
                  <a:moveTo>
                    <a:pt x="200" y="46"/>
                  </a:moveTo>
                  <a:cubicBezTo>
                    <a:pt x="96" y="110"/>
                    <a:pt x="96" y="110"/>
                    <a:pt x="96" y="110"/>
                  </a:cubicBezTo>
                  <a:cubicBezTo>
                    <a:pt x="93" y="112"/>
                    <a:pt x="89" y="111"/>
                    <a:pt x="88" y="108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4" y="102"/>
                    <a:pt x="85" y="98"/>
                    <a:pt x="88" y="96"/>
                  </a:cubicBezTo>
                  <a:cubicBezTo>
                    <a:pt x="192" y="32"/>
                    <a:pt x="192" y="32"/>
                    <a:pt x="192" y="32"/>
                  </a:cubicBezTo>
                  <a:cubicBezTo>
                    <a:pt x="195" y="30"/>
                    <a:pt x="198" y="31"/>
                    <a:pt x="200" y="34"/>
                  </a:cubicBezTo>
                  <a:cubicBezTo>
                    <a:pt x="202" y="38"/>
                    <a:pt x="202" y="38"/>
                    <a:pt x="202" y="38"/>
                  </a:cubicBezTo>
                  <a:cubicBezTo>
                    <a:pt x="204" y="41"/>
                    <a:pt x="203" y="44"/>
                    <a:pt x="200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7"/>
            <p:cNvSpPr>
              <a:spLocks/>
            </p:cNvSpPr>
            <p:nvPr/>
          </p:nvSpPr>
          <p:spPr bwMode="auto">
            <a:xfrm>
              <a:off x="11044133" y="12137"/>
              <a:ext cx="5888038" cy="704850"/>
            </a:xfrm>
            <a:custGeom>
              <a:avLst/>
              <a:gdLst>
                <a:gd name="T0" fmla="*/ 609 w 618"/>
                <a:gd name="T1" fmla="*/ 0 h 74"/>
                <a:gd name="T2" fmla="*/ 8 w 618"/>
                <a:gd name="T3" fmla="*/ 0 h 74"/>
                <a:gd name="T4" fmla="*/ 0 w 618"/>
                <a:gd name="T5" fmla="*/ 8 h 74"/>
                <a:gd name="T6" fmla="*/ 0 w 618"/>
                <a:gd name="T7" fmla="*/ 13 h 74"/>
                <a:gd name="T8" fmla="*/ 77 w 618"/>
                <a:gd name="T9" fmla="*/ 73 h 74"/>
                <a:gd name="T10" fmla="*/ 154 w 618"/>
                <a:gd name="T11" fmla="*/ 20 h 74"/>
                <a:gd name="T12" fmla="*/ 154 w 618"/>
                <a:gd name="T13" fmla="*/ 20 h 74"/>
                <a:gd name="T14" fmla="*/ 154 w 618"/>
                <a:gd name="T15" fmla="*/ 20 h 74"/>
                <a:gd name="T16" fmla="*/ 232 w 618"/>
                <a:gd name="T17" fmla="*/ 73 h 74"/>
                <a:gd name="T18" fmla="*/ 233 w 618"/>
                <a:gd name="T19" fmla="*/ 73 h 74"/>
                <a:gd name="T20" fmla="*/ 234 w 618"/>
                <a:gd name="T21" fmla="*/ 73 h 74"/>
                <a:gd name="T22" fmla="*/ 234 w 618"/>
                <a:gd name="T23" fmla="*/ 73 h 74"/>
                <a:gd name="T24" fmla="*/ 235 w 618"/>
                <a:gd name="T25" fmla="*/ 73 h 74"/>
                <a:gd name="T26" fmla="*/ 308 w 618"/>
                <a:gd name="T27" fmla="*/ 21 h 74"/>
                <a:gd name="T28" fmla="*/ 308 w 618"/>
                <a:gd name="T29" fmla="*/ 21 h 74"/>
                <a:gd name="T30" fmla="*/ 309 w 618"/>
                <a:gd name="T31" fmla="*/ 20 h 74"/>
                <a:gd name="T32" fmla="*/ 309 w 618"/>
                <a:gd name="T33" fmla="*/ 21 h 74"/>
                <a:gd name="T34" fmla="*/ 386 w 618"/>
                <a:gd name="T35" fmla="*/ 74 h 74"/>
                <a:gd name="T36" fmla="*/ 463 w 618"/>
                <a:gd name="T37" fmla="*/ 21 h 74"/>
                <a:gd name="T38" fmla="*/ 540 w 618"/>
                <a:gd name="T39" fmla="*/ 74 h 74"/>
                <a:gd name="T40" fmla="*/ 618 w 618"/>
                <a:gd name="T41" fmla="*/ 14 h 74"/>
                <a:gd name="T42" fmla="*/ 617 w 618"/>
                <a:gd name="T43" fmla="*/ 7 h 74"/>
                <a:gd name="T44" fmla="*/ 609 w 618"/>
                <a:gd name="T4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8" h="74">
                  <a:moveTo>
                    <a:pt x="60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46"/>
                    <a:pt x="34" y="73"/>
                    <a:pt x="77" y="73"/>
                  </a:cubicBezTo>
                  <a:cubicBezTo>
                    <a:pt x="117" y="73"/>
                    <a:pt x="150" y="5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9" y="50"/>
                    <a:pt x="192" y="73"/>
                    <a:pt x="232" y="73"/>
                  </a:cubicBezTo>
                  <a:cubicBezTo>
                    <a:pt x="232" y="73"/>
                    <a:pt x="233" y="73"/>
                    <a:pt x="233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5" y="73"/>
                  </a:cubicBezTo>
                  <a:cubicBezTo>
                    <a:pt x="272" y="72"/>
                    <a:pt x="303" y="50"/>
                    <a:pt x="308" y="21"/>
                  </a:cubicBezTo>
                  <a:cubicBezTo>
                    <a:pt x="308" y="21"/>
                    <a:pt x="308" y="21"/>
                    <a:pt x="308" y="21"/>
                  </a:cubicBezTo>
                  <a:cubicBezTo>
                    <a:pt x="308" y="21"/>
                    <a:pt x="309" y="21"/>
                    <a:pt x="309" y="20"/>
                  </a:cubicBezTo>
                  <a:cubicBezTo>
                    <a:pt x="309" y="21"/>
                    <a:pt x="309" y="21"/>
                    <a:pt x="309" y="21"/>
                  </a:cubicBezTo>
                  <a:cubicBezTo>
                    <a:pt x="313" y="51"/>
                    <a:pt x="346" y="74"/>
                    <a:pt x="386" y="74"/>
                  </a:cubicBezTo>
                  <a:cubicBezTo>
                    <a:pt x="426" y="74"/>
                    <a:pt x="459" y="51"/>
                    <a:pt x="463" y="21"/>
                  </a:cubicBezTo>
                  <a:cubicBezTo>
                    <a:pt x="467" y="51"/>
                    <a:pt x="500" y="74"/>
                    <a:pt x="540" y="74"/>
                  </a:cubicBezTo>
                  <a:cubicBezTo>
                    <a:pt x="583" y="74"/>
                    <a:pt x="618" y="47"/>
                    <a:pt x="618" y="14"/>
                  </a:cubicBezTo>
                  <a:cubicBezTo>
                    <a:pt x="618" y="12"/>
                    <a:pt x="618" y="10"/>
                    <a:pt x="617" y="7"/>
                  </a:cubicBezTo>
                  <a:cubicBezTo>
                    <a:pt x="617" y="3"/>
                    <a:pt x="613" y="0"/>
                    <a:pt x="609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Freeform 75"/>
            <p:cNvSpPr>
              <a:spLocks/>
            </p:cNvSpPr>
            <p:nvPr/>
          </p:nvSpPr>
          <p:spPr bwMode="auto">
            <a:xfrm>
              <a:off x="11768033" y="1012262"/>
              <a:ext cx="0" cy="228600"/>
            </a:xfrm>
            <a:custGeom>
              <a:avLst/>
              <a:gdLst>
                <a:gd name="T0" fmla="*/ 0 h 24"/>
                <a:gd name="T1" fmla="*/ 4 h 24"/>
                <a:gd name="T2" fmla="*/ 24 h 24"/>
                <a:gd name="T3" fmla="*/ 4 h 24"/>
                <a:gd name="T4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2"/>
                    <a:pt x="0" y="2"/>
                    <a:pt x="0" y="4"/>
                  </a:cubicBezTo>
                  <a:cubicBezTo>
                    <a:pt x="0" y="11"/>
                    <a:pt x="0" y="17"/>
                    <a:pt x="0" y="24"/>
                  </a:cubicBezTo>
                  <a:cubicBezTo>
                    <a:pt x="0" y="17"/>
                    <a:pt x="0" y="11"/>
                    <a:pt x="0" y="4"/>
                  </a:cubicBezTo>
                  <a:cubicBezTo>
                    <a:pt x="0" y="2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Line 77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Line 78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0" name="Freeform 79"/>
            <p:cNvSpPr>
              <a:spLocks/>
            </p:cNvSpPr>
            <p:nvPr/>
          </p:nvSpPr>
          <p:spPr bwMode="auto">
            <a:xfrm>
              <a:off x="11768033" y="1240862"/>
              <a:ext cx="0" cy="228600"/>
            </a:xfrm>
            <a:custGeom>
              <a:avLst/>
              <a:gdLst>
                <a:gd name="T0" fmla="*/ 0 h 24"/>
                <a:gd name="T1" fmla="*/ 24 h 24"/>
                <a:gd name="T2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9"/>
                    <a:pt x="0" y="16"/>
                    <a:pt x="0" y="24"/>
                  </a:cubicBezTo>
                  <a:cubicBezTo>
                    <a:pt x="0" y="16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Freeform 80"/>
            <p:cNvSpPr>
              <a:spLocks/>
            </p:cNvSpPr>
            <p:nvPr/>
          </p:nvSpPr>
          <p:spPr bwMode="auto">
            <a:xfrm>
              <a:off x="11768033" y="964637"/>
              <a:ext cx="0" cy="47625"/>
            </a:xfrm>
            <a:custGeom>
              <a:avLst/>
              <a:gdLst>
                <a:gd name="T0" fmla="*/ 5 h 5"/>
                <a:gd name="T1" fmla="*/ 0 h 5"/>
                <a:gd name="T2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0" y="2"/>
                    <a:pt x="0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81"/>
            <p:cNvSpPr>
              <a:spLocks/>
            </p:cNvSpPr>
            <p:nvPr/>
          </p:nvSpPr>
          <p:spPr bwMode="auto">
            <a:xfrm>
              <a:off x="14684271" y="774137"/>
              <a:ext cx="1533525" cy="2420938"/>
            </a:xfrm>
            <a:custGeom>
              <a:avLst/>
              <a:gdLst>
                <a:gd name="T0" fmla="*/ 161 w 161"/>
                <a:gd name="T1" fmla="*/ 223 h 254"/>
                <a:gd name="T2" fmla="*/ 130 w 161"/>
                <a:gd name="T3" fmla="*/ 254 h 254"/>
                <a:gd name="T4" fmla="*/ 0 w 161"/>
                <a:gd name="T5" fmla="*/ 254 h 254"/>
                <a:gd name="T6" fmla="*/ 29 w 161"/>
                <a:gd name="T7" fmla="*/ 165 h 254"/>
                <a:gd name="T8" fmla="*/ 79 w 161"/>
                <a:gd name="T9" fmla="*/ 165 h 254"/>
                <a:gd name="T10" fmla="*/ 98 w 161"/>
                <a:gd name="T11" fmla="*/ 144 h 254"/>
                <a:gd name="T12" fmla="*/ 98 w 161"/>
                <a:gd name="T13" fmla="*/ 0 h 254"/>
                <a:gd name="T14" fmla="*/ 158 w 161"/>
                <a:gd name="T15" fmla="*/ 22 h 254"/>
                <a:gd name="T16" fmla="*/ 161 w 161"/>
                <a:gd name="T17" fmla="*/ 27 h 254"/>
                <a:gd name="T18" fmla="*/ 161 w 161"/>
                <a:gd name="T19" fmla="*/ 223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254">
                  <a:moveTo>
                    <a:pt x="161" y="223"/>
                  </a:moveTo>
                  <a:cubicBezTo>
                    <a:pt x="161" y="239"/>
                    <a:pt x="155" y="254"/>
                    <a:pt x="130" y="254"/>
                  </a:cubicBezTo>
                  <a:cubicBezTo>
                    <a:pt x="127" y="254"/>
                    <a:pt x="39" y="254"/>
                    <a:pt x="0" y="254"/>
                  </a:cubicBezTo>
                  <a:cubicBezTo>
                    <a:pt x="5" y="237"/>
                    <a:pt x="24" y="177"/>
                    <a:pt x="29" y="165"/>
                  </a:cubicBezTo>
                  <a:cubicBezTo>
                    <a:pt x="50" y="165"/>
                    <a:pt x="68" y="165"/>
                    <a:pt x="79" y="165"/>
                  </a:cubicBezTo>
                  <a:cubicBezTo>
                    <a:pt x="91" y="165"/>
                    <a:pt x="98" y="158"/>
                    <a:pt x="98" y="144"/>
                  </a:cubicBezTo>
                  <a:cubicBezTo>
                    <a:pt x="98" y="135"/>
                    <a:pt x="98" y="0"/>
                    <a:pt x="98" y="0"/>
                  </a:cubicBezTo>
                  <a:cubicBezTo>
                    <a:pt x="98" y="0"/>
                    <a:pt x="145" y="17"/>
                    <a:pt x="158" y="22"/>
                  </a:cubicBezTo>
                  <a:cubicBezTo>
                    <a:pt x="160" y="23"/>
                    <a:pt x="161" y="25"/>
                    <a:pt x="161" y="27"/>
                  </a:cubicBezTo>
                  <a:lnTo>
                    <a:pt x="161" y="22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82"/>
            <p:cNvSpPr>
              <a:spLocks/>
            </p:cNvSpPr>
            <p:nvPr/>
          </p:nvSpPr>
          <p:spPr bwMode="auto">
            <a:xfrm>
              <a:off x="11768033" y="802712"/>
              <a:ext cx="600075" cy="666750"/>
            </a:xfrm>
            <a:custGeom>
              <a:avLst/>
              <a:gdLst>
                <a:gd name="T0" fmla="*/ 63 w 63"/>
                <a:gd name="T1" fmla="*/ 41 h 70"/>
                <a:gd name="T2" fmla="*/ 63 w 63"/>
                <a:gd name="T3" fmla="*/ 62 h 70"/>
                <a:gd name="T4" fmla="*/ 55 w 63"/>
                <a:gd name="T5" fmla="*/ 70 h 70"/>
                <a:gd name="T6" fmla="*/ 8 w 63"/>
                <a:gd name="T7" fmla="*/ 70 h 70"/>
                <a:gd name="T8" fmla="*/ 0 w 63"/>
                <a:gd name="T9" fmla="*/ 62 h 70"/>
                <a:gd name="T10" fmla="*/ 0 w 63"/>
                <a:gd name="T11" fmla="*/ 21 h 70"/>
                <a:gd name="T12" fmla="*/ 3 w 63"/>
                <a:gd name="T13" fmla="*/ 16 h 70"/>
                <a:gd name="T14" fmla="*/ 63 w 63"/>
                <a:gd name="T15" fmla="*/ 0 h 70"/>
                <a:gd name="T16" fmla="*/ 63 w 63"/>
                <a:gd name="T17" fmla="*/ 4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0">
                  <a:moveTo>
                    <a:pt x="63" y="41"/>
                  </a:moveTo>
                  <a:cubicBezTo>
                    <a:pt x="63" y="62"/>
                    <a:pt x="63" y="62"/>
                    <a:pt x="63" y="62"/>
                  </a:cubicBezTo>
                  <a:cubicBezTo>
                    <a:pt x="63" y="67"/>
                    <a:pt x="60" y="70"/>
                    <a:pt x="55" y="70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4" y="70"/>
                    <a:pt x="0" y="66"/>
                    <a:pt x="0" y="62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9"/>
                    <a:pt x="1" y="17"/>
                    <a:pt x="3" y="16"/>
                  </a:cubicBezTo>
                  <a:cubicBezTo>
                    <a:pt x="15" y="13"/>
                    <a:pt x="48" y="4"/>
                    <a:pt x="63" y="0"/>
                  </a:cubicBezTo>
                  <a:cubicBezTo>
                    <a:pt x="63" y="14"/>
                    <a:pt x="63" y="27"/>
                    <a:pt x="63" y="4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Freeform 83"/>
            <p:cNvSpPr>
              <a:spLocks noEditPoints="1"/>
            </p:cNvSpPr>
            <p:nvPr/>
          </p:nvSpPr>
          <p:spPr bwMode="auto">
            <a:xfrm>
              <a:off x="8413646" y="574112"/>
              <a:ext cx="6480175" cy="6042025"/>
            </a:xfrm>
            <a:custGeom>
              <a:avLst/>
              <a:gdLst>
                <a:gd name="T0" fmla="*/ 500 w 680"/>
                <a:gd name="T1" fmla="*/ 543 h 634"/>
                <a:gd name="T2" fmla="*/ 262 w 680"/>
                <a:gd name="T3" fmla="*/ 543 h 634"/>
                <a:gd name="T4" fmla="*/ 236 w 680"/>
                <a:gd name="T5" fmla="*/ 569 h 634"/>
                <a:gd name="T6" fmla="*/ 642 w 680"/>
                <a:gd name="T7" fmla="*/ 111 h 634"/>
                <a:gd name="T8" fmla="*/ 149 w 680"/>
                <a:gd name="T9" fmla="*/ 58 h 634"/>
                <a:gd name="T10" fmla="*/ 16 w 680"/>
                <a:gd name="T11" fmla="*/ 5 h 634"/>
                <a:gd name="T12" fmla="*/ 117 w 680"/>
                <a:gd name="T13" fmla="*/ 91 h 634"/>
                <a:gd name="T14" fmla="*/ 211 w 680"/>
                <a:gd name="T15" fmla="*/ 417 h 634"/>
                <a:gd name="T16" fmla="*/ 210 w 680"/>
                <a:gd name="T17" fmla="*/ 529 h 634"/>
                <a:gd name="T18" fmla="*/ 262 w 680"/>
                <a:gd name="T19" fmla="*/ 634 h 634"/>
                <a:gd name="T20" fmla="*/ 314 w 680"/>
                <a:gd name="T21" fmla="*/ 527 h 634"/>
                <a:gd name="T22" fmla="*/ 446 w 680"/>
                <a:gd name="T23" fmla="*/ 533 h 634"/>
                <a:gd name="T24" fmla="*/ 565 w 680"/>
                <a:gd name="T25" fmla="*/ 569 h 634"/>
                <a:gd name="T26" fmla="*/ 554 w 680"/>
                <a:gd name="T27" fmla="*/ 532 h 634"/>
                <a:gd name="T28" fmla="*/ 551 w 680"/>
                <a:gd name="T29" fmla="*/ 489 h 634"/>
                <a:gd name="T30" fmla="*/ 227 w 680"/>
                <a:gd name="T31" fmla="*/ 477 h 634"/>
                <a:gd name="T32" fmla="*/ 565 w 680"/>
                <a:gd name="T33" fmla="*/ 434 h 634"/>
                <a:gd name="T34" fmla="*/ 679 w 680"/>
                <a:gd name="T35" fmla="*/ 139 h 634"/>
                <a:gd name="T36" fmla="*/ 298 w 680"/>
                <a:gd name="T37" fmla="*/ 387 h 634"/>
                <a:gd name="T38" fmla="*/ 246 w 680"/>
                <a:gd name="T39" fmla="*/ 341 h 634"/>
                <a:gd name="T40" fmla="*/ 314 w 680"/>
                <a:gd name="T41" fmla="*/ 352 h 634"/>
                <a:gd name="T42" fmla="*/ 298 w 680"/>
                <a:gd name="T43" fmla="*/ 297 h 634"/>
                <a:gd name="T44" fmla="*/ 217 w 680"/>
                <a:gd name="T45" fmla="*/ 249 h 634"/>
                <a:gd name="T46" fmla="*/ 314 w 680"/>
                <a:gd name="T47" fmla="*/ 259 h 634"/>
                <a:gd name="T48" fmla="*/ 298 w 680"/>
                <a:gd name="T49" fmla="*/ 204 h 634"/>
                <a:gd name="T50" fmla="*/ 191 w 680"/>
                <a:gd name="T51" fmla="*/ 162 h 634"/>
                <a:gd name="T52" fmla="*/ 314 w 680"/>
                <a:gd name="T53" fmla="*/ 169 h 634"/>
                <a:gd name="T54" fmla="*/ 441 w 680"/>
                <a:gd name="T55" fmla="*/ 387 h 634"/>
                <a:gd name="T56" fmla="*/ 357 w 680"/>
                <a:gd name="T57" fmla="*/ 352 h 634"/>
                <a:gd name="T58" fmla="*/ 457 w 680"/>
                <a:gd name="T59" fmla="*/ 352 h 634"/>
                <a:gd name="T60" fmla="*/ 441 w 680"/>
                <a:gd name="T61" fmla="*/ 297 h 634"/>
                <a:gd name="T62" fmla="*/ 357 w 680"/>
                <a:gd name="T63" fmla="*/ 259 h 634"/>
                <a:gd name="T64" fmla="*/ 457 w 680"/>
                <a:gd name="T65" fmla="*/ 259 h 634"/>
                <a:gd name="T66" fmla="*/ 441 w 680"/>
                <a:gd name="T67" fmla="*/ 204 h 634"/>
                <a:gd name="T68" fmla="*/ 357 w 680"/>
                <a:gd name="T69" fmla="*/ 169 h 634"/>
                <a:gd name="T70" fmla="*/ 457 w 680"/>
                <a:gd name="T71" fmla="*/ 169 h 634"/>
                <a:gd name="T72" fmla="*/ 562 w 680"/>
                <a:gd name="T73" fmla="*/ 382 h 634"/>
                <a:gd name="T74" fmla="*/ 500 w 680"/>
                <a:gd name="T75" fmla="*/ 371 h 634"/>
                <a:gd name="T76" fmla="*/ 570 w 680"/>
                <a:gd name="T77" fmla="*/ 336 h 634"/>
                <a:gd name="T78" fmla="*/ 589 w 680"/>
                <a:gd name="T79" fmla="*/ 285 h 634"/>
                <a:gd name="T80" fmla="*/ 500 w 680"/>
                <a:gd name="T81" fmla="*/ 281 h 634"/>
                <a:gd name="T82" fmla="*/ 596 w 680"/>
                <a:gd name="T83" fmla="*/ 243 h 634"/>
                <a:gd name="T84" fmla="*/ 616 w 680"/>
                <a:gd name="T85" fmla="*/ 193 h 634"/>
                <a:gd name="T86" fmla="*/ 500 w 680"/>
                <a:gd name="T87" fmla="*/ 188 h 634"/>
                <a:gd name="T88" fmla="*/ 618 w 680"/>
                <a:gd name="T89" fmla="*/ 153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80" h="634">
                  <a:moveTo>
                    <a:pt x="500" y="595"/>
                  </a:moveTo>
                  <a:cubicBezTo>
                    <a:pt x="486" y="595"/>
                    <a:pt x="475" y="583"/>
                    <a:pt x="475" y="569"/>
                  </a:cubicBezTo>
                  <a:cubicBezTo>
                    <a:pt x="475" y="555"/>
                    <a:pt x="486" y="543"/>
                    <a:pt x="500" y="543"/>
                  </a:cubicBezTo>
                  <a:cubicBezTo>
                    <a:pt x="515" y="543"/>
                    <a:pt x="526" y="555"/>
                    <a:pt x="526" y="569"/>
                  </a:cubicBezTo>
                  <a:cubicBezTo>
                    <a:pt x="526" y="583"/>
                    <a:pt x="515" y="595"/>
                    <a:pt x="500" y="595"/>
                  </a:cubicBezTo>
                  <a:close/>
                  <a:moveTo>
                    <a:pt x="262" y="543"/>
                  </a:moveTo>
                  <a:cubicBezTo>
                    <a:pt x="276" y="543"/>
                    <a:pt x="288" y="555"/>
                    <a:pt x="288" y="569"/>
                  </a:cubicBezTo>
                  <a:cubicBezTo>
                    <a:pt x="288" y="583"/>
                    <a:pt x="276" y="595"/>
                    <a:pt x="262" y="595"/>
                  </a:cubicBezTo>
                  <a:cubicBezTo>
                    <a:pt x="248" y="595"/>
                    <a:pt x="236" y="583"/>
                    <a:pt x="236" y="569"/>
                  </a:cubicBezTo>
                  <a:cubicBezTo>
                    <a:pt x="236" y="555"/>
                    <a:pt x="248" y="543"/>
                    <a:pt x="262" y="543"/>
                  </a:cubicBezTo>
                  <a:close/>
                  <a:moveTo>
                    <a:pt x="677" y="123"/>
                  </a:moveTo>
                  <a:cubicBezTo>
                    <a:pt x="670" y="110"/>
                    <a:pt x="656" y="111"/>
                    <a:pt x="642" y="111"/>
                  </a:cubicBezTo>
                  <a:cubicBezTo>
                    <a:pt x="184" y="111"/>
                    <a:pt x="184" y="111"/>
                    <a:pt x="184" y="111"/>
                  </a:cubicBezTo>
                  <a:cubicBezTo>
                    <a:pt x="172" y="111"/>
                    <a:pt x="167" y="108"/>
                    <a:pt x="163" y="98"/>
                  </a:cubicBezTo>
                  <a:cubicBezTo>
                    <a:pt x="160" y="84"/>
                    <a:pt x="156" y="70"/>
                    <a:pt x="149" y="58"/>
                  </a:cubicBezTo>
                  <a:cubicBezTo>
                    <a:pt x="146" y="51"/>
                    <a:pt x="141" y="43"/>
                    <a:pt x="134" y="39"/>
                  </a:cubicBezTo>
                  <a:cubicBezTo>
                    <a:pt x="103" y="27"/>
                    <a:pt x="72" y="13"/>
                    <a:pt x="40" y="3"/>
                  </a:cubicBezTo>
                  <a:cubicBezTo>
                    <a:pt x="33" y="0"/>
                    <a:pt x="22" y="1"/>
                    <a:pt x="16" y="5"/>
                  </a:cubicBezTo>
                  <a:cubicBezTo>
                    <a:pt x="0" y="17"/>
                    <a:pt x="7" y="36"/>
                    <a:pt x="28" y="43"/>
                  </a:cubicBezTo>
                  <a:cubicBezTo>
                    <a:pt x="50" y="53"/>
                    <a:pt x="74" y="62"/>
                    <a:pt x="96" y="70"/>
                  </a:cubicBezTo>
                  <a:cubicBezTo>
                    <a:pt x="107" y="74"/>
                    <a:pt x="113" y="79"/>
                    <a:pt x="117" y="91"/>
                  </a:cubicBezTo>
                  <a:cubicBezTo>
                    <a:pt x="127" y="125"/>
                    <a:pt x="139" y="158"/>
                    <a:pt x="151" y="192"/>
                  </a:cubicBezTo>
                  <a:cubicBezTo>
                    <a:pt x="172" y="250"/>
                    <a:pt x="192" y="309"/>
                    <a:pt x="213" y="367"/>
                  </a:cubicBezTo>
                  <a:cubicBezTo>
                    <a:pt x="220" y="384"/>
                    <a:pt x="227" y="400"/>
                    <a:pt x="211" y="417"/>
                  </a:cubicBezTo>
                  <a:cubicBezTo>
                    <a:pt x="211" y="417"/>
                    <a:pt x="210" y="419"/>
                    <a:pt x="210" y="421"/>
                  </a:cubicBezTo>
                  <a:cubicBezTo>
                    <a:pt x="203" y="441"/>
                    <a:pt x="194" y="463"/>
                    <a:pt x="187" y="486"/>
                  </a:cubicBezTo>
                  <a:cubicBezTo>
                    <a:pt x="175" y="517"/>
                    <a:pt x="177" y="520"/>
                    <a:pt x="210" y="529"/>
                  </a:cubicBezTo>
                  <a:cubicBezTo>
                    <a:pt x="209" y="530"/>
                    <a:pt x="208" y="532"/>
                    <a:pt x="208" y="534"/>
                  </a:cubicBezTo>
                  <a:cubicBezTo>
                    <a:pt x="201" y="544"/>
                    <a:pt x="197" y="556"/>
                    <a:pt x="197" y="569"/>
                  </a:cubicBezTo>
                  <a:cubicBezTo>
                    <a:pt x="197" y="605"/>
                    <a:pt x="226" y="634"/>
                    <a:pt x="262" y="634"/>
                  </a:cubicBezTo>
                  <a:cubicBezTo>
                    <a:pt x="298" y="634"/>
                    <a:pt x="327" y="605"/>
                    <a:pt x="327" y="569"/>
                  </a:cubicBezTo>
                  <a:cubicBezTo>
                    <a:pt x="327" y="556"/>
                    <a:pt x="323" y="543"/>
                    <a:pt x="316" y="533"/>
                  </a:cubicBezTo>
                  <a:cubicBezTo>
                    <a:pt x="316" y="531"/>
                    <a:pt x="315" y="529"/>
                    <a:pt x="314" y="527"/>
                  </a:cubicBezTo>
                  <a:cubicBezTo>
                    <a:pt x="450" y="527"/>
                    <a:pt x="450" y="527"/>
                    <a:pt x="450" y="527"/>
                  </a:cubicBezTo>
                  <a:cubicBezTo>
                    <a:pt x="449" y="529"/>
                    <a:pt x="448" y="531"/>
                    <a:pt x="446" y="533"/>
                  </a:cubicBezTo>
                  <a:cubicBezTo>
                    <a:pt x="446" y="533"/>
                    <a:pt x="446" y="533"/>
                    <a:pt x="446" y="533"/>
                  </a:cubicBezTo>
                  <a:cubicBezTo>
                    <a:pt x="439" y="543"/>
                    <a:pt x="435" y="556"/>
                    <a:pt x="435" y="569"/>
                  </a:cubicBezTo>
                  <a:cubicBezTo>
                    <a:pt x="435" y="605"/>
                    <a:pt x="464" y="634"/>
                    <a:pt x="500" y="634"/>
                  </a:cubicBezTo>
                  <a:cubicBezTo>
                    <a:pt x="536" y="634"/>
                    <a:pt x="565" y="605"/>
                    <a:pt x="565" y="569"/>
                  </a:cubicBezTo>
                  <a:cubicBezTo>
                    <a:pt x="565" y="556"/>
                    <a:pt x="561" y="543"/>
                    <a:pt x="554" y="533"/>
                  </a:cubicBezTo>
                  <a:cubicBezTo>
                    <a:pt x="554" y="533"/>
                    <a:pt x="554" y="533"/>
                    <a:pt x="554" y="533"/>
                  </a:cubicBezTo>
                  <a:cubicBezTo>
                    <a:pt x="554" y="533"/>
                    <a:pt x="554" y="533"/>
                    <a:pt x="554" y="532"/>
                  </a:cubicBezTo>
                  <a:cubicBezTo>
                    <a:pt x="553" y="529"/>
                    <a:pt x="586" y="517"/>
                    <a:pt x="586" y="506"/>
                  </a:cubicBezTo>
                  <a:cubicBezTo>
                    <a:pt x="586" y="496"/>
                    <a:pt x="579" y="489"/>
                    <a:pt x="563" y="489"/>
                  </a:cubicBezTo>
                  <a:cubicBezTo>
                    <a:pt x="551" y="489"/>
                    <a:pt x="551" y="489"/>
                    <a:pt x="551" y="489"/>
                  </a:cubicBezTo>
                  <a:cubicBezTo>
                    <a:pt x="251" y="489"/>
                    <a:pt x="251" y="489"/>
                    <a:pt x="251" y="489"/>
                  </a:cubicBezTo>
                  <a:cubicBezTo>
                    <a:pt x="234" y="489"/>
                    <a:pt x="234" y="489"/>
                    <a:pt x="234" y="489"/>
                  </a:cubicBezTo>
                  <a:cubicBezTo>
                    <a:pt x="227" y="489"/>
                    <a:pt x="223" y="486"/>
                    <a:pt x="227" y="477"/>
                  </a:cubicBezTo>
                  <a:cubicBezTo>
                    <a:pt x="230" y="467"/>
                    <a:pt x="235" y="457"/>
                    <a:pt x="237" y="446"/>
                  </a:cubicBezTo>
                  <a:cubicBezTo>
                    <a:pt x="241" y="436"/>
                    <a:pt x="247" y="434"/>
                    <a:pt x="258" y="434"/>
                  </a:cubicBezTo>
                  <a:cubicBezTo>
                    <a:pt x="565" y="434"/>
                    <a:pt x="565" y="434"/>
                    <a:pt x="565" y="434"/>
                  </a:cubicBezTo>
                  <a:cubicBezTo>
                    <a:pt x="577" y="434"/>
                    <a:pt x="586" y="429"/>
                    <a:pt x="591" y="415"/>
                  </a:cubicBezTo>
                  <a:cubicBezTo>
                    <a:pt x="608" y="359"/>
                    <a:pt x="627" y="300"/>
                    <a:pt x="646" y="244"/>
                  </a:cubicBezTo>
                  <a:cubicBezTo>
                    <a:pt x="656" y="208"/>
                    <a:pt x="668" y="173"/>
                    <a:pt x="679" y="139"/>
                  </a:cubicBezTo>
                  <a:cubicBezTo>
                    <a:pt x="680" y="135"/>
                    <a:pt x="679" y="129"/>
                    <a:pt x="677" y="123"/>
                  </a:cubicBezTo>
                  <a:close/>
                  <a:moveTo>
                    <a:pt x="314" y="371"/>
                  </a:moveTo>
                  <a:cubicBezTo>
                    <a:pt x="314" y="380"/>
                    <a:pt x="307" y="387"/>
                    <a:pt x="298" y="387"/>
                  </a:cubicBezTo>
                  <a:cubicBezTo>
                    <a:pt x="265" y="387"/>
                    <a:pt x="265" y="387"/>
                    <a:pt x="265" y="387"/>
                  </a:cubicBezTo>
                  <a:cubicBezTo>
                    <a:pt x="262" y="387"/>
                    <a:pt x="259" y="385"/>
                    <a:pt x="258" y="382"/>
                  </a:cubicBezTo>
                  <a:cubicBezTo>
                    <a:pt x="246" y="341"/>
                    <a:pt x="246" y="341"/>
                    <a:pt x="246" y="341"/>
                  </a:cubicBezTo>
                  <a:cubicBezTo>
                    <a:pt x="245" y="338"/>
                    <a:pt x="247" y="336"/>
                    <a:pt x="249" y="336"/>
                  </a:cubicBezTo>
                  <a:cubicBezTo>
                    <a:pt x="298" y="336"/>
                    <a:pt x="298" y="336"/>
                    <a:pt x="298" y="336"/>
                  </a:cubicBezTo>
                  <a:cubicBezTo>
                    <a:pt x="307" y="336"/>
                    <a:pt x="314" y="343"/>
                    <a:pt x="314" y="352"/>
                  </a:cubicBezTo>
                  <a:lnTo>
                    <a:pt x="314" y="371"/>
                  </a:lnTo>
                  <a:close/>
                  <a:moveTo>
                    <a:pt x="314" y="281"/>
                  </a:moveTo>
                  <a:cubicBezTo>
                    <a:pt x="314" y="289"/>
                    <a:pt x="307" y="297"/>
                    <a:pt x="298" y="297"/>
                  </a:cubicBezTo>
                  <a:cubicBezTo>
                    <a:pt x="244" y="297"/>
                    <a:pt x="244" y="297"/>
                    <a:pt x="244" y="297"/>
                  </a:cubicBezTo>
                  <a:cubicBezTo>
                    <a:pt x="237" y="297"/>
                    <a:pt x="231" y="292"/>
                    <a:pt x="229" y="285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6"/>
                    <a:pt x="219" y="243"/>
                    <a:pt x="221" y="243"/>
                  </a:cubicBezTo>
                  <a:cubicBezTo>
                    <a:pt x="298" y="243"/>
                    <a:pt x="298" y="243"/>
                    <a:pt x="298" y="243"/>
                  </a:cubicBezTo>
                  <a:cubicBezTo>
                    <a:pt x="307" y="243"/>
                    <a:pt x="314" y="251"/>
                    <a:pt x="314" y="259"/>
                  </a:cubicBezTo>
                  <a:lnTo>
                    <a:pt x="314" y="281"/>
                  </a:lnTo>
                  <a:close/>
                  <a:moveTo>
                    <a:pt x="314" y="188"/>
                  </a:moveTo>
                  <a:cubicBezTo>
                    <a:pt x="314" y="197"/>
                    <a:pt x="307" y="204"/>
                    <a:pt x="298" y="204"/>
                  </a:cubicBezTo>
                  <a:cubicBezTo>
                    <a:pt x="216" y="204"/>
                    <a:pt x="216" y="204"/>
                    <a:pt x="216" y="204"/>
                  </a:cubicBezTo>
                  <a:cubicBezTo>
                    <a:pt x="209" y="204"/>
                    <a:pt x="203" y="200"/>
                    <a:pt x="201" y="193"/>
                  </a:cubicBezTo>
                  <a:cubicBezTo>
                    <a:pt x="191" y="162"/>
                    <a:pt x="191" y="162"/>
                    <a:pt x="191" y="162"/>
                  </a:cubicBezTo>
                  <a:cubicBezTo>
                    <a:pt x="190" y="157"/>
                    <a:pt x="193" y="153"/>
                    <a:pt x="198" y="153"/>
                  </a:cubicBezTo>
                  <a:cubicBezTo>
                    <a:pt x="298" y="153"/>
                    <a:pt x="298" y="153"/>
                    <a:pt x="298" y="153"/>
                  </a:cubicBezTo>
                  <a:cubicBezTo>
                    <a:pt x="307" y="153"/>
                    <a:pt x="314" y="160"/>
                    <a:pt x="314" y="169"/>
                  </a:cubicBezTo>
                  <a:lnTo>
                    <a:pt x="314" y="188"/>
                  </a:lnTo>
                  <a:close/>
                  <a:moveTo>
                    <a:pt x="457" y="371"/>
                  </a:moveTo>
                  <a:cubicBezTo>
                    <a:pt x="457" y="380"/>
                    <a:pt x="450" y="387"/>
                    <a:pt x="441" y="387"/>
                  </a:cubicBezTo>
                  <a:cubicBezTo>
                    <a:pt x="373" y="387"/>
                    <a:pt x="373" y="387"/>
                    <a:pt x="373" y="387"/>
                  </a:cubicBezTo>
                  <a:cubicBezTo>
                    <a:pt x="364" y="387"/>
                    <a:pt x="357" y="380"/>
                    <a:pt x="357" y="371"/>
                  </a:cubicBezTo>
                  <a:cubicBezTo>
                    <a:pt x="357" y="352"/>
                    <a:pt x="357" y="352"/>
                    <a:pt x="357" y="352"/>
                  </a:cubicBezTo>
                  <a:cubicBezTo>
                    <a:pt x="357" y="343"/>
                    <a:pt x="364" y="336"/>
                    <a:pt x="373" y="336"/>
                  </a:cubicBezTo>
                  <a:cubicBezTo>
                    <a:pt x="441" y="336"/>
                    <a:pt x="441" y="336"/>
                    <a:pt x="441" y="336"/>
                  </a:cubicBezTo>
                  <a:cubicBezTo>
                    <a:pt x="450" y="336"/>
                    <a:pt x="457" y="343"/>
                    <a:pt x="457" y="352"/>
                  </a:cubicBezTo>
                  <a:lnTo>
                    <a:pt x="457" y="371"/>
                  </a:lnTo>
                  <a:close/>
                  <a:moveTo>
                    <a:pt x="457" y="281"/>
                  </a:moveTo>
                  <a:cubicBezTo>
                    <a:pt x="457" y="289"/>
                    <a:pt x="450" y="297"/>
                    <a:pt x="441" y="297"/>
                  </a:cubicBezTo>
                  <a:cubicBezTo>
                    <a:pt x="373" y="297"/>
                    <a:pt x="373" y="297"/>
                    <a:pt x="373" y="297"/>
                  </a:cubicBezTo>
                  <a:cubicBezTo>
                    <a:pt x="364" y="297"/>
                    <a:pt x="357" y="289"/>
                    <a:pt x="357" y="281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51"/>
                    <a:pt x="364" y="243"/>
                    <a:pt x="373" y="243"/>
                  </a:cubicBezTo>
                  <a:cubicBezTo>
                    <a:pt x="441" y="243"/>
                    <a:pt x="441" y="243"/>
                    <a:pt x="441" y="243"/>
                  </a:cubicBezTo>
                  <a:cubicBezTo>
                    <a:pt x="450" y="243"/>
                    <a:pt x="457" y="251"/>
                    <a:pt x="457" y="259"/>
                  </a:cubicBezTo>
                  <a:lnTo>
                    <a:pt x="457" y="281"/>
                  </a:lnTo>
                  <a:close/>
                  <a:moveTo>
                    <a:pt x="457" y="188"/>
                  </a:moveTo>
                  <a:cubicBezTo>
                    <a:pt x="457" y="197"/>
                    <a:pt x="450" y="204"/>
                    <a:pt x="441" y="204"/>
                  </a:cubicBezTo>
                  <a:cubicBezTo>
                    <a:pt x="373" y="204"/>
                    <a:pt x="373" y="204"/>
                    <a:pt x="373" y="204"/>
                  </a:cubicBezTo>
                  <a:cubicBezTo>
                    <a:pt x="364" y="204"/>
                    <a:pt x="357" y="197"/>
                    <a:pt x="357" y="188"/>
                  </a:cubicBezTo>
                  <a:cubicBezTo>
                    <a:pt x="357" y="169"/>
                    <a:pt x="357" y="169"/>
                    <a:pt x="357" y="169"/>
                  </a:cubicBezTo>
                  <a:cubicBezTo>
                    <a:pt x="357" y="160"/>
                    <a:pt x="364" y="153"/>
                    <a:pt x="373" y="153"/>
                  </a:cubicBezTo>
                  <a:cubicBezTo>
                    <a:pt x="441" y="153"/>
                    <a:pt x="441" y="153"/>
                    <a:pt x="441" y="153"/>
                  </a:cubicBezTo>
                  <a:cubicBezTo>
                    <a:pt x="450" y="153"/>
                    <a:pt x="457" y="160"/>
                    <a:pt x="457" y="169"/>
                  </a:cubicBezTo>
                  <a:lnTo>
                    <a:pt x="457" y="188"/>
                  </a:lnTo>
                  <a:close/>
                  <a:moveTo>
                    <a:pt x="574" y="341"/>
                  </a:moveTo>
                  <a:cubicBezTo>
                    <a:pt x="562" y="382"/>
                    <a:pt x="562" y="382"/>
                    <a:pt x="562" y="382"/>
                  </a:cubicBezTo>
                  <a:cubicBezTo>
                    <a:pt x="561" y="385"/>
                    <a:pt x="558" y="387"/>
                    <a:pt x="555" y="387"/>
                  </a:cubicBezTo>
                  <a:cubicBezTo>
                    <a:pt x="516" y="387"/>
                    <a:pt x="516" y="387"/>
                    <a:pt x="516" y="387"/>
                  </a:cubicBezTo>
                  <a:cubicBezTo>
                    <a:pt x="507" y="387"/>
                    <a:pt x="500" y="380"/>
                    <a:pt x="500" y="371"/>
                  </a:cubicBezTo>
                  <a:cubicBezTo>
                    <a:pt x="500" y="352"/>
                    <a:pt x="500" y="352"/>
                    <a:pt x="500" y="352"/>
                  </a:cubicBezTo>
                  <a:cubicBezTo>
                    <a:pt x="500" y="343"/>
                    <a:pt x="507" y="336"/>
                    <a:pt x="516" y="336"/>
                  </a:cubicBezTo>
                  <a:cubicBezTo>
                    <a:pt x="570" y="336"/>
                    <a:pt x="570" y="336"/>
                    <a:pt x="570" y="336"/>
                  </a:cubicBezTo>
                  <a:cubicBezTo>
                    <a:pt x="572" y="336"/>
                    <a:pt x="574" y="338"/>
                    <a:pt x="574" y="341"/>
                  </a:cubicBezTo>
                  <a:close/>
                  <a:moveTo>
                    <a:pt x="600" y="249"/>
                  </a:moveTo>
                  <a:cubicBezTo>
                    <a:pt x="589" y="285"/>
                    <a:pt x="589" y="285"/>
                    <a:pt x="589" y="285"/>
                  </a:cubicBezTo>
                  <a:cubicBezTo>
                    <a:pt x="588" y="292"/>
                    <a:pt x="581" y="297"/>
                    <a:pt x="574" y="297"/>
                  </a:cubicBezTo>
                  <a:cubicBezTo>
                    <a:pt x="516" y="297"/>
                    <a:pt x="516" y="297"/>
                    <a:pt x="516" y="297"/>
                  </a:cubicBezTo>
                  <a:cubicBezTo>
                    <a:pt x="507" y="297"/>
                    <a:pt x="500" y="289"/>
                    <a:pt x="500" y="281"/>
                  </a:cubicBezTo>
                  <a:cubicBezTo>
                    <a:pt x="500" y="259"/>
                    <a:pt x="500" y="259"/>
                    <a:pt x="500" y="259"/>
                  </a:cubicBezTo>
                  <a:cubicBezTo>
                    <a:pt x="500" y="251"/>
                    <a:pt x="507" y="243"/>
                    <a:pt x="516" y="243"/>
                  </a:cubicBezTo>
                  <a:cubicBezTo>
                    <a:pt x="596" y="243"/>
                    <a:pt x="596" y="243"/>
                    <a:pt x="596" y="243"/>
                  </a:cubicBezTo>
                  <a:cubicBezTo>
                    <a:pt x="599" y="243"/>
                    <a:pt x="601" y="246"/>
                    <a:pt x="600" y="249"/>
                  </a:cubicBezTo>
                  <a:close/>
                  <a:moveTo>
                    <a:pt x="625" y="162"/>
                  </a:moveTo>
                  <a:cubicBezTo>
                    <a:pt x="616" y="193"/>
                    <a:pt x="616" y="193"/>
                    <a:pt x="616" y="193"/>
                  </a:cubicBezTo>
                  <a:cubicBezTo>
                    <a:pt x="614" y="200"/>
                    <a:pt x="608" y="204"/>
                    <a:pt x="601" y="204"/>
                  </a:cubicBezTo>
                  <a:cubicBezTo>
                    <a:pt x="516" y="204"/>
                    <a:pt x="516" y="204"/>
                    <a:pt x="516" y="204"/>
                  </a:cubicBezTo>
                  <a:cubicBezTo>
                    <a:pt x="507" y="204"/>
                    <a:pt x="500" y="197"/>
                    <a:pt x="500" y="188"/>
                  </a:cubicBezTo>
                  <a:cubicBezTo>
                    <a:pt x="500" y="169"/>
                    <a:pt x="500" y="169"/>
                    <a:pt x="500" y="169"/>
                  </a:cubicBezTo>
                  <a:cubicBezTo>
                    <a:pt x="500" y="160"/>
                    <a:pt x="507" y="153"/>
                    <a:pt x="516" y="153"/>
                  </a:cubicBezTo>
                  <a:cubicBezTo>
                    <a:pt x="618" y="153"/>
                    <a:pt x="618" y="153"/>
                    <a:pt x="618" y="153"/>
                  </a:cubicBezTo>
                  <a:cubicBezTo>
                    <a:pt x="623" y="153"/>
                    <a:pt x="626" y="157"/>
                    <a:pt x="625" y="16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5" name="Group 134"/>
          <p:cNvGrpSpPr>
            <a:grpSpLocks noChangeAspect="1"/>
          </p:cNvGrpSpPr>
          <p:nvPr/>
        </p:nvGrpSpPr>
        <p:grpSpPr>
          <a:xfrm>
            <a:off x="15475546" y="2736506"/>
            <a:ext cx="336735" cy="305004"/>
            <a:chOff x="3650137" y="2537735"/>
            <a:chExt cx="536673" cy="48890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6" name="Freeform 6"/>
            <p:cNvSpPr>
              <a:spLocks noEditPoints="1"/>
            </p:cNvSpPr>
            <p:nvPr/>
          </p:nvSpPr>
          <p:spPr bwMode="auto">
            <a:xfrm flipH="1">
              <a:off x="3650137" y="2537735"/>
              <a:ext cx="536673" cy="488902"/>
            </a:xfrm>
            <a:custGeom>
              <a:avLst/>
              <a:gdLst>
                <a:gd name="T0" fmla="*/ 1042 w 1056"/>
                <a:gd name="T1" fmla="*/ 484 h 962"/>
                <a:gd name="T2" fmla="*/ 942 w 1056"/>
                <a:gd name="T3" fmla="*/ 322 h 962"/>
                <a:gd name="T4" fmla="*/ 942 w 1056"/>
                <a:gd name="T5" fmla="*/ 313 h 962"/>
                <a:gd name="T6" fmla="*/ 488 w 1056"/>
                <a:gd name="T7" fmla="*/ 0 h 962"/>
                <a:gd name="T8" fmla="*/ 34 w 1056"/>
                <a:gd name="T9" fmla="*/ 313 h 962"/>
                <a:gd name="T10" fmla="*/ 65 w 1056"/>
                <a:gd name="T11" fmla="*/ 426 h 962"/>
                <a:gd name="T12" fmla="*/ 7 w 1056"/>
                <a:gd name="T13" fmla="*/ 601 h 962"/>
                <a:gd name="T14" fmla="*/ 561 w 1056"/>
                <a:gd name="T15" fmla="*/ 862 h 962"/>
                <a:gd name="T16" fmla="*/ 608 w 1056"/>
                <a:gd name="T17" fmla="*/ 855 h 962"/>
                <a:gd name="T18" fmla="*/ 915 w 1056"/>
                <a:gd name="T19" fmla="*/ 925 h 962"/>
                <a:gd name="T20" fmla="*/ 800 w 1056"/>
                <a:gd name="T21" fmla="*/ 797 h 962"/>
                <a:gd name="T22" fmla="*/ 1042 w 1056"/>
                <a:gd name="T23" fmla="*/ 484 h 962"/>
                <a:gd name="T24" fmla="*/ 488 w 1056"/>
                <a:gd name="T25" fmla="*/ 544 h 962"/>
                <a:gd name="T26" fmla="*/ 449 w 1056"/>
                <a:gd name="T27" fmla="*/ 543 h 962"/>
                <a:gd name="T28" fmla="*/ 265 w 1056"/>
                <a:gd name="T29" fmla="*/ 626 h 962"/>
                <a:gd name="T30" fmla="*/ 305 w 1056"/>
                <a:gd name="T31" fmla="*/ 513 h 962"/>
                <a:gd name="T32" fmla="*/ 116 w 1056"/>
                <a:gd name="T33" fmla="*/ 313 h 962"/>
                <a:gd name="T34" fmla="*/ 488 w 1056"/>
                <a:gd name="T35" fmla="*/ 82 h 962"/>
                <a:gd name="T36" fmla="*/ 861 w 1056"/>
                <a:gd name="T37" fmla="*/ 313 h 962"/>
                <a:gd name="T38" fmla="*/ 488 w 1056"/>
                <a:gd name="T39" fmla="*/ 544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6" h="962">
                  <a:moveTo>
                    <a:pt x="1042" y="484"/>
                  </a:moveTo>
                  <a:cubicBezTo>
                    <a:pt x="1035" y="421"/>
                    <a:pt x="998" y="366"/>
                    <a:pt x="942" y="322"/>
                  </a:cubicBezTo>
                  <a:cubicBezTo>
                    <a:pt x="942" y="319"/>
                    <a:pt x="942" y="316"/>
                    <a:pt x="942" y="313"/>
                  </a:cubicBezTo>
                  <a:cubicBezTo>
                    <a:pt x="942" y="140"/>
                    <a:pt x="739" y="0"/>
                    <a:pt x="488" y="0"/>
                  </a:cubicBezTo>
                  <a:cubicBezTo>
                    <a:pt x="237" y="0"/>
                    <a:pt x="34" y="140"/>
                    <a:pt x="34" y="313"/>
                  </a:cubicBezTo>
                  <a:cubicBezTo>
                    <a:pt x="34" y="353"/>
                    <a:pt x="45" y="391"/>
                    <a:pt x="65" y="426"/>
                  </a:cubicBezTo>
                  <a:cubicBezTo>
                    <a:pt x="22" y="480"/>
                    <a:pt x="0" y="540"/>
                    <a:pt x="7" y="601"/>
                  </a:cubicBezTo>
                  <a:cubicBezTo>
                    <a:pt x="27" y="777"/>
                    <a:pt x="275" y="894"/>
                    <a:pt x="561" y="862"/>
                  </a:cubicBezTo>
                  <a:cubicBezTo>
                    <a:pt x="577" y="860"/>
                    <a:pt x="592" y="858"/>
                    <a:pt x="608" y="855"/>
                  </a:cubicBezTo>
                  <a:cubicBezTo>
                    <a:pt x="729" y="962"/>
                    <a:pt x="915" y="925"/>
                    <a:pt x="915" y="925"/>
                  </a:cubicBezTo>
                  <a:cubicBezTo>
                    <a:pt x="862" y="896"/>
                    <a:pt x="821" y="834"/>
                    <a:pt x="800" y="797"/>
                  </a:cubicBezTo>
                  <a:cubicBezTo>
                    <a:pt x="957" y="725"/>
                    <a:pt x="1056" y="606"/>
                    <a:pt x="1042" y="484"/>
                  </a:cubicBezTo>
                  <a:close/>
                  <a:moveTo>
                    <a:pt x="488" y="544"/>
                  </a:moveTo>
                  <a:cubicBezTo>
                    <a:pt x="475" y="544"/>
                    <a:pt x="462" y="543"/>
                    <a:pt x="449" y="543"/>
                  </a:cubicBezTo>
                  <a:cubicBezTo>
                    <a:pt x="368" y="629"/>
                    <a:pt x="265" y="626"/>
                    <a:pt x="265" y="626"/>
                  </a:cubicBezTo>
                  <a:cubicBezTo>
                    <a:pt x="294" y="594"/>
                    <a:pt x="303" y="549"/>
                    <a:pt x="305" y="513"/>
                  </a:cubicBezTo>
                  <a:cubicBezTo>
                    <a:pt x="193" y="472"/>
                    <a:pt x="116" y="397"/>
                    <a:pt x="116" y="313"/>
                  </a:cubicBezTo>
                  <a:cubicBezTo>
                    <a:pt x="116" y="188"/>
                    <a:pt x="286" y="82"/>
                    <a:pt x="488" y="82"/>
                  </a:cubicBezTo>
                  <a:cubicBezTo>
                    <a:pt x="690" y="82"/>
                    <a:pt x="861" y="188"/>
                    <a:pt x="861" y="313"/>
                  </a:cubicBezTo>
                  <a:cubicBezTo>
                    <a:pt x="861" y="438"/>
                    <a:pt x="690" y="544"/>
                    <a:pt x="488" y="54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37" name="Freeform 7"/>
            <p:cNvSpPr>
              <a:spLocks/>
            </p:cNvSpPr>
            <p:nvPr/>
          </p:nvSpPr>
          <p:spPr bwMode="auto">
            <a:xfrm>
              <a:off x="3805369" y="2597126"/>
              <a:ext cx="266400" cy="199262"/>
            </a:xfrm>
            <a:custGeom>
              <a:avLst/>
              <a:gdLst>
                <a:gd name="T0" fmla="*/ 363 w 524"/>
                <a:gd name="T1" fmla="*/ 0 h 392"/>
                <a:gd name="T2" fmla="*/ 353 w 524"/>
                <a:gd name="T3" fmla="*/ 16 h 392"/>
                <a:gd name="T4" fmla="*/ 390 w 524"/>
                <a:gd name="T5" fmla="*/ 12 h 392"/>
                <a:gd name="T6" fmla="*/ 390 w 524"/>
                <a:gd name="T7" fmla="*/ 16 h 392"/>
                <a:gd name="T8" fmla="*/ 347 w 524"/>
                <a:gd name="T9" fmla="*/ 33 h 392"/>
                <a:gd name="T10" fmla="*/ 347 w 524"/>
                <a:gd name="T11" fmla="*/ 34 h 392"/>
                <a:gd name="T12" fmla="*/ 452 w 524"/>
                <a:gd name="T13" fmla="*/ 106 h 392"/>
                <a:gd name="T14" fmla="*/ 462 w 524"/>
                <a:gd name="T15" fmla="*/ 136 h 392"/>
                <a:gd name="T16" fmla="*/ 522 w 524"/>
                <a:gd name="T17" fmla="*/ 135 h 392"/>
                <a:gd name="T18" fmla="*/ 467 w 524"/>
                <a:gd name="T19" fmla="*/ 163 h 392"/>
                <a:gd name="T20" fmla="*/ 467 w 524"/>
                <a:gd name="T21" fmla="*/ 165 h 392"/>
                <a:gd name="T22" fmla="*/ 524 w 524"/>
                <a:gd name="T23" fmla="*/ 169 h 392"/>
                <a:gd name="T24" fmla="*/ 518 w 524"/>
                <a:gd name="T25" fmla="*/ 177 h 392"/>
                <a:gd name="T26" fmla="*/ 489 w 524"/>
                <a:gd name="T27" fmla="*/ 190 h 392"/>
                <a:gd name="T28" fmla="*/ 464 w 524"/>
                <a:gd name="T29" fmla="*/ 193 h 392"/>
                <a:gd name="T30" fmla="*/ 461 w 524"/>
                <a:gd name="T31" fmla="*/ 193 h 392"/>
                <a:gd name="T32" fmla="*/ 450 w 524"/>
                <a:gd name="T33" fmla="*/ 228 h 392"/>
                <a:gd name="T34" fmla="*/ 395 w 524"/>
                <a:gd name="T35" fmla="*/ 299 h 392"/>
                <a:gd name="T36" fmla="*/ 51 w 524"/>
                <a:gd name="T37" fmla="*/ 316 h 392"/>
                <a:gd name="T38" fmla="*/ 0 w 524"/>
                <a:gd name="T39" fmla="*/ 266 h 392"/>
                <a:gd name="T40" fmla="*/ 190 w 524"/>
                <a:gd name="T41" fmla="*/ 256 h 392"/>
                <a:gd name="T42" fmla="*/ 157 w 524"/>
                <a:gd name="T43" fmla="*/ 246 h 392"/>
                <a:gd name="T44" fmla="*/ 155 w 524"/>
                <a:gd name="T45" fmla="*/ 226 h 392"/>
                <a:gd name="T46" fmla="*/ 172 w 524"/>
                <a:gd name="T47" fmla="*/ 210 h 392"/>
                <a:gd name="T48" fmla="*/ 109 w 524"/>
                <a:gd name="T49" fmla="*/ 180 h 392"/>
                <a:gd name="T50" fmla="*/ 143 w 524"/>
                <a:gd name="T51" fmla="*/ 165 h 392"/>
                <a:gd name="T52" fmla="*/ 86 w 524"/>
                <a:gd name="T53" fmla="*/ 111 h 392"/>
                <a:gd name="T54" fmla="*/ 89 w 524"/>
                <a:gd name="T55" fmla="*/ 111 h 392"/>
                <a:gd name="T56" fmla="*/ 116 w 524"/>
                <a:gd name="T57" fmla="*/ 105 h 392"/>
                <a:gd name="T58" fmla="*/ 113 w 524"/>
                <a:gd name="T59" fmla="*/ 105 h 392"/>
                <a:gd name="T60" fmla="*/ 73 w 524"/>
                <a:gd name="T61" fmla="*/ 40 h 392"/>
                <a:gd name="T62" fmla="*/ 74 w 524"/>
                <a:gd name="T63" fmla="*/ 40 h 392"/>
                <a:gd name="T64" fmla="*/ 248 w 524"/>
                <a:gd name="T65" fmla="*/ 132 h 392"/>
                <a:gd name="T66" fmla="*/ 251 w 524"/>
                <a:gd name="T67" fmla="*/ 130 h 392"/>
                <a:gd name="T68" fmla="*/ 332 w 524"/>
                <a:gd name="T69" fmla="*/ 4 h 392"/>
                <a:gd name="T70" fmla="*/ 328 w 524"/>
                <a:gd name="T71" fmla="*/ 16 h 392"/>
                <a:gd name="T72" fmla="*/ 363 w 524"/>
                <a:gd name="T73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4" h="392">
                  <a:moveTo>
                    <a:pt x="363" y="0"/>
                  </a:moveTo>
                  <a:cubicBezTo>
                    <a:pt x="370" y="4"/>
                    <a:pt x="357" y="12"/>
                    <a:pt x="353" y="16"/>
                  </a:cubicBezTo>
                  <a:cubicBezTo>
                    <a:pt x="364" y="12"/>
                    <a:pt x="378" y="6"/>
                    <a:pt x="390" y="12"/>
                  </a:cubicBezTo>
                  <a:cubicBezTo>
                    <a:pt x="390" y="13"/>
                    <a:pt x="390" y="15"/>
                    <a:pt x="390" y="16"/>
                  </a:cubicBezTo>
                  <a:cubicBezTo>
                    <a:pt x="379" y="24"/>
                    <a:pt x="364" y="30"/>
                    <a:pt x="347" y="33"/>
                  </a:cubicBezTo>
                  <a:cubicBezTo>
                    <a:pt x="347" y="33"/>
                    <a:pt x="347" y="34"/>
                    <a:pt x="347" y="34"/>
                  </a:cubicBezTo>
                  <a:cubicBezTo>
                    <a:pt x="403" y="35"/>
                    <a:pt x="434" y="68"/>
                    <a:pt x="452" y="106"/>
                  </a:cubicBezTo>
                  <a:cubicBezTo>
                    <a:pt x="455" y="116"/>
                    <a:pt x="459" y="126"/>
                    <a:pt x="462" y="136"/>
                  </a:cubicBezTo>
                  <a:cubicBezTo>
                    <a:pt x="480" y="141"/>
                    <a:pt x="506" y="139"/>
                    <a:pt x="522" y="135"/>
                  </a:cubicBezTo>
                  <a:cubicBezTo>
                    <a:pt x="509" y="157"/>
                    <a:pt x="492" y="153"/>
                    <a:pt x="467" y="163"/>
                  </a:cubicBezTo>
                  <a:cubicBezTo>
                    <a:pt x="467" y="164"/>
                    <a:pt x="467" y="164"/>
                    <a:pt x="467" y="165"/>
                  </a:cubicBezTo>
                  <a:cubicBezTo>
                    <a:pt x="484" y="167"/>
                    <a:pt x="503" y="173"/>
                    <a:pt x="524" y="169"/>
                  </a:cubicBezTo>
                  <a:cubicBezTo>
                    <a:pt x="522" y="172"/>
                    <a:pt x="520" y="174"/>
                    <a:pt x="518" y="177"/>
                  </a:cubicBezTo>
                  <a:cubicBezTo>
                    <a:pt x="508" y="181"/>
                    <a:pt x="499" y="186"/>
                    <a:pt x="489" y="190"/>
                  </a:cubicBezTo>
                  <a:cubicBezTo>
                    <a:pt x="481" y="191"/>
                    <a:pt x="472" y="192"/>
                    <a:pt x="464" y="193"/>
                  </a:cubicBezTo>
                  <a:cubicBezTo>
                    <a:pt x="463" y="193"/>
                    <a:pt x="462" y="193"/>
                    <a:pt x="461" y="193"/>
                  </a:cubicBezTo>
                  <a:cubicBezTo>
                    <a:pt x="457" y="205"/>
                    <a:pt x="454" y="216"/>
                    <a:pt x="450" y="228"/>
                  </a:cubicBezTo>
                  <a:cubicBezTo>
                    <a:pt x="437" y="254"/>
                    <a:pt x="417" y="282"/>
                    <a:pt x="395" y="299"/>
                  </a:cubicBezTo>
                  <a:cubicBezTo>
                    <a:pt x="304" y="372"/>
                    <a:pt x="155" y="392"/>
                    <a:pt x="51" y="316"/>
                  </a:cubicBezTo>
                  <a:cubicBezTo>
                    <a:pt x="33" y="303"/>
                    <a:pt x="9" y="287"/>
                    <a:pt x="0" y="266"/>
                  </a:cubicBezTo>
                  <a:cubicBezTo>
                    <a:pt x="52" y="304"/>
                    <a:pt x="148" y="312"/>
                    <a:pt x="190" y="256"/>
                  </a:cubicBezTo>
                  <a:cubicBezTo>
                    <a:pt x="174" y="256"/>
                    <a:pt x="166" y="252"/>
                    <a:pt x="157" y="246"/>
                  </a:cubicBezTo>
                  <a:cubicBezTo>
                    <a:pt x="155" y="240"/>
                    <a:pt x="152" y="233"/>
                    <a:pt x="155" y="226"/>
                  </a:cubicBezTo>
                  <a:cubicBezTo>
                    <a:pt x="159" y="218"/>
                    <a:pt x="166" y="216"/>
                    <a:pt x="172" y="210"/>
                  </a:cubicBezTo>
                  <a:cubicBezTo>
                    <a:pt x="135" y="211"/>
                    <a:pt x="125" y="198"/>
                    <a:pt x="109" y="180"/>
                  </a:cubicBezTo>
                  <a:cubicBezTo>
                    <a:pt x="116" y="170"/>
                    <a:pt x="126" y="165"/>
                    <a:pt x="143" y="165"/>
                  </a:cubicBezTo>
                  <a:cubicBezTo>
                    <a:pt x="119" y="146"/>
                    <a:pt x="91" y="149"/>
                    <a:pt x="86" y="111"/>
                  </a:cubicBezTo>
                  <a:cubicBezTo>
                    <a:pt x="87" y="111"/>
                    <a:pt x="88" y="111"/>
                    <a:pt x="89" y="111"/>
                  </a:cubicBezTo>
                  <a:cubicBezTo>
                    <a:pt x="98" y="109"/>
                    <a:pt x="107" y="107"/>
                    <a:pt x="116" y="105"/>
                  </a:cubicBezTo>
                  <a:cubicBezTo>
                    <a:pt x="115" y="105"/>
                    <a:pt x="114" y="105"/>
                    <a:pt x="113" y="105"/>
                  </a:cubicBezTo>
                  <a:cubicBezTo>
                    <a:pt x="95" y="86"/>
                    <a:pt x="74" y="78"/>
                    <a:pt x="73" y="40"/>
                  </a:cubicBezTo>
                  <a:cubicBezTo>
                    <a:pt x="73" y="40"/>
                    <a:pt x="74" y="40"/>
                    <a:pt x="74" y="40"/>
                  </a:cubicBezTo>
                  <a:cubicBezTo>
                    <a:pt x="132" y="62"/>
                    <a:pt x="214" y="86"/>
                    <a:pt x="248" y="132"/>
                  </a:cubicBezTo>
                  <a:cubicBezTo>
                    <a:pt x="249" y="131"/>
                    <a:pt x="250" y="131"/>
                    <a:pt x="251" y="130"/>
                  </a:cubicBezTo>
                  <a:cubicBezTo>
                    <a:pt x="264" y="82"/>
                    <a:pt x="294" y="29"/>
                    <a:pt x="332" y="4"/>
                  </a:cubicBezTo>
                  <a:cubicBezTo>
                    <a:pt x="331" y="8"/>
                    <a:pt x="329" y="12"/>
                    <a:pt x="328" y="16"/>
                  </a:cubicBezTo>
                  <a:cubicBezTo>
                    <a:pt x="339" y="11"/>
                    <a:pt x="351" y="6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38" name="Freeform 86"/>
          <p:cNvSpPr>
            <a:spLocks noChangeAspect="1" noEditPoints="1"/>
          </p:cNvSpPr>
          <p:nvPr/>
        </p:nvSpPr>
        <p:spPr bwMode="auto">
          <a:xfrm>
            <a:off x="13685705" y="2772116"/>
            <a:ext cx="270685" cy="267777"/>
          </a:xfrm>
          <a:custGeom>
            <a:avLst/>
            <a:gdLst>
              <a:gd name="T0" fmla="*/ 0 w 594"/>
              <a:gd name="T1" fmla="*/ 387 h 592"/>
              <a:gd name="T2" fmla="*/ 106 w 594"/>
              <a:gd name="T3" fmla="*/ 468 h 592"/>
              <a:gd name="T4" fmla="*/ 17 w 594"/>
              <a:gd name="T5" fmla="*/ 559 h 592"/>
              <a:gd name="T6" fmla="*/ 32 w 594"/>
              <a:gd name="T7" fmla="*/ 592 h 592"/>
              <a:gd name="T8" fmla="*/ 577 w 594"/>
              <a:gd name="T9" fmla="*/ 561 h 592"/>
              <a:gd name="T10" fmla="*/ 507 w 594"/>
              <a:gd name="T11" fmla="*/ 474 h 592"/>
              <a:gd name="T12" fmla="*/ 555 w 594"/>
              <a:gd name="T13" fmla="*/ 425 h 592"/>
              <a:gd name="T14" fmla="*/ 358 w 594"/>
              <a:gd name="T15" fmla="*/ 496 h 592"/>
              <a:gd name="T16" fmla="*/ 306 w 594"/>
              <a:gd name="T17" fmla="*/ 482 h 592"/>
              <a:gd name="T18" fmla="*/ 306 w 594"/>
              <a:gd name="T19" fmla="*/ 477 h 592"/>
              <a:gd name="T20" fmla="*/ 354 w 594"/>
              <a:gd name="T21" fmla="*/ 478 h 592"/>
              <a:gd name="T22" fmla="*/ 388 w 594"/>
              <a:gd name="T23" fmla="*/ 504 h 592"/>
              <a:gd name="T24" fmla="*/ 404 w 594"/>
              <a:gd name="T25" fmla="*/ 525 h 592"/>
              <a:gd name="T26" fmla="*/ 346 w 594"/>
              <a:gd name="T27" fmla="*/ 524 h 592"/>
              <a:gd name="T28" fmla="*/ 388 w 594"/>
              <a:gd name="T29" fmla="*/ 504 h 592"/>
              <a:gd name="T30" fmla="*/ 237 w 594"/>
              <a:gd name="T31" fmla="*/ 487 h 592"/>
              <a:gd name="T32" fmla="*/ 288 w 594"/>
              <a:gd name="T33" fmla="*/ 477 h 592"/>
              <a:gd name="T34" fmla="*/ 288 w 594"/>
              <a:gd name="T35" fmla="*/ 489 h 592"/>
              <a:gd name="T36" fmla="*/ 250 w 594"/>
              <a:gd name="T37" fmla="*/ 506 h 592"/>
              <a:gd name="T38" fmla="*/ 238 w 594"/>
              <a:gd name="T39" fmla="*/ 527 h 592"/>
              <a:gd name="T40" fmla="*/ 196 w 594"/>
              <a:gd name="T41" fmla="*/ 507 h 592"/>
              <a:gd name="T42" fmla="*/ 268 w 594"/>
              <a:gd name="T43" fmla="*/ 520 h 592"/>
              <a:gd name="T44" fmla="*/ 324 w 594"/>
              <a:gd name="T45" fmla="*/ 506 h 592"/>
              <a:gd name="T46" fmla="*/ 317 w 594"/>
              <a:gd name="T47" fmla="*/ 527 h 592"/>
              <a:gd name="T48" fmla="*/ 268 w 594"/>
              <a:gd name="T49" fmla="*/ 520 h 592"/>
              <a:gd name="T50" fmla="*/ 184 w 594"/>
              <a:gd name="T51" fmla="*/ 475 h 592"/>
              <a:gd name="T52" fmla="*/ 218 w 594"/>
              <a:gd name="T53" fmla="*/ 495 h 592"/>
              <a:gd name="T54" fmla="*/ 166 w 594"/>
              <a:gd name="T55" fmla="*/ 493 h 592"/>
              <a:gd name="T56" fmla="*/ 108 w 594"/>
              <a:gd name="T57" fmla="*/ 479 h 592"/>
              <a:gd name="T58" fmla="*/ 157 w 594"/>
              <a:gd name="T59" fmla="*/ 480 h 592"/>
              <a:gd name="T60" fmla="*/ 101 w 594"/>
              <a:gd name="T61" fmla="*/ 498 h 592"/>
              <a:gd name="T62" fmla="*/ 84 w 594"/>
              <a:gd name="T63" fmla="*/ 507 h 592"/>
              <a:gd name="T64" fmla="*/ 177 w 594"/>
              <a:gd name="T65" fmla="*/ 509 h 592"/>
              <a:gd name="T66" fmla="*/ 158 w 594"/>
              <a:gd name="T67" fmla="*/ 527 h 592"/>
              <a:gd name="T68" fmla="*/ 134 w 594"/>
              <a:gd name="T69" fmla="*/ 538 h 592"/>
              <a:gd name="T70" fmla="*/ 56 w 594"/>
              <a:gd name="T71" fmla="*/ 555 h 592"/>
              <a:gd name="T72" fmla="*/ 74 w 594"/>
              <a:gd name="T73" fmla="*/ 532 h 592"/>
              <a:gd name="T74" fmla="*/ 446 w 594"/>
              <a:gd name="T75" fmla="*/ 553 h 592"/>
              <a:gd name="T76" fmla="*/ 148 w 594"/>
              <a:gd name="T77" fmla="*/ 549 h 592"/>
              <a:gd name="T78" fmla="*/ 427 w 594"/>
              <a:gd name="T79" fmla="*/ 532 h 592"/>
              <a:gd name="T80" fmla="*/ 446 w 594"/>
              <a:gd name="T81" fmla="*/ 553 h 592"/>
              <a:gd name="T82" fmla="*/ 481 w 594"/>
              <a:gd name="T83" fmla="*/ 555 h 592"/>
              <a:gd name="T84" fmla="*/ 467 w 594"/>
              <a:gd name="T85" fmla="*/ 532 h 592"/>
              <a:gd name="T86" fmla="*/ 510 w 594"/>
              <a:gd name="T87" fmla="*/ 507 h 592"/>
              <a:gd name="T88" fmla="*/ 515 w 594"/>
              <a:gd name="T89" fmla="*/ 527 h 592"/>
              <a:gd name="T90" fmla="*/ 418 w 594"/>
              <a:gd name="T91" fmla="*/ 505 h 592"/>
              <a:gd name="T92" fmla="*/ 437 w 594"/>
              <a:gd name="T93" fmla="*/ 477 h 592"/>
              <a:gd name="T94" fmla="*/ 498 w 594"/>
              <a:gd name="T95" fmla="*/ 493 h 592"/>
              <a:gd name="T96" fmla="*/ 457 w 594"/>
              <a:gd name="T97" fmla="*/ 498 h 592"/>
              <a:gd name="T98" fmla="*/ 437 w 594"/>
              <a:gd name="T99" fmla="*/ 477 h 592"/>
              <a:gd name="T100" fmla="*/ 422 w 594"/>
              <a:gd name="T101" fmla="*/ 498 h 592"/>
              <a:gd name="T102" fmla="*/ 372 w 594"/>
              <a:gd name="T103" fmla="*/ 481 h 592"/>
              <a:gd name="T104" fmla="*/ 420 w 594"/>
              <a:gd name="T105" fmla="*/ 478 h 592"/>
              <a:gd name="T106" fmla="*/ 552 w 594"/>
              <a:gd name="T107" fmla="*/ 4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94" h="592">
                <a:moveTo>
                  <a:pt x="555" y="0"/>
                </a:moveTo>
                <a:cubicBezTo>
                  <a:pt x="39" y="0"/>
                  <a:pt x="39" y="0"/>
                  <a:pt x="39" y="0"/>
                </a:cubicBezTo>
                <a:cubicBezTo>
                  <a:pt x="18" y="0"/>
                  <a:pt x="0" y="17"/>
                  <a:pt x="0" y="39"/>
                </a:cubicBezTo>
                <a:cubicBezTo>
                  <a:pt x="0" y="387"/>
                  <a:pt x="0" y="387"/>
                  <a:pt x="0" y="387"/>
                </a:cubicBezTo>
                <a:cubicBezTo>
                  <a:pt x="0" y="408"/>
                  <a:pt x="18" y="425"/>
                  <a:pt x="39" y="425"/>
                </a:cubicBezTo>
                <a:cubicBezTo>
                  <a:pt x="202" y="425"/>
                  <a:pt x="202" y="425"/>
                  <a:pt x="202" y="425"/>
                </a:cubicBezTo>
                <a:cubicBezTo>
                  <a:pt x="202" y="468"/>
                  <a:pt x="202" y="468"/>
                  <a:pt x="202" y="468"/>
                </a:cubicBezTo>
                <a:cubicBezTo>
                  <a:pt x="170" y="468"/>
                  <a:pt x="138" y="468"/>
                  <a:pt x="106" y="468"/>
                </a:cubicBezTo>
                <a:cubicBezTo>
                  <a:pt x="98" y="468"/>
                  <a:pt x="90" y="471"/>
                  <a:pt x="87" y="474"/>
                </a:cubicBezTo>
                <a:cubicBezTo>
                  <a:pt x="66" y="502"/>
                  <a:pt x="39" y="530"/>
                  <a:pt x="18" y="557"/>
                </a:cubicBezTo>
                <a:cubicBezTo>
                  <a:pt x="17" y="558"/>
                  <a:pt x="17" y="558"/>
                  <a:pt x="17" y="559"/>
                </a:cubicBezTo>
                <a:cubicBezTo>
                  <a:pt x="17" y="559"/>
                  <a:pt x="17" y="559"/>
                  <a:pt x="17" y="559"/>
                </a:cubicBezTo>
                <a:cubicBezTo>
                  <a:pt x="17" y="561"/>
                  <a:pt x="17" y="561"/>
                  <a:pt x="17" y="561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90"/>
                  <a:pt x="23" y="592"/>
                  <a:pt x="32" y="592"/>
                </a:cubicBezTo>
                <a:cubicBezTo>
                  <a:pt x="206" y="592"/>
                  <a:pt x="388" y="592"/>
                  <a:pt x="563" y="592"/>
                </a:cubicBezTo>
                <a:cubicBezTo>
                  <a:pt x="571" y="592"/>
                  <a:pt x="577" y="590"/>
                  <a:pt x="577" y="587"/>
                </a:cubicBezTo>
                <a:cubicBezTo>
                  <a:pt x="577" y="587"/>
                  <a:pt x="577" y="587"/>
                  <a:pt x="577" y="587"/>
                </a:cubicBezTo>
                <a:cubicBezTo>
                  <a:pt x="577" y="561"/>
                  <a:pt x="577" y="561"/>
                  <a:pt x="577" y="561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8"/>
                  <a:pt x="577" y="558"/>
                  <a:pt x="576" y="557"/>
                </a:cubicBezTo>
                <a:cubicBezTo>
                  <a:pt x="555" y="530"/>
                  <a:pt x="528" y="502"/>
                  <a:pt x="507" y="474"/>
                </a:cubicBezTo>
                <a:cubicBezTo>
                  <a:pt x="504" y="471"/>
                  <a:pt x="496" y="468"/>
                  <a:pt x="489" y="468"/>
                </a:cubicBezTo>
                <a:cubicBezTo>
                  <a:pt x="456" y="468"/>
                  <a:pt x="424" y="468"/>
                  <a:pt x="392" y="468"/>
                </a:cubicBezTo>
                <a:cubicBezTo>
                  <a:pt x="392" y="425"/>
                  <a:pt x="392" y="425"/>
                  <a:pt x="392" y="425"/>
                </a:cubicBezTo>
                <a:cubicBezTo>
                  <a:pt x="555" y="425"/>
                  <a:pt x="555" y="425"/>
                  <a:pt x="555" y="425"/>
                </a:cubicBezTo>
                <a:cubicBezTo>
                  <a:pt x="577" y="425"/>
                  <a:pt x="594" y="408"/>
                  <a:pt x="594" y="387"/>
                </a:cubicBezTo>
                <a:cubicBezTo>
                  <a:pt x="594" y="39"/>
                  <a:pt x="594" y="39"/>
                  <a:pt x="594" y="39"/>
                </a:cubicBezTo>
                <a:cubicBezTo>
                  <a:pt x="594" y="17"/>
                  <a:pt x="577" y="0"/>
                  <a:pt x="555" y="0"/>
                </a:cubicBezTo>
                <a:close/>
                <a:moveTo>
                  <a:pt x="358" y="496"/>
                </a:moveTo>
                <a:cubicBezTo>
                  <a:pt x="358" y="497"/>
                  <a:pt x="355" y="498"/>
                  <a:pt x="351" y="498"/>
                </a:cubicBezTo>
                <a:cubicBezTo>
                  <a:pt x="315" y="498"/>
                  <a:pt x="315" y="498"/>
                  <a:pt x="315" y="498"/>
                </a:cubicBezTo>
                <a:cubicBezTo>
                  <a:pt x="309" y="498"/>
                  <a:pt x="306" y="496"/>
                  <a:pt x="306" y="496"/>
                </a:cubicBezTo>
                <a:cubicBezTo>
                  <a:pt x="306" y="482"/>
                  <a:pt x="306" y="482"/>
                  <a:pt x="306" y="482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78"/>
                  <a:pt x="306" y="478"/>
                  <a:pt x="306" y="478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7" y="476"/>
                  <a:pt x="310" y="475"/>
                  <a:pt x="313" y="475"/>
                </a:cubicBezTo>
                <a:cubicBezTo>
                  <a:pt x="346" y="475"/>
                  <a:pt x="346" y="475"/>
                  <a:pt x="346" y="475"/>
                </a:cubicBezTo>
                <a:cubicBezTo>
                  <a:pt x="351" y="475"/>
                  <a:pt x="354" y="477"/>
                  <a:pt x="354" y="478"/>
                </a:cubicBezTo>
                <a:cubicBezTo>
                  <a:pt x="356" y="485"/>
                  <a:pt x="356" y="485"/>
                  <a:pt x="356" y="485"/>
                </a:cubicBezTo>
                <a:cubicBezTo>
                  <a:pt x="358" y="492"/>
                  <a:pt x="358" y="492"/>
                  <a:pt x="358" y="492"/>
                </a:cubicBezTo>
                <a:lnTo>
                  <a:pt x="358" y="496"/>
                </a:lnTo>
                <a:close/>
                <a:moveTo>
                  <a:pt x="388" y="504"/>
                </a:moveTo>
                <a:cubicBezTo>
                  <a:pt x="394" y="504"/>
                  <a:pt x="398" y="505"/>
                  <a:pt x="399" y="507"/>
                </a:cubicBezTo>
                <a:cubicBezTo>
                  <a:pt x="401" y="514"/>
                  <a:pt x="401" y="514"/>
                  <a:pt x="401" y="514"/>
                </a:cubicBezTo>
                <a:cubicBezTo>
                  <a:pt x="404" y="521"/>
                  <a:pt x="404" y="521"/>
                  <a:pt x="404" y="521"/>
                </a:cubicBezTo>
                <a:cubicBezTo>
                  <a:pt x="404" y="525"/>
                  <a:pt x="404" y="525"/>
                  <a:pt x="404" y="525"/>
                </a:cubicBezTo>
                <a:cubicBezTo>
                  <a:pt x="404" y="525"/>
                  <a:pt x="402" y="527"/>
                  <a:pt x="396" y="527"/>
                </a:cubicBezTo>
                <a:cubicBezTo>
                  <a:pt x="396" y="527"/>
                  <a:pt x="396" y="527"/>
                  <a:pt x="396" y="527"/>
                </a:cubicBezTo>
                <a:cubicBezTo>
                  <a:pt x="356" y="527"/>
                  <a:pt x="356" y="527"/>
                  <a:pt x="356" y="527"/>
                </a:cubicBezTo>
                <a:cubicBezTo>
                  <a:pt x="350" y="527"/>
                  <a:pt x="346" y="525"/>
                  <a:pt x="346" y="524"/>
                </a:cubicBezTo>
                <a:cubicBezTo>
                  <a:pt x="344" y="510"/>
                  <a:pt x="344" y="510"/>
                  <a:pt x="344" y="510"/>
                </a:cubicBezTo>
                <a:cubicBezTo>
                  <a:pt x="344" y="506"/>
                  <a:pt x="344" y="506"/>
                  <a:pt x="344" y="506"/>
                </a:cubicBezTo>
                <a:cubicBezTo>
                  <a:pt x="344" y="505"/>
                  <a:pt x="346" y="504"/>
                  <a:pt x="352" y="504"/>
                </a:cubicBezTo>
                <a:lnTo>
                  <a:pt x="388" y="504"/>
                </a:lnTo>
                <a:close/>
                <a:moveTo>
                  <a:pt x="244" y="498"/>
                </a:moveTo>
                <a:cubicBezTo>
                  <a:pt x="239" y="498"/>
                  <a:pt x="236" y="497"/>
                  <a:pt x="236" y="496"/>
                </a:cubicBezTo>
                <a:cubicBezTo>
                  <a:pt x="236" y="492"/>
                  <a:pt x="236" y="492"/>
                  <a:pt x="236" y="492"/>
                </a:cubicBezTo>
                <a:cubicBezTo>
                  <a:pt x="237" y="487"/>
                  <a:pt x="237" y="487"/>
                  <a:pt x="237" y="487"/>
                </a:cubicBezTo>
                <a:cubicBezTo>
                  <a:pt x="240" y="478"/>
                  <a:pt x="240" y="478"/>
                  <a:pt x="240" y="478"/>
                </a:cubicBezTo>
                <a:cubicBezTo>
                  <a:pt x="240" y="477"/>
                  <a:pt x="243" y="475"/>
                  <a:pt x="248" y="475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75"/>
                  <a:pt x="287" y="476"/>
                  <a:pt x="288" y="477"/>
                </a:cubicBezTo>
                <a:cubicBezTo>
                  <a:pt x="288" y="477"/>
                  <a:pt x="288" y="477"/>
                  <a:pt x="288" y="477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9"/>
                  <a:pt x="288" y="489"/>
                  <a:pt x="288" y="489"/>
                </a:cubicBezTo>
                <a:cubicBezTo>
                  <a:pt x="288" y="496"/>
                  <a:pt x="288" y="496"/>
                  <a:pt x="288" y="496"/>
                </a:cubicBezTo>
                <a:cubicBezTo>
                  <a:pt x="288" y="496"/>
                  <a:pt x="285" y="498"/>
                  <a:pt x="279" y="498"/>
                </a:cubicBezTo>
                <a:lnTo>
                  <a:pt x="244" y="498"/>
                </a:lnTo>
                <a:close/>
                <a:moveTo>
                  <a:pt x="250" y="506"/>
                </a:moveTo>
                <a:cubicBezTo>
                  <a:pt x="250" y="510"/>
                  <a:pt x="250" y="510"/>
                  <a:pt x="250" y="510"/>
                </a:cubicBezTo>
                <a:cubicBezTo>
                  <a:pt x="248" y="524"/>
                  <a:pt x="248" y="524"/>
                  <a:pt x="248" y="524"/>
                </a:cubicBezTo>
                <a:cubicBezTo>
                  <a:pt x="248" y="525"/>
                  <a:pt x="244" y="527"/>
                  <a:pt x="238" y="527"/>
                </a:cubicBezTo>
                <a:cubicBezTo>
                  <a:pt x="238" y="527"/>
                  <a:pt x="238" y="527"/>
                  <a:pt x="238" y="527"/>
                </a:cubicBezTo>
                <a:cubicBezTo>
                  <a:pt x="198" y="527"/>
                  <a:pt x="198" y="527"/>
                  <a:pt x="198" y="527"/>
                </a:cubicBezTo>
                <a:cubicBezTo>
                  <a:pt x="192" y="527"/>
                  <a:pt x="190" y="525"/>
                  <a:pt x="190" y="525"/>
                </a:cubicBezTo>
                <a:cubicBezTo>
                  <a:pt x="190" y="521"/>
                  <a:pt x="190" y="521"/>
                  <a:pt x="190" y="521"/>
                </a:cubicBezTo>
                <a:cubicBezTo>
                  <a:pt x="196" y="507"/>
                  <a:pt x="196" y="507"/>
                  <a:pt x="196" y="507"/>
                </a:cubicBezTo>
                <a:cubicBezTo>
                  <a:pt x="196" y="505"/>
                  <a:pt x="200" y="504"/>
                  <a:pt x="206" y="504"/>
                </a:cubicBezTo>
                <a:cubicBezTo>
                  <a:pt x="243" y="504"/>
                  <a:pt x="243" y="504"/>
                  <a:pt x="243" y="504"/>
                </a:cubicBezTo>
                <a:cubicBezTo>
                  <a:pt x="248" y="504"/>
                  <a:pt x="250" y="505"/>
                  <a:pt x="250" y="506"/>
                </a:cubicBezTo>
                <a:close/>
                <a:moveTo>
                  <a:pt x="268" y="520"/>
                </a:moveTo>
                <a:cubicBezTo>
                  <a:pt x="270" y="506"/>
                  <a:pt x="270" y="506"/>
                  <a:pt x="270" y="506"/>
                </a:cubicBezTo>
                <a:cubicBezTo>
                  <a:pt x="270" y="505"/>
                  <a:pt x="273" y="504"/>
                  <a:pt x="279" y="504"/>
                </a:cubicBezTo>
                <a:cubicBezTo>
                  <a:pt x="315" y="504"/>
                  <a:pt x="315" y="504"/>
                  <a:pt x="315" y="504"/>
                </a:cubicBezTo>
                <a:cubicBezTo>
                  <a:pt x="321" y="504"/>
                  <a:pt x="324" y="505"/>
                  <a:pt x="324" y="506"/>
                </a:cubicBezTo>
                <a:cubicBezTo>
                  <a:pt x="325" y="513"/>
                  <a:pt x="325" y="513"/>
                  <a:pt x="325" y="513"/>
                </a:cubicBezTo>
                <a:cubicBezTo>
                  <a:pt x="326" y="521"/>
                  <a:pt x="326" y="521"/>
                  <a:pt x="326" y="521"/>
                </a:cubicBezTo>
                <a:cubicBezTo>
                  <a:pt x="326" y="524"/>
                  <a:pt x="326" y="524"/>
                  <a:pt x="326" y="524"/>
                </a:cubicBezTo>
                <a:cubicBezTo>
                  <a:pt x="326" y="525"/>
                  <a:pt x="323" y="527"/>
                  <a:pt x="317" y="527"/>
                </a:cubicBezTo>
                <a:cubicBezTo>
                  <a:pt x="317" y="527"/>
                  <a:pt x="317" y="527"/>
                  <a:pt x="317" y="527"/>
                </a:cubicBezTo>
                <a:cubicBezTo>
                  <a:pt x="277" y="527"/>
                  <a:pt x="277" y="527"/>
                  <a:pt x="277" y="527"/>
                </a:cubicBezTo>
                <a:cubicBezTo>
                  <a:pt x="271" y="527"/>
                  <a:pt x="268" y="525"/>
                  <a:pt x="268" y="524"/>
                </a:cubicBezTo>
                <a:lnTo>
                  <a:pt x="268" y="520"/>
                </a:lnTo>
                <a:close/>
                <a:moveTo>
                  <a:pt x="166" y="493"/>
                </a:moveTo>
                <a:cubicBezTo>
                  <a:pt x="173" y="480"/>
                  <a:pt x="173" y="480"/>
                  <a:pt x="173" y="480"/>
                </a:cubicBezTo>
                <a:cubicBezTo>
                  <a:pt x="174" y="478"/>
                  <a:pt x="174" y="478"/>
                  <a:pt x="174" y="478"/>
                </a:cubicBezTo>
                <a:cubicBezTo>
                  <a:pt x="175" y="477"/>
                  <a:pt x="179" y="475"/>
                  <a:pt x="184" y="475"/>
                </a:cubicBezTo>
                <a:cubicBezTo>
                  <a:pt x="216" y="475"/>
                  <a:pt x="216" y="475"/>
                  <a:pt x="216" y="475"/>
                </a:cubicBezTo>
                <a:cubicBezTo>
                  <a:pt x="220" y="475"/>
                  <a:pt x="222" y="476"/>
                  <a:pt x="223" y="477"/>
                </a:cubicBezTo>
                <a:cubicBezTo>
                  <a:pt x="223" y="481"/>
                  <a:pt x="223" y="481"/>
                  <a:pt x="223" y="481"/>
                </a:cubicBezTo>
                <a:cubicBezTo>
                  <a:pt x="218" y="495"/>
                  <a:pt x="218" y="495"/>
                  <a:pt x="218" y="495"/>
                </a:cubicBezTo>
                <a:cubicBezTo>
                  <a:pt x="218" y="496"/>
                  <a:pt x="214" y="498"/>
                  <a:pt x="208" y="498"/>
                </a:cubicBezTo>
                <a:cubicBezTo>
                  <a:pt x="172" y="498"/>
                  <a:pt x="172" y="498"/>
                  <a:pt x="172" y="498"/>
                </a:cubicBezTo>
                <a:cubicBezTo>
                  <a:pt x="168" y="498"/>
                  <a:pt x="166" y="497"/>
                  <a:pt x="166" y="497"/>
                </a:cubicBezTo>
                <a:lnTo>
                  <a:pt x="166" y="493"/>
                </a:lnTo>
                <a:close/>
                <a:moveTo>
                  <a:pt x="96" y="493"/>
                </a:moveTo>
                <a:cubicBezTo>
                  <a:pt x="96" y="493"/>
                  <a:pt x="96" y="493"/>
                  <a:pt x="96" y="493"/>
                </a:cubicBezTo>
                <a:cubicBezTo>
                  <a:pt x="101" y="487"/>
                  <a:pt x="101" y="487"/>
                  <a:pt x="101" y="487"/>
                </a:cubicBezTo>
                <a:cubicBezTo>
                  <a:pt x="108" y="479"/>
                  <a:pt x="108" y="479"/>
                  <a:pt x="108" y="479"/>
                </a:cubicBezTo>
                <a:cubicBezTo>
                  <a:pt x="109" y="477"/>
                  <a:pt x="114" y="475"/>
                  <a:pt x="119" y="475"/>
                </a:cubicBezTo>
                <a:cubicBezTo>
                  <a:pt x="152" y="475"/>
                  <a:pt x="152" y="475"/>
                  <a:pt x="152" y="475"/>
                </a:cubicBezTo>
                <a:cubicBezTo>
                  <a:pt x="155" y="475"/>
                  <a:pt x="157" y="476"/>
                  <a:pt x="157" y="477"/>
                </a:cubicBezTo>
                <a:cubicBezTo>
                  <a:pt x="157" y="480"/>
                  <a:pt x="157" y="480"/>
                  <a:pt x="157" y="480"/>
                </a:cubicBezTo>
                <a:cubicBezTo>
                  <a:pt x="153" y="488"/>
                  <a:pt x="153" y="488"/>
                  <a:pt x="153" y="488"/>
                </a:cubicBezTo>
                <a:cubicBezTo>
                  <a:pt x="148" y="495"/>
                  <a:pt x="148" y="495"/>
                  <a:pt x="148" y="495"/>
                </a:cubicBezTo>
                <a:cubicBezTo>
                  <a:pt x="147" y="496"/>
                  <a:pt x="143" y="498"/>
                  <a:pt x="137" y="498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98" y="498"/>
                  <a:pt x="96" y="497"/>
                  <a:pt x="96" y="497"/>
                </a:cubicBezTo>
                <a:lnTo>
                  <a:pt x="96" y="493"/>
                </a:lnTo>
                <a:close/>
                <a:moveTo>
                  <a:pt x="72" y="521"/>
                </a:moveTo>
                <a:cubicBezTo>
                  <a:pt x="84" y="507"/>
                  <a:pt x="84" y="507"/>
                  <a:pt x="84" y="507"/>
                </a:cubicBezTo>
                <a:cubicBezTo>
                  <a:pt x="86" y="505"/>
                  <a:pt x="91" y="504"/>
                  <a:pt x="96" y="504"/>
                </a:cubicBezTo>
                <a:cubicBezTo>
                  <a:pt x="170" y="504"/>
                  <a:pt x="170" y="504"/>
                  <a:pt x="170" y="504"/>
                </a:cubicBezTo>
                <a:cubicBezTo>
                  <a:pt x="174" y="504"/>
                  <a:pt x="176" y="505"/>
                  <a:pt x="177" y="505"/>
                </a:cubicBezTo>
                <a:cubicBezTo>
                  <a:pt x="177" y="509"/>
                  <a:pt x="177" y="509"/>
                  <a:pt x="177" y="509"/>
                </a:cubicBezTo>
                <a:cubicBezTo>
                  <a:pt x="174" y="514"/>
                  <a:pt x="174" y="514"/>
                  <a:pt x="174" y="514"/>
                </a:cubicBezTo>
                <a:cubicBezTo>
                  <a:pt x="170" y="524"/>
                  <a:pt x="170" y="524"/>
                  <a:pt x="170" y="524"/>
                </a:cubicBezTo>
                <a:cubicBezTo>
                  <a:pt x="169" y="525"/>
                  <a:pt x="165" y="527"/>
                  <a:pt x="158" y="527"/>
                </a:cubicBezTo>
                <a:cubicBezTo>
                  <a:pt x="158" y="527"/>
                  <a:pt x="158" y="527"/>
                  <a:pt x="158" y="527"/>
                </a:cubicBezTo>
                <a:cubicBezTo>
                  <a:pt x="79" y="527"/>
                  <a:pt x="79" y="527"/>
                  <a:pt x="79" y="527"/>
                </a:cubicBezTo>
                <a:cubicBezTo>
                  <a:pt x="74" y="527"/>
                  <a:pt x="72" y="526"/>
                  <a:pt x="72" y="525"/>
                </a:cubicBezTo>
                <a:lnTo>
                  <a:pt x="72" y="521"/>
                </a:lnTo>
                <a:close/>
                <a:moveTo>
                  <a:pt x="134" y="538"/>
                </a:moveTo>
                <a:cubicBezTo>
                  <a:pt x="126" y="552"/>
                  <a:pt x="126" y="552"/>
                  <a:pt x="126" y="552"/>
                </a:cubicBezTo>
                <a:cubicBezTo>
                  <a:pt x="126" y="553"/>
                  <a:pt x="120" y="555"/>
                  <a:pt x="113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1" y="555"/>
                  <a:pt x="49" y="554"/>
                  <a:pt x="48" y="554"/>
                </a:cubicBezTo>
                <a:cubicBezTo>
                  <a:pt x="48" y="550"/>
                  <a:pt x="48" y="550"/>
                  <a:pt x="48" y="550"/>
                </a:cubicBezTo>
                <a:cubicBezTo>
                  <a:pt x="60" y="535"/>
                  <a:pt x="60" y="535"/>
                  <a:pt x="60" y="535"/>
                </a:cubicBezTo>
                <a:cubicBezTo>
                  <a:pt x="62" y="534"/>
                  <a:pt x="68" y="532"/>
                  <a:pt x="74" y="532"/>
                </a:cubicBezTo>
                <a:cubicBezTo>
                  <a:pt x="127" y="532"/>
                  <a:pt x="127" y="532"/>
                  <a:pt x="127" y="532"/>
                </a:cubicBezTo>
                <a:cubicBezTo>
                  <a:pt x="132" y="532"/>
                  <a:pt x="134" y="533"/>
                  <a:pt x="134" y="534"/>
                </a:cubicBezTo>
                <a:lnTo>
                  <a:pt x="134" y="538"/>
                </a:lnTo>
                <a:close/>
                <a:moveTo>
                  <a:pt x="446" y="553"/>
                </a:moveTo>
                <a:cubicBezTo>
                  <a:pt x="446" y="554"/>
                  <a:pt x="443" y="555"/>
                  <a:pt x="438" y="555"/>
                </a:cubicBezTo>
                <a:cubicBezTo>
                  <a:pt x="157" y="555"/>
                  <a:pt x="157" y="555"/>
                  <a:pt x="157" y="555"/>
                </a:cubicBezTo>
                <a:cubicBezTo>
                  <a:pt x="151" y="555"/>
                  <a:pt x="148" y="554"/>
                  <a:pt x="148" y="553"/>
                </a:cubicBezTo>
                <a:cubicBezTo>
                  <a:pt x="148" y="549"/>
                  <a:pt x="148" y="549"/>
                  <a:pt x="148" y="549"/>
                </a:cubicBezTo>
                <a:cubicBezTo>
                  <a:pt x="151" y="544"/>
                  <a:pt x="151" y="544"/>
                  <a:pt x="151" y="544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6" y="534"/>
                  <a:pt x="161" y="532"/>
                  <a:pt x="167" y="532"/>
                </a:cubicBezTo>
                <a:cubicBezTo>
                  <a:pt x="427" y="532"/>
                  <a:pt x="427" y="532"/>
                  <a:pt x="427" y="532"/>
                </a:cubicBezTo>
                <a:cubicBezTo>
                  <a:pt x="433" y="532"/>
                  <a:pt x="438" y="534"/>
                  <a:pt x="439" y="535"/>
                </a:cubicBezTo>
                <a:cubicBezTo>
                  <a:pt x="443" y="543"/>
                  <a:pt x="443" y="543"/>
                  <a:pt x="443" y="543"/>
                </a:cubicBezTo>
                <a:cubicBezTo>
                  <a:pt x="446" y="549"/>
                  <a:pt x="446" y="549"/>
                  <a:pt x="446" y="549"/>
                </a:cubicBezTo>
                <a:lnTo>
                  <a:pt x="446" y="553"/>
                </a:lnTo>
                <a:close/>
                <a:moveTo>
                  <a:pt x="546" y="550"/>
                </a:moveTo>
                <a:cubicBezTo>
                  <a:pt x="546" y="554"/>
                  <a:pt x="546" y="554"/>
                  <a:pt x="546" y="554"/>
                </a:cubicBezTo>
                <a:cubicBezTo>
                  <a:pt x="545" y="554"/>
                  <a:pt x="543" y="555"/>
                  <a:pt x="538" y="555"/>
                </a:cubicBezTo>
                <a:cubicBezTo>
                  <a:pt x="481" y="555"/>
                  <a:pt x="481" y="555"/>
                  <a:pt x="481" y="555"/>
                </a:cubicBezTo>
                <a:cubicBezTo>
                  <a:pt x="474" y="555"/>
                  <a:pt x="469" y="553"/>
                  <a:pt x="468" y="552"/>
                </a:cubicBezTo>
                <a:cubicBezTo>
                  <a:pt x="460" y="538"/>
                  <a:pt x="460" y="538"/>
                  <a:pt x="460" y="538"/>
                </a:cubicBezTo>
                <a:cubicBezTo>
                  <a:pt x="460" y="534"/>
                  <a:pt x="460" y="534"/>
                  <a:pt x="460" y="534"/>
                </a:cubicBezTo>
                <a:cubicBezTo>
                  <a:pt x="460" y="533"/>
                  <a:pt x="462" y="532"/>
                  <a:pt x="467" y="532"/>
                </a:cubicBezTo>
                <a:cubicBezTo>
                  <a:pt x="520" y="532"/>
                  <a:pt x="520" y="532"/>
                  <a:pt x="520" y="532"/>
                </a:cubicBezTo>
                <a:cubicBezTo>
                  <a:pt x="526" y="532"/>
                  <a:pt x="532" y="534"/>
                  <a:pt x="534" y="535"/>
                </a:cubicBezTo>
                <a:lnTo>
                  <a:pt x="546" y="550"/>
                </a:lnTo>
                <a:close/>
                <a:moveTo>
                  <a:pt x="510" y="507"/>
                </a:moveTo>
                <a:cubicBezTo>
                  <a:pt x="522" y="521"/>
                  <a:pt x="522" y="521"/>
                  <a:pt x="522" y="521"/>
                </a:cubicBezTo>
                <a:cubicBezTo>
                  <a:pt x="522" y="525"/>
                  <a:pt x="522" y="525"/>
                  <a:pt x="522" y="525"/>
                </a:cubicBezTo>
                <a:cubicBezTo>
                  <a:pt x="522" y="526"/>
                  <a:pt x="520" y="527"/>
                  <a:pt x="515" y="527"/>
                </a:cubicBezTo>
                <a:cubicBezTo>
                  <a:pt x="515" y="527"/>
                  <a:pt x="515" y="527"/>
                  <a:pt x="515" y="527"/>
                </a:cubicBezTo>
                <a:cubicBezTo>
                  <a:pt x="436" y="527"/>
                  <a:pt x="436" y="527"/>
                  <a:pt x="436" y="527"/>
                </a:cubicBezTo>
                <a:cubicBezTo>
                  <a:pt x="429" y="527"/>
                  <a:pt x="425" y="525"/>
                  <a:pt x="424" y="524"/>
                </a:cubicBezTo>
                <a:cubicBezTo>
                  <a:pt x="418" y="509"/>
                  <a:pt x="418" y="509"/>
                  <a:pt x="418" y="509"/>
                </a:cubicBezTo>
                <a:cubicBezTo>
                  <a:pt x="418" y="505"/>
                  <a:pt x="418" y="505"/>
                  <a:pt x="418" y="505"/>
                </a:cubicBezTo>
                <a:cubicBezTo>
                  <a:pt x="418" y="505"/>
                  <a:pt x="420" y="504"/>
                  <a:pt x="424" y="504"/>
                </a:cubicBezTo>
                <a:cubicBezTo>
                  <a:pt x="498" y="504"/>
                  <a:pt x="498" y="504"/>
                  <a:pt x="498" y="504"/>
                </a:cubicBezTo>
                <a:cubicBezTo>
                  <a:pt x="503" y="504"/>
                  <a:pt x="509" y="505"/>
                  <a:pt x="510" y="507"/>
                </a:cubicBezTo>
                <a:close/>
                <a:moveTo>
                  <a:pt x="437" y="477"/>
                </a:moveTo>
                <a:cubicBezTo>
                  <a:pt x="437" y="476"/>
                  <a:pt x="439" y="475"/>
                  <a:pt x="442" y="475"/>
                </a:cubicBezTo>
                <a:cubicBezTo>
                  <a:pt x="475" y="475"/>
                  <a:pt x="475" y="475"/>
                  <a:pt x="475" y="475"/>
                </a:cubicBezTo>
                <a:cubicBezTo>
                  <a:pt x="480" y="475"/>
                  <a:pt x="485" y="477"/>
                  <a:pt x="486" y="479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7"/>
                  <a:pt x="498" y="497"/>
                  <a:pt x="498" y="497"/>
                </a:cubicBezTo>
                <a:cubicBezTo>
                  <a:pt x="498" y="497"/>
                  <a:pt x="497" y="498"/>
                  <a:pt x="493" y="498"/>
                </a:cubicBezTo>
                <a:cubicBezTo>
                  <a:pt x="457" y="498"/>
                  <a:pt x="457" y="498"/>
                  <a:pt x="457" y="498"/>
                </a:cubicBezTo>
                <a:cubicBezTo>
                  <a:pt x="451" y="498"/>
                  <a:pt x="447" y="496"/>
                  <a:pt x="446" y="495"/>
                </a:cubicBezTo>
                <a:cubicBezTo>
                  <a:pt x="444" y="492"/>
                  <a:pt x="444" y="492"/>
                  <a:pt x="444" y="492"/>
                </a:cubicBezTo>
                <a:cubicBezTo>
                  <a:pt x="437" y="481"/>
                  <a:pt x="437" y="481"/>
                  <a:pt x="437" y="481"/>
                </a:cubicBezTo>
                <a:lnTo>
                  <a:pt x="437" y="477"/>
                </a:lnTo>
                <a:close/>
                <a:moveTo>
                  <a:pt x="420" y="478"/>
                </a:moveTo>
                <a:cubicBezTo>
                  <a:pt x="428" y="493"/>
                  <a:pt x="428" y="493"/>
                  <a:pt x="428" y="493"/>
                </a:cubicBezTo>
                <a:cubicBezTo>
                  <a:pt x="428" y="497"/>
                  <a:pt x="428" y="497"/>
                  <a:pt x="428" y="497"/>
                </a:cubicBezTo>
                <a:cubicBezTo>
                  <a:pt x="428" y="497"/>
                  <a:pt x="426" y="498"/>
                  <a:pt x="422" y="498"/>
                </a:cubicBezTo>
                <a:cubicBezTo>
                  <a:pt x="386" y="498"/>
                  <a:pt x="386" y="498"/>
                  <a:pt x="386" y="498"/>
                </a:cubicBezTo>
                <a:cubicBezTo>
                  <a:pt x="380" y="498"/>
                  <a:pt x="376" y="496"/>
                  <a:pt x="376" y="495"/>
                </a:cubicBezTo>
                <a:cubicBezTo>
                  <a:pt x="373" y="486"/>
                  <a:pt x="373" y="486"/>
                  <a:pt x="373" y="486"/>
                </a:cubicBezTo>
                <a:cubicBezTo>
                  <a:pt x="372" y="481"/>
                  <a:pt x="372" y="481"/>
                  <a:pt x="372" y="481"/>
                </a:cubicBezTo>
                <a:cubicBezTo>
                  <a:pt x="372" y="477"/>
                  <a:pt x="372" y="477"/>
                  <a:pt x="372" y="477"/>
                </a:cubicBezTo>
                <a:cubicBezTo>
                  <a:pt x="372" y="476"/>
                  <a:pt x="374" y="475"/>
                  <a:pt x="378" y="475"/>
                </a:cubicBezTo>
                <a:cubicBezTo>
                  <a:pt x="410" y="475"/>
                  <a:pt x="410" y="475"/>
                  <a:pt x="410" y="475"/>
                </a:cubicBezTo>
                <a:cubicBezTo>
                  <a:pt x="415" y="475"/>
                  <a:pt x="419" y="477"/>
                  <a:pt x="420" y="478"/>
                </a:cubicBezTo>
                <a:close/>
                <a:moveTo>
                  <a:pt x="552" y="384"/>
                </a:moveTo>
                <a:cubicBezTo>
                  <a:pt x="42" y="384"/>
                  <a:pt x="42" y="384"/>
                  <a:pt x="42" y="384"/>
                </a:cubicBezTo>
                <a:cubicBezTo>
                  <a:pt x="42" y="42"/>
                  <a:pt x="42" y="42"/>
                  <a:pt x="42" y="42"/>
                </a:cubicBezTo>
                <a:cubicBezTo>
                  <a:pt x="552" y="42"/>
                  <a:pt x="552" y="42"/>
                  <a:pt x="552" y="42"/>
                </a:cubicBezTo>
                <a:lnTo>
                  <a:pt x="552" y="38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39" name="Group 53"/>
          <p:cNvGrpSpPr>
            <a:grpSpLocks noChangeAspect="1"/>
          </p:cNvGrpSpPr>
          <p:nvPr/>
        </p:nvGrpSpPr>
        <p:grpSpPr bwMode="auto">
          <a:xfrm>
            <a:off x="14533049" y="2734175"/>
            <a:ext cx="365838" cy="343659"/>
            <a:chOff x="6115" y="13"/>
            <a:chExt cx="652" cy="61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0" name="Freeform 54"/>
            <p:cNvSpPr>
              <a:spLocks noEditPoints="1"/>
            </p:cNvSpPr>
            <p:nvPr/>
          </p:nvSpPr>
          <p:spPr bwMode="auto">
            <a:xfrm>
              <a:off x="6115" y="42"/>
              <a:ext cx="437" cy="587"/>
            </a:xfrm>
            <a:custGeom>
              <a:avLst/>
              <a:gdLst>
                <a:gd name="T0" fmla="*/ 58 w 61"/>
                <a:gd name="T1" fmla="*/ 46 h 82"/>
                <a:gd name="T2" fmla="*/ 57 w 61"/>
                <a:gd name="T3" fmla="*/ 40 h 82"/>
                <a:gd name="T4" fmla="*/ 54 w 61"/>
                <a:gd name="T5" fmla="*/ 51 h 82"/>
                <a:gd name="T6" fmla="*/ 47 w 61"/>
                <a:gd name="T7" fmla="*/ 74 h 82"/>
                <a:gd name="T8" fmla="*/ 7 w 61"/>
                <a:gd name="T9" fmla="*/ 63 h 82"/>
                <a:gd name="T10" fmla="*/ 22 w 61"/>
                <a:gd name="T11" fmla="*/ 8 h 82"/>
                <a:gd name="T12" fmla="*/ 50 w 61"/>
                <a:gd name="T13" fmla="*/ 16 h 82"/>
                <a:gd name="T14" fmla="*/ 52 w 61"/>
                <a:gd name="T15" fmla="*/ 16 h 82"/>
                <a:gd name="T16" fmla="*/ 51 w 61"/>
                <a:gd name="T17" fmla="*/ 11 h 82"/>
                <a:gd name="T18" fmla="*/ 51 w 61"/>
                <a:gd name="T19" fmla="*/ 9 h 82"/>
                <a:gd name="T20" fmla="*/ 50 w 61"/>
                <a:gd name="T21" fmla="*/ 9 h 82"/>
                <a:gd name="T22" fmla="*/ 24 w 61"/>
                <a:gd name="T23" fmla="*/ 1 h 82"/>
                <a:gd name="T24" fmla="*/ 17 w 61"/>
                <a:gd name="T25" fmla="*/ 5 h 82"/>
                <a:gd name="T26" fmla="*/ 0 w 61"/>
                <a:gd name="T27" fmla="*/ 63 h 82"/>
                <a:gd name="T28" fmla="*/ 4 w 61"/>
                <a:gd name="T29" fmla="*/ 70 h 82"/>
                <a:gd name="T30" fmla="*/ 46 w 61"/>
                <a:gd name="T31" fmla="*/ 82 h 82"/>
                <a:gd name="T32" fmla="*/ 53 w 61"/>
                <a:gd name="T33" fmla="*/ 78 h 82"/>
                <a:gd name="T34" fmla="*/ 60 w 61"/>
                <a:gd name="T35" fmla="*/ 51 h 82"/>
                <a:gd name="T36" fmla="*/ 61 w 61"/>
                <a:gd name="T37" fmla="*/ 49 h 82"/>
                <a:gd name="T38" fmla="*/ 58 w 61"/>
                <a:gd name="T39" fmla="*/ 46 h 82"/>
                <a:gd name="T40" fmla="*/ 30 w 61"/>
                <a:gd name="T41" fmla="*/ 73 h 82"/>
                <a:gd name="T42" fmla="*/ 27 w 61"/>
                <a:gd name="T43" fmla="*/ 74 h 82"/>
                <a:gd name="T44" fmla="*/ 24 w 61"/>
                <a:gd name="T45" fmla="*/ 73 h 82"/>
                <a:gd name="T46" fmla="*/ 23 w 61"/>
                <a:gd name="T47" fmla="*/ 71 h 82"/>
                <a:gd name="T48" fmla="*/ 25 w 61"/>
                <a:gd name="T49" fmla="*/ 70 h 82"/>
                <a:gd name="T50" fmla="*/ 28 w 61"/>
                <a:gd name="T51" fmla="*/ 71 h 82"/>
                <a:gd name="T52" fmla="*/ 30 w 61"/>
                <a:gd name="T53" fmla="*/ 7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82">
                  <a:moveTo>
                    <a:pt x="58" y="46"/>
                  </a:moveTo>
                  <a:cubicBezTo>
                    <a:pt x="58" y="46"/>
                    <a:pt x="58" y="46"/>
                    <a:pt x="57" y="40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35" y="11"/>
                    <a:pt x="44" y="14"/>
                    <a:pt x="50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2" y="13"/>
                    <a:pt x="51" y="11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9"/>
                    <a:pt x="51" y="9"/>
                    <a:pt x="50" y="9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1" y="0"/>
                    <a:pt x="18" y="2"/>
                    <a:pt x="17" y="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6"/>
                    <a:pt x="1" y="69"/>
                    <a:pt x="4" y="7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9" y="82"/>
                    <a:pt x="52" y="81"/>
                    <a:pt x="53" y="78"/>
                  </a:cubicBezTo>
                  <a:cubicBezTo>
                    <a:pt x="56" y="67"/>
                    <a:pt x="58" y="58"/>
                    <a:pt x="60" y="51"/>
                  </a:cubicBezTo>
                  <a:cubicBezTo>
                    <a:pt x="61" y="50"/>
                    <a:pt x="61" y="50"/>
                    <a:pt x="61" y="49"/>
                  </a:cubicBezTo>
                  <a:cubicBezTo>
                    <a:pt x="59" y="49"/>
                    <a:pt x="58" y="47"/>
                    <a:pt x="58" y="46"/>
                  </a:cubicBezTo>
                  <a:close/>
                  <a:moveTo>
                    <a:pt x="30" y="73"/>
                  </a:moveTo>
                  <a:cubicBezTo>
                    <a:pt x="29" y="74"/>
                    <a:pt x="28" y="74"/>
                    <a:pt x="27" y="74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3" y="73"/>
                    <a:pt x="22" y="72"/>
                    <a:pt x="23" y="71"/>
                  </a:cubicBezTo>
                  <a:cubicBezTo>
                    <a:pt x="23" y="70"/>
                    <a:pt x="24" y="70"/>
                    <a:pt x="25" y="70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9" y="71"/>
                    <a:pt x="30" y="72"/>
                    <a:pt x="30" y="7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41" name="Freeform 55"/>
            <p:cNvSpPr>
              <a:spLocks noEditPoints="1"/>
            </p:cNvSpPr>
            <p:nvPr/>
          </p:nvSpPr>
          <p:spPr bwMode="auto">
            <a:xfrm>
              <a:off x="6481" y="13"/>
              <a:ext cx="286" cy="387"/>
            </a:xfrm>
            <a:custGeom>
              <a:avLst/>
              <a:gdLst>
                <a:gd name="T0" fmla="*/ 39 w 40"/>
                <a:gd name="T1" fmla="*/ 43 h 54"/>
                <a:gd name="T2" fmla="*/ 32 w 40"/>
                <a:gd name="T3" fmla="*/ 5 h 54"/>
                <a:gd name="T4" fmla="*/ 25 w 40"/>
                <a:gd name="T5" fmla="*/ 1 h 54"/>
                <a:gd name="T6" fmla="*/ 6 w 40"/>
                <a:gd name="T7" fmla="*/ 5 h 54"/>
                <a:gd name="T8" fmla="*/ 1 w 40"/>
                <a:gd name="T9" fmla="*/ 11 h 54"/>
                <a:gd name="T10" fmla="*/ 8 w 40"/>
                <a:gd name="T11" fmla="*/ 49 h 54"/>
                <a:gd name="T12" fmla="*/ 15 w 40"/>
                <a:gd name="T13" fmla="*/ 54 h 54"/>
                <a:gd name="T14" fmla="*/ 35 w 40"/>
                <a:gd name="T15" fmla="*/ 50 h 54"/>
                <a:gd name="T16" fmla="*/ 39 w 40"/>
                <a:gd name="T17" fmla="*/ 43 h 54"/>
                <a:gd name="T18" fmla="*/ 12 w 40"/>
                <a:gd name="T19" fmla="*/ 6 h 54"/>
                <a:gd name="T20" fmla="*/ 20 w 40"/>
                <a:gd name="T21" fmla="*/ 5 h 54"/>
                <a:gd name="T22" fmla="*/ 21 w 40"/>
                <a:gd name="T23" fmla="*/ 5 h 54"/>
                <a:gd name="T24" fmla="*/ 20 w 40"/>
                <a:gd name="T25" fmla="*/ 6 h 54"/>
                <a:gd name="T26" fmla="*/ 12 w 40"/>
                <a:gd name="T27" fmla="*/ 7 h 54"/>
                <a:gd name="T28" fmla="*/ 11 w 40"/>
                <a:gd name="T29" fmla="*/ 7 h 54"/>
                <a:gd name="T30" fmla="*/ 12 w 40"/>
                <a:gd name="T31" fmla="*/ 6 h 54"/>
                <a:gd name="T32" fmla="*/ 26 w 40"/>
                <a:gd name="T33" fmla="*/ 49 h 54"/>
                <a:gd name="T34" fmla="*/ 23 w 40"/>
                <a:gd name="T35" fmla="*/ 50 h 54"/>
                <a:gd name="T36" fmla="*/ 21 w 40"/>
                <a:gd name="T37" fmla="*/ 49 h 54"/>
                <a:gd name="T38" fmla="*/ 23 w 40"/>
                <a:gd name="T39" fmla="*/ 46 h 54"/>
                <a:gd name="T40" fmla="*/ 25 w 40"/>
                <a:gd name="T41" fmla="*/ 46 h 54"/>
                <a:gd name="T42" fmla="*/ 27 w 40"/>
                <a:gd name="T43" fmla="*/ 47 h 54"/>
                <a:gd name="T44" fmla="*/ 26 w 40"/>
                <a:gd name="T45" fmla="*/ 49 h 54"/>
                <a:gd name="T46" fmla="*/ 13 w 40"/>
                <a:gd name="T47" fmla="*/ 46 h 54"/>
                <a:gd name="T48" fmla="*/ 6 w 40"/>
                <a:gd name="T49" fmla="*/ 11 h 54"/>
                <a:gd name="T50" fmla="*/ 28 w 40"/>
                <a:gd name="T51" fmla="*/ 7 h 54"/>
                <a:gd name="T52" fmla="*/ 34 w 40"/>
                <a:gd name="T53" fmla="*/ 42 h 54"/>
                <a:gd name="T54" fmla="*/ 13 w 40"/>
                <a:gd name="T55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" h="54">
                  <a:moveTo>
                    <a:pt x="39" y="43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1" y="2"/>
                    <a:pt x="28" y="0"/>
                    <a:pt x="25" y="1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2" y="5"/>
                    <a:pt x="0" y="8"/>
                    <a:pt x="1" y="11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2"/>
                    <a:pt x="12" y="54"/>
                    <a:pt x="15" y="54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8" y="49"/>
                    <a:pt x="40" y="46"/>
                    <a:pt x="39" y="43"/>
                  </a:cubicBezTo>
                  <a:close/>
                  <a:moveTo>
                    <a:pt x="12" y="6"/>
                  </a:moveTo>
                  <a:cubicBezTo>
                    <a:pt x="20" y="5"/>
                    <a:pt x="20" y="5"/>
                    <a:pt x="20" y="5"/>
                  </a:cubicBezTo>
                  <a:cubicBezTo>
                    <a:pt x="21" y="4"/>
                    <a:pt x="21" y="5"/>
                    <a:pt x="21" y="5"/>
                  </a:cubicBezTo>
                  <a:cubicBezTo>
                    <a:pt x="21" y="5"/>
                    <a:pt x="21" y="6"/>
                    <a:pt x="20" y="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8"/>
                    <a:pt x="11" y="7"/>
                    <a:pt x="11" y="7"/>
                  </a:cubicBezTo>
                  <a:cubicBezTo>
                    <a:pt x="11" y="7"/>
                    <a:pt x="11" y="6"/>
                    <a:pt x="12" y="6"/>
                  </a:cubicBezTo>
                  <a:close/>
                  <a:moveTo>
                    <a:pt x="26" y="49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1" y="49"/>
                    <a:pt x="21" y="49"/>
                  </a:cubicBezTo>
                  <a:cubicBezTo>
                    <a:pt x="21" y="48"/>
                    <a:pt x="22" y="47"/>
                    <a:pt x="23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6" y="46"/>
                    <a:pt x="27" y="46"/>
                    <a:pt x="27" y="47"/>
                  </a:cubicBezTo>
                  <a:cubicBezTo>
                    <a:pt x="27" y="48"/>
                    <a:pt x="27" y="49"/>
                    <a:pt x="26" y="49"/>
                  </a:cubicBezTo>
                  <a:close/>
                  <a:moveTo>
                    <a:pt x="13" y="46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13" y="46"/>
                    <a:pt x="13" y="46"/>
                    <a:pt x="13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42" name="Freeform 1095"/>
          <p:cNvSpPr>
            <a:spLocks noChangeAspect="1" noEditPoints="1"/>
          </p:cNvSpPr>
          <p:nvPr/>
        </p:nvSpPr>
        <p:spPr bwMode="auto">
          <a:xfrm>
            <a:off x="11884464" y="2730081"/>
            <a:ext cx="232568" cy="351846"/>
          </a:xfrm>
          <a:custGeom>
            <a:avLst/>
            <a:gdLst>
              <a:gd name="T0" fmla="*/ 256 w 262"/>
              <a:gd name="T1" fmla="*/ 0 h 398"/>
              <a:gd name="T2" fmla="*/ 6 w 262"/>
              <a:gd name="T3" fmla="*/ 0 h 398"/>
              <a:gd name="T4" fmla="*/ 0 w 262"/>
              <a:gd name="T5" fmla="*/ 6 h 398"/>
              <a:gd name="T6" fmla="*/ 0 w 262"/>
              <a:gd name="T7" fmla="*/ 156 h 398"/>
              <a:gd name="T8" fmla="*/ 6 w 262"/>
              <a:gd name="T9" fmla="*/ 162 h 398"/>
              <a:gd name="T10" fmla="*/ 78 w 262"/>
              <a:gd name="T11" fmla="*/ 162 h 398"/>
              <a:gd name="T12" fmla="*/ 78 w 262"/>
              <a:gd name="T13" fmla="*/ 355 h 398"/>
              <a:gd name="T14" fmla="*/ 67 w 262"/>
              <a:gd name="T15" fmla="*/ 355 h 398"/>
              <a:gd name="T16" fmla="*/ 67 w 262"/>
              <a:gd name="T17" fmla="*/ 398 h 398"/>
              <a:gd name="T18" fmla="*/ 196 w 262"/>
              <a:gd name="T19" fmla="*/ 398 h 398"/>
              <a:gd name="T20" fmla="*/ 196 w 262"/>
              <a:gd name="T21" fmla="*/ 355 h 398"/>
              <a:gd name="T22" fmla="*/ 185 w 262"/>
              <a:gd name="T23" fmla="*/ 355 h 398"/>
              <a:gd name="T24" fmla="*/ 185 w 262"/>
              <a:gd name="T25" fmla="*/ 162 h 398"/>
              <a:gd name="T26" fmla="*/ 256 w 262"/>
              <a:gd name="T27" fmla="*/ 162 h 398"/>
              <a:gd name="T28" fmla="*/ 262 w 262"/>
              <a:gd name="T29" fmla="*/ 156 h 398"/>
              <a:gd name="T30" fmla="*/ 262 w 262"/>
              <a:gd name="T31" fmla="*/ 6 h 398"/>
              <a:gd name="T32" fmla="*/ 256 w 262"/>
              <a:gd name="T33" fmla="*/ 0 h 398"/>
              <a:gd name="T34" fmla="*/ 244 w 262"/>
              <a:gd name="T35" fmla="*/ 18 h 398"/>
              <a:gd name="T36" fmla="*/ 244 w 262"/>
              <a:gd name="T37" fmla="*/ 144 h 398"/>
              <a:gd name="T38" fmla="*/ 18 w 262"/>
              <a:gd name="T39" fmla="*/ 144 h 398"/>
              <a:gd name="T40" fmla="*/ 18 w 262"/>
              <a:gd name="T41" fmla="*/ 18 h 398"/>
              <a:gd name="T42" fmla="*/ 244 w 262"/>
              <a:gd name="T43" fmla="*/ 18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2" h="398">
                <a:moveTo>
                  <a:pt x="256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59"/>
                  <a:pt x="2" y="162"/>
                  <a:pt x="6" y="162"/>
                </a:cubicBezTo>
                <a:cubicBezTo>
                  <a:pt x="78" y="162"/>
                  <a:pt x="78" y="162"/>
                  <a:pt x="78" y="162"/>
                </a:cubicBezTo>
                <a:cubicBezTo>
                  <a:pt x="78" y="355"/>
                  <a:pt x="78" y="355"/>
                  <a:pt x="78" y="355"/>
                </a:cubicBezTo>
                <a:cubicBezTo>
                  <a:pt x="67" y="355"/>
                  <a:pt x="67" y="355"/>
                  <a:pt x="67" y="355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196" y="398"/>
                  <a:pt x="196" y="398"/>
                  <a:pt x="196" y="398"/>
                </a:cubicBezTo>
                <a:cubicBezTo>
                  <a:pt x="196" y="355"/>
                  <a:pt x="196" y="355"/>
                  <a:pt x="196" y="355"/>
                </a:cubicBezTo>
                <a:cubicBezTo>
                  <a:pt x="185" y="355"/>
                  <a:pt x="185" y="355"/>
                  <a:pt x="185" y="355"/>
                </a:cubicBezTo>
                <a:cubicBezTo>
                  <a:pt x="185" y="162"/>
                  <a:pt x="185" y="162"/>
                  <a:pt x="185" y="162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9" y="162"/>
                  <a:pt x="262" y="159"/>
                  <a:pt x="262" y="156"/>
                </a:cubicBezTo>
                <a:cubicBezTo>
                  <a:pt x="262" y="6"/>
                  <a:pt x="262" y="6"/>
                  <a:pt x="262" y="6"/>
                </a:cubicBezTo>
                <a:cubicBezTo>
                  <a:pt x="262" y="2"/>
                  <a:pt x="259" y="0"/>
                  <a:pt x="256" y="0"/>
                </a:cubicBezTo>
                <a:close/>
                <a:moveTo>
                  <a:pt x="244" y="18"/>
                </a:moveTo>
                <a:cubicBezTo>
                  <a:pt x="244" y="144"/>
                  <a:pt x="244" y="144"/>
                  <a:pt x="244" y="144"/>
                </a:cubicBezTo>
                <a:cubicBezTo>
                  <a:pt x="18" y="144"/>
                  <a:pt x="18" y="144"/>
                  <a:pt x="18" y="144"/>
                </a:cubicBezTo>
                <a:cubicBezTo>
                  <a:pt x="18" y="18"/>
                  <a:pt x="18" y="18"/>
                  <a:pt x="18" y="18"/>
                </a:cubicBezTo>
                <a:lnTo>
                  <a:pt x="244" y="1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43" name="Group 142"/>
          <p:cNvGrpSpPr>
            <a:grpSpLocks noChangeAspect="1"/>
          </p:cNvGrpSpPr>
          <p:nvPr/>
        </p:nvGrpSpPr>
        <p:grpSpPr>
          <a:xfrm>
            <a:off x="12693691" y="2785820"/>
            <a:ext cx="415355" cy="240368"/>
            <a:chOff x="16067088" y="-4781550"/>
            <a:chExt cx="2057400" cy="1190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4" name="Freeform 193"/>
            <p:cNvSpPr>
              <a:spLocks noEditPoints="1"/>
            </p:cNvSpPr>
            <p:nvPr/>
          </p:nvSpPr>
          <p:spPr bwMode="auto">
            <a:xfrm>
              <a:off x="16067088" y="-4781550"/>
              <a:ext cx="1419225" cy="914400"/>
            </a:xfrm>
            <a:custGeom>
              <a:avLst/>
              <a:gdLst>
                <a:gd name="T0" fmla="*/ 72 w 149"/>
                <a:gd name="T1" fmla="*/ 0 h 96"/>
                <a:gd name="T2" fmla="*/ 0 w 149"/>
                <a:gd name="T3" fmla="*/ 41 h 96"/>
                <a:gd name="T4" fmla="*/ 18 w 149"/>
                <a:gd name="T5" fmla="*/ 70 h 96"/>
                <a:gd name="T6" fmla="*/ 0 w 149"/>
                <a:gd name="T7" fmla="*/ 96 h 96"/>
                <a:gd name="T8" fmla="*/ 2 w 149"/>
                <a:gd name="T9" fmla="*/ 96 h 96"/>
                <a:gd name="T10" fmla="*/ 44 w 149"/>
                <a:gd name="T11" fmla="*/ 81 h 96"/>
                <a:gd name="T12" fmla="*/ 72 w 149"/>
                <a:gd name="T13" fmla="*/ 83 h 96"/>
                <a:gd name="T14" fmla="*/ 149 w 149"/>
                <a:gd name="T15" fmla="*/ 41 h 96"/>
                <a:gd name="T16" fmla="*/ 72 w 149"/>
                <a:gd name="T17" fmla="*/ 0 h 96"/>
                <a:gd name="T18" fmla="*/ 74 w 149"/>
                <a:gd name="T19" fmla="*/ 74 h 96"/>
                <a:gd name="T20" fmla="*/ 10 w 149"/>
                <a:gd name="T21" fmla="*/ 41 h 96"/>
                <a:gd name="T22" fmla="*/ 74 w 149"/>
                <a:gd name="T23" fmla="*/ 9 h 96"/>
                <a:gd name="T24" fmla="*/ 138 w 149"/>
                <a:gd name="T25" fmla="*/ 41 h 96"/>
                <a:gd name="T26" fmla="*/ 74 w 149"/>
                <a:gd name="T27" fmla="*/ 7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9" h="96">
                  <a:moveTo>
                    <a:pt x="72" y="0"/>
                  </a:moveTo>
                  <a:cubicBezTo>
                    <a:pt x="33" y="0"/>
                    <a:pt x="0" y="17"/>
                    <a:pt x="0" y="41"/>
                  </a:cubicBezTo>
                  <a:cubicBezTo>
                    <a:pt x="0" y="52"/>
                    <a:pt x="7" y="61"/>
                    <a:pt x="18" y="70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0" y="96"/>
                    <a:pt x="2" y="96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53" y="83"/>
                    <a:pt x="64" y="83"/>
                    <a:pt x="72" y="83"/>
                  </a:cubicBezTo>
                  <a:cubicBezTo>
                    <a:pt x="114" y="83"/>
                    <a:pt x="149" y="65"/>
                    <a:pt x="149" y="41"/>
                  </a:cubicBezTo>
                  <a:cubicBezTo>
                    <a:pt x="149" y="17"/>
                    <a:pt x="114" y="0"/>
                    <a:pt x="72" y="0"/>
                  </a:cubicBezTo>
                  <a:close/>
                  <a:moveTo>
                    <a:pt x="74" y="74"/>
                  </a:moveTo>
                  <a:cubicBezTo>
                    <a:pt x="39" y="74"/>
                    <a:pt x="10" y="59"/>
                    <a:pt x="10" y="41"/>
                  </a:cubicBezTo>
                  <a:cubicBezTo>
                    <a:pt x="10" y="23"/>
                    <a:pt x="39" y="9"/>
                    <a:pt x="74" y="9"/>
                  </a:cubicBezTo>
                  <a:cubicBezTo>
                    <a:pt x="109" y="9"/>
                    <a:pt x="138" y="23"/>
                    <a:pt x="138" y="41"/>
                  </a:cubicBezTo>
                  <a:cubicBezTo>
                    <a:pt x="138" y="59"/>
                    <a:pt x="109" y="74"/>
                    <a:pt x="74" y="7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5" name="Freeform 191"/>
            <p:cNvSpPr>
              <a:spLocks noEditPoints="1"/>
            </p:cNvSpPr>
            <p:nvPr/>
          </p:nvSpPr>
          <p:spPr bwMode="auto">
            <a:xfrm>
              <a:off x="16848138" y="-4419600"/>
              <a:ext cx="1276350" cy="828675"/>
            </a:xfrm>
            <a:custGeom>
              <a:avLst/>
              <a:gdLst>
                <a:gd name="T0" fmla="*/ 116 w 134"/>
                <a:gd name="T1" fmla="*/ 0 h 87"/>
                <a:gd name="T2" fmla="*/ 70 w 134"/>
                <a:gd name="T3" fmla="*/ 0 h 87"/>
                <a:gd name="T4" fmla="*/ 69 w 134"/>
                <a:gd name="T5" fmla="*/ 8 h 87"/>
                <a:gd name="T6" fmla="*/ 116 w 134"/>
                <a:gd name="T7" fmla="*/ 8 h 87"/>
                <a:gd name="T8" fmla="*/ 120 w 134"/>
                <a:gd name="T9" fmla="*/ 9 h 87"/>
                <a:gd name="T10" fmla="*/ 74 w 134"/>
                <a:gd name="T11" fmla="*/ 54 h 87"/>
                <a:gd name="T12" fmla="*/ 68 w 134"/>
                <a:gd name="T13" fmla="*/ 56 h 87"/>
                <a:gd name="T14" fmla="*/ 62 w 134"/>
                <a:gd name="T15" fmla="*/ 54 h 87"/>
                <a:gd name="T16" fmla="*/ 43 w 134"/>
                <a:gd name="T17" fmla="*/ 36 h 87"/>
                <a:gd name="T18" fmla="*/ 35 w 134"/>
                <a:gd name="T19" fmla="*/ 39 h 87"/>
                <a:gd name="T20" fmla="*/ 39 w 134"/>
                <a:gd name="T21" fmla="*/ 43 h 87"/>
                <a:gd name="T22" fmla="*/ 8 w 134"/>
                <a:gd name="T23" fmla="*/ 73 h 87"/>
                <a:gd name="T24" fmla="*/ 8 w 134"/>
                <a:gd name="T25" fmla="*/ 46 h 87"/>
                <a:gd name="T26" fmla="*/ 0 w 134"/>
                <a:gd name="T27" fmla="*/ 47 h 87"/>
                <a:gd name="T28" fmla="*/ 0 w 134"/>
                <a:gd name="T29" fmla="*/ 72 h 87"/>
                <a:gd name="T30" fmla="*/ 16 w 134"/>
                <a:gd name="T31" fmla="*/ 87 h 87"/>
                <a:gd name="T32" fmla="*/ 116 w 134"/>
                <a:gd name="T33" fmla="*/ 87 h 87"/>
                <a:gd name="T34" fmla="*/ 134 w 134"/>
                <a:gd name="T35" fmla="*/ 72 h 87"/>
                <a:gd name="T36" fmla="*/ 134 w 134"/>
                <a:gd name="T37" fmla="*/ 15 h 87"/>
                <a:gd name="T38" fmla="*/ 116 w 134"/>
                <a:gd name="T39" fmla="*/ 0 h 87"/>
                <a:gd name="T40" fmla="*/ 116 w 134"/>
                <a:gd name="T41" fmla="*/ 79 h 87"/>
                <a:gd name="T42" fmla="*/ 13 w 134"/>
                <a:gd name="T43" fmla="*/ 79 h 87"/>
                <a:gd name="T44" fmla="*/ 45 w 134"/>
                <a:gd name="T45" fmla="*/ 48 h 87"/>
                <a:gd name="T46" fmla="*/ 57 w 134"/>
                <a:gd name="T47" fmla="*/ 59 h 87"/>
                <a:gd name="T48" fmla="*/ 68 w 134"/>
                <a:gd name="T49" fmla="*/ 64 h 87"/>
                <a:gd name="T50" fmla="*/ 80 w 134"/>
                <a:gd name="T51" fmla="*/ 59 h 87"/>
                <a:gd name="T52" fmla="*/ 90 w 134"/>
                <a:gd name="T53" fmla="*/ 50 h 87"/>
                <a:gd name="T54" fmla="*/ 92 w 134"/>
                <a:gd name="T55" fmla="*/ 48 h 87"/>
                <a:gd name="T56" fmla="*/ 121 w 134"/>
                <a:gd name="T57" fmla="*/ 78 h 87"/>
                <a:gd name="T58" fmla="*/ 116 w 134"/>
                <a:gd name="T59" fmla="*/ 79 h 87"/>
                <a:gd name="T60" fmla="*/ 126 w 134"/>
                <a:gd name="T61" fmla="*/ 70 h 87"/>
                <a:gd name="T62" fmla="*/ 97 w 134"/>
                <a:gd name="T63" fmla="*/ 43 h 87"/>
                <a:gd name="T64" fmla="*/ 126 w 134"/>
                <a:gd name="T65" fmla="*/ 15 h 87"/>
                <a:gd name="T66" fmla="*/ 126 w 134"/>
                <a:gd name="T67" fmla="*/ 7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4" h="87">
                  <a:moveTo>
                    <a:pt x="116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0" y="3"/>
                    <a:pt x="69" y="6"/>
                    <a:pt x="69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19" y="8"/>
                    <a:pt x="120" y="9"/>
                  </a:cubicBezTo>
                  <a:cubicBezTo>
                    <a:pt x="74" y="54"/>
                    <a:pt x="74" y="54"/>
                    <a:pt x="74" y="54"/>
                  </a:cubicBezTo>
                  <a:cubicBezTo>
                    <a:pt x="72" y="55"/>
                    <a:pt x="70" y="56"/>
                    <a:pt x="68" y="56"/>
                  </a:cubicBezTo>
                  <a:cubicBezTo>
                    <a:pt x="66" y="56"/>
                    <a:pt x="64" y="55"/>
                    <a:pt x="62" y="54"/>
                  </a:cubicBezTo>
                  <a:cubicBezTo>
                    <a:pt x="54" y="47"/>
                    <a:pt x="48" y="41"/>
                    <a:pt x="43" y="36"/>
                  </a:cubicBezTo>
                  <a:cubicBezTo>
                    <a:pt x="40" y="37"/>
                    <a:pt x="38" y="38"/>
                    <a:pt x="35" y="39"/>
                  </a:cubicBezTo>
                  <a:cubicBezTo>
                    <a:pt x="39" y="43"/>
                    <a:pt x="39" y="43"/>
                    <a:pt x="39" y="4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6" y="47"/>
                    <a:pt x="3" y="47"/>
                    <a:pt x="0" y="47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1"/>
                    <a:pt x="7" y="87"/>
                    <a:pt x="16" y="87"/>
                  </a:cubicBezTo>
                  <a:cubicBezTo>
                    <a:pt x="116" y="87"/>
                    <a:pt x="116" y="87"/>
                    <a:pt x="116" y="87"/>
                  </a:cubicBezTo>
                  <a:cubicBezTo>
                    <a:pt x="126" y="87"/>
                    <a:pt x="133" y="81"/>
                    <a:pt x="134" y="72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3" y="7"/>
                    <a:pt x="126" y="0"/>
                    <a:pt x="116" y="0"/>
                  </a:cubicBezTo>
                  <a:close/>
                  <a:moveTo>
                    <a:pt x="116" y="79"/>
                  </a:moveTo>
                  <a:cubicBezTo>
                    <a:pt x="13" y="79"/>
                    <a:pt x="13" y="79"/>
                    <a:pt x="13" y="79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60" y="62"/>
                    <a:pt x="64" y="64"/>
                    <a:pt x="68" y="64"/>
                  </a:cubicBezTo>
                  <a:cubicBezTo>
                    <a:pt x="72" y="64"/>
                    <a:pt x="76" y="62"/>
                    <a:pt x="80" y="59"/>
                  </a:cubicBezTo>
                  <a:cubicBezTo>
                    <a:pt x="86" y="54"/>
                    <a:pt x="89" y="51"/>
                    <a:pt x="90" y="50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121" y="78"/>
                    <a:pt x="121" y="78"/>
                    <a:pt x="121" y="78"/>
                  </a:cubicBezTo>
                  <a:cubicBezTo>
                    <a:pt x="120" y="79"/>
                    <a:pt x="118" y="79"/>
                    <a:pt x="116" y="79"/>
                  </a:cubicBezTo>
                  <a:close/>
                  <a:moveTo>
                    <a:pt x="126" y="70"/>
                  </a:moveTo>
                  <a:cubicBezTo>
                    <a:pt x="97" y="43"/>
                    <a:pt x="97" y="43"/>
                    <a:pt x="97" y="43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6" y="70"/>
                    <a:pt x="126" y="70"/>
                    <a:pt x="126" y="7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8" name="Group 107"/>
          <p:cNvGrpSpPr>
            <a:grpSpLocks noChangeAspect="1"/>
          </p:cNvGrpSpPr>
          <p:nvPr/>
        </p:nvGrpSpPr>
        <p:grpSpPr>
          <a:xfrm>
            <a:off x="16388940" y="2757794"/>
            <a:ext cx="377882" cy="320040"/>
            <a:chOff x="-1231900" y="-3781425"/>
            <a:chExt cx="5994400" cy="5076825"/>
          </a:xfrm>
          <a:solidFill>
            <a:srgbClr val="404040"/>
          </a:solidFill>
        </p:grpSpPr>
        <p:sp>
          <p:nvSpPr>
            <p:cNvPr id="109" name="Freeform 165"/>
            <p:cNvSpPr>
              <a:spLocks/>
            </p:cNvSpPr>
            <p:nvPr/>
          </p:nvSpPr>
          <p:spPr bwMode="auto">
            <a:xfrm>
              <a:off x="-1231900" y="-3781425"/>
              <a:ext cx="5994400" cy="5076825"/>
            </a:xfrm>
            <a:custGeom>
              <a:avLst/>
              <a:gdLst>
                <a:gd name="T0" fmla="*/ 554 w 629"/>
                <a:gd name="T1" fmla="*/ 163 h 533"/>
                <a:gd name="T2" fmla="*/ 315 w 629"/>
                <a:gd name="T3" fmla="*/ 0 h 533"/>
                <a:gd name="T4" fmla="*/ 73 w 629"/>
                <a:gd name="T5" fmla="*/ 167 h 533"/>
                <a:gd name="T6" fmla="*/ 73 w 629"/>
                <a:gd name="T7" fmla="*/ 163 h 533"/>
                <a:gd name="T8" fmla="*/ 0 w 629"/>
                <a:gd name="T9" fmla="*/ 236 h 533"/>
                <a:gd name="T10" fmla="*/ 0 w 629"/>
                <a:gd name="T11" fmla="*/ 283 h 533"/>
                <a:gd name="T12" fmla="*/ 73 w 629"/>
                <a:gd name="T13" fmla="*/ 356 h 533"/>
                <a:gd name="T14" fmla="*/ 73 w 629"/>
                <a:gd name="T15" fmla="*/ 356 h 533"/>
                <a:gd name="T16" fmla="*/ 73 w 629"/>
                <a:gd name="T17" fmla="*/ 356 h 533"/>
                <a:gd name="T18" fmla="*/ 96 w 629"/>
                <a:gd name="T19" fmla="*/ 356 h 533"/>
                <a:gd name="T20" fmla="*/ 73 w 629"/>
                <a:gd name="T21" fmla="*/ 258 h 533"/>
                <a:gd name="T22" fmla="*/ 73 w 629"/>
                <a:gd name="T23" fmla="*/ 258 h 533"/>
                <a:gd name="T24" fmla="*/ 315 w 629"/>
                <a:gd name="T25" fmla="*/ 19 h 533"/>
                <a:gd name="T26" fmla="*/ 553 w 629"/>
                <a:gd name="T27" fmla="*/ 258 h 533"/>
                <a:gd name="T28" fmla="*/ 553 w 629"/>
                <a:gd name="T29" fmla="*/ 258 h 533"/>
                <a:gd name="T30" fmla="*/ 365 w 629"/>
                <a:gd name="T31" fmla="*/ 495 h 533"/>
                <a:gd name="T32" fmla="*/ 340 w 629"/>
                <a:gd name="T33" fmla="*/ 480 h 533"/>
                <a:gd name="T34" fmla="*/ 287 w 629"/>
                <a:gd name="T35" fmla="*/ 480 h 533"/>
                <a:gd name="T36" fmla="*/ 261 w 629"/>
                <a:gd name="T37" fmla="*/ 508 h 533"/>
                <a:gd name="T38" fmla="*/ 287 w 629"/>
                <a:gd name="T39" fmla="*/ 533 h 533"/>
                <a:gd name="T40" fmla="*/ 340 w 629"/>
                <a:gd name="T41" fmla="*/ 533 h 533"/>
                <a:gd name="T42" fmla="*/ 367 w 629"/>
                <a:gd name="T43" fmla="*/ 514 h 533"/>
                <a:gd name="T44" fmla="*/ 554 w 629"/>
                <a:gd name="T45" fmla="*/ 356 h 533"/>
                <a:gd name="T46" fmla="*/ 629 w 629"/>
                <a:gd name="T47" fmla="*/ 283 h 533"/>
                <a:gd name="T48" fmla="*/ 629 w 629"/>
                <a:gd name="T49" fmla="*/ 236 h 533"/>
                <a:gd name="T50" fmla="*/ 554 w 629"/>
                <a:gd name="T51" fmla="*/ 16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9" h="533">
                  <a:moveTo>
                    <a:pt x="554" y="163"/>
                  </a:moveTo>
                  <a:cubicBezTo>
                    <a:pt x="516" y="68"/>
                    <a:pt x="424" y="0"/>
                    <a:pt x="315" y="0"/>
                  </a:cubicBezTo>
                  <a:cubicBezTo>
                    <a:pt x="204" y="0"/>
                    <a:pt x="110" y="70"/>
                    <a:pt x="73" y="167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34" y="163"/>
                    <a:pt x="0" y="196"/>
                    <a:pt x="0" y="236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323"/>
                    <a:pt x="31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96" y="356"/>
                    <a:pt x="96" y="356"/>
                    <a:pt x="96" y="356"/>
                  </a:cubicBezTo>
                  <a:cubicBezTo>
                    <a:pt x="82" y="328"/>
                    <a:pt x="73" y="295"/>
                    <a:pt x="73" y="258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126"/>
                    <a:pt x="183" y="19"/>
                    <a:pt x="315" y="19"/>
                  </a:cubicBezTo>
                  <a:cubicBezTo>
                    <a:pt x="447" y="19"/>
                    <a:pt x="553" y="126"/>
                    <a:pt x="553" y="258"/>
                  </a:cubicBezTo>
                  <a:cubicBezTo>
                    <a:pt x="553" y="258"/>
                    <a:pt x="553" y="258"/>
                    <a:pt x="553" y="258"/>
                  </a:cubicBezTo>
                  <a:cubicBezTo>
                    <a:pt x="553" y="375"/>
                    <a:pt x="473" y="471"/>
                    <a:pt x="365" y="495"/>
                  </a:cubicBezTo>
                  <a:cubicBezTo>
                    <a:pt x="361" y="485"/>
                    <a:pt x="352" y="480"/>
                    <a:pt x="340" y="480"/>
                  </a:cubicBezTo>
                  <a:cubicBezTo>
                    <a:pt x="340" y="480"/>
                    <a:pt x="340" y="480"/>
                    <a:pt x="287" y="480"/>
                  </a:cubicBezTo>
                  <a:cubicBezTo>
                    <a:pt x="273" y="480"/>
                    <a:pt x="261" y="491"/>
                    <a:pt x="261" y="508"/>
                  </a:cubicBezTo>
                  <a:cubicBezTo>
                    <a:pt x="261" y="522"/>
                    <a:pt x="273" y="533"/>
                    <a:pt x="287" y="533"/>
                  </a:cubicBezTo>
                  <a:cubicBezTo>
                    <a:pt x="287" y="533"/>
                    <a:pt x="287" y="533"/>
                    <a:pt x="340" y="533"/>
                  </a:cubicBezTo>
                  <a:cubicBezTo>
                    <a:pt x="354" y="533"/>
                    <a:pt x="364" y="525"/>
                    <a:pt x="367" y="514"/>
                  </a:cubicBezTo>
                  <a:cubicBezTo>
                    <a:pt x="452" y="496"/>
                    <a:pt x="522" y="436"/>
                    <a:pt x="554" y="356"/>
                  </a:cubicBezTo>
                  <a:cubicBezTo>
                    <a:pt x="596" y="356"/>
                    <a:pt x="629" y="323"/>
                    <a:pt x="629" y="283"/>
                  </a:cubicBezTo>
                  <a:cubicBezTo>
                    <a:pt x="629" y="236"/>
                    <a:pt x="629" y="236"/>
                    <a:pt x="629" y="236"/>
                  </a:cubicBezTo>
                  <a:cubicBezTo>
                    <a:pt x="629" y="197"/>
                    <a:pt x="596" y="163"/>
                    <a:pt x="554" y="16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171"/>
            <p:cNvSpPr>
              <a:spLocks noEditPoints="1"/>
            </p:cNvSpPr>
            <p:nvPr/>
          </p:nvSpPr>
          <p:spPr bwMode="auto">
            <a:xfrm>
              <a:off x="1817688" y="-2828925"/>
              <a:ext cx="1573213" cy="1619250"/>
            </a:xfrm>
            <a:custGeom>
              <a:avLst/>
              <a:gdLst>
                <a:gd name="T0" fmla="*/ 85 w 165"/>
                <a:gd name="T1" fmla="*/ 103 h 170"/>
                <a:gd name="T2" fmla="*/ 64 w 165"/>
                <a:gd name="T3" fmla="*/ 88 h 170"/>
                <a:gd name="T4" fmla="*/ 79 w 165"/>
                <a:gd name="T5" fmla="*/ 66 h 170"/>
                <a:gd name="T6" fmla="*/ 100 w 165"/>
                <a:gd name="T7" fmla="*/ 82 h 170"/>
                <a:gd name="T8" fmla="*/ 85 w 165"/>
                <a:gd name="T9" fmla="*/ 103 h 170"/>
                <a:gd name="T10" fmla="*/ 160 w 165"/>
                <a:gd name="T11" fmla="*/ 100 h 170"/>
                <a:gd name="T12" fmla="*/ 142 w 165"/>
                <a:gd name="T13" fmla="*/ 92 h 170"/>
                <a:gd name="T14" fmla="*/ 138 w 165"/>
                <a:gd name="T15" fmla="*/ 88 h 170"/>
                <a:gd name="T16" fmla="*/ 137 w 165"/>
                <a:gd name="T17" fmla="*/ 86 h 170"/>
                <a:gd name="T18" fmla="*/ 133 w 165"/>
                <a:gd name="T19" fmla="*/ 64 h 170"/>
                <a:gd name="T20" fmla="*/ 135 w 165"/>
                <a:gd name="T21" fmla="*/ 58 h 170"/>
                <a:gd name="T22" fmla="*/ 135 w 165"/>
                <a:gd name="T23" fmla="*/ 57 h 170"/>
                <a:gd name="T24" fmla="*/ 150 w 165"/>
                <a:gd name="T25" fmla="*/ 42 h 170"/>
                <a:gd name="T26" fmla="*/ 151 w 165"/>
                <a:gd name="T27" fmla="*/ 34 h 170"/>
                <a:gd name="T28" fmla="*/ 143 w 165"/>
                <a:gd name="T29" fmla="*/ 26 h 170"/>
                <a:gd name="T30" fmla="*/ 136 w 165"/>
                <a:gd name="T31" fmla="*/ 25 h 170"/>
                <a:gd name="T32" fmla="*/ 119 w 165"/>
                <a:gd name="T33" fmla="*/ 37 h 170"/>
                <a:gd name="T34" fmla="*/ 113 w 165"/>
                <a:gd name="T35" fmla="*/ 38 h 170"/>
                <a:gd name="T36" fmla="*/ 89 w 165"/>
                <a:gd name="T37" fmla="*/ 30 h 170"/>
                <a:gd name="T38" fmla="*/ 85 w 165"/>
                <a:gd name="T39" fmla="*/ 25 h 170"/>
                <a:gd name="T40" fmla="*/ 80 w 165"/>
                <a:gd name="T41" fmla="*/ 5 h 170"/>
                <a:gd name="T42" fmla="*/ 72 w 165"/>
                <a:gd name="T43" fmla="*/ 0 h 170"/>
                <a:gd name="T44" fmla="*/ 62 w 165"/>
                <a:gd name="T45" fmla="*/ 2 h 170"/>
                <a:gd name="T46" fmla="*/ 57 w 165"/>
                <a:gd name="T47" fmla="*/ 9 h 170"/>
                <a:gd name="T48" fmla="*/ 59 w 165"/>
                <a:gd name="T49" fmla="*/ 29 h 170"/>
                <a:gd name="T50" fmla="*/ 57 w 165"/>
                <a:gd name="T51" fmla="*/ 35 h 170"/>
                <a:gd name="T52" fmla="*/ 38 w 165"/>
                <a:gd name="T53" fmla="*/ 51 h 170"/>
                <a:gd name="T54" fmla="*/ 37 w 165"/>
                <a:gd name="T55" fmla="*/ 52 h 170"/>
                <a:gd name="T56" fmla="*/ 31 w 165"/>
                <a:gd name="T57" fmla="*/ 53 h 170"/>
                <a:gd name="T58" fmla="*/ 9 w 165"/>
                <a:gd name="T59" fmla="*/ 47 h 170"/>
                <a:gd name="T60" fmla="*/ 5 w 165"/>
                <a:gd name="T61" fmla="*/ 50 h 170"/>
                <a:gd name="T62" fmla="*/ 0 w 165"/>
                <a:gd name="T63" fmla="*/ 62 h 170"/>
                <a:gd name="T64" fmla="*/ 4 w 165"/>
                <a:gd name="T65" fmla="*/ 69 h 170"/>
                <a:gd name="T66" fmla="*/ 23 w 165"/>
                <a:gd name="T67" fmla="*/ 77 h 170"/>
                <a:gd name="T68" fmla="*/ 27 w 165"/>
                <a:gd name="T69" fmla="*/ 82 h 170"/>
                <a:gd name="T70" fmla="*/ 31 w 165"/>
                <a:gd name="T71" fmla="*/ 106 h 170"/>
                <a:gd name="T72" fmla="*/ 30 w 165"/>
                <a:gd name="T73" fmla="*/ 112 h 170"/>
                <a:gd name="T74" fmla="*/ 29 w 165"/>
                <a:gd name="T75" fmla="*/ 112 h 170"/>
                <a:gd name="T76" fmla="*/ 14 w 165"/>
                <a:gd name="T77" fmla="*/ 127 h 170"/>
                <a:gd name="T78" fmla="*/ 13 w 165"/>
                <a:gd name="T79" fmla="*/ 134 h 170"/>
                <a:gd name="T80" fmla="*/ 22 w 165"/>
                <a:gd name="T81" fmla="*/ 145 h 170"/>
                <a:gd name="T82" fmla="*/ 28 w 165"/>
                <a:gd name="T83" fmla="*/ 145 h 170"/>
                <a:gd name="T84" fmla="*/ 46 w 165"/>
                <a:gd name="T85" fmla="*/ 132 h 170"/>
                <a:gd name="T86" fmla="*/ 50 w 165"/>
                <a:gd name="T87" fmla="*/ 131 h 170"/>
                <a:gd name="T88" fmla="*/ 52 w 165"/>
                <a:gd name="T89" fmla="*/ 131 h 170"/>
                <a:gd name="T90" fmla="*/ 76 w 165"/>
                <a:gd name="T91" fmla="*/ 139 h 170"/>
                <a:gd name="T92" fmla="*/ 78 w 165"/>
                <a:gd name="T93" fmla="*/ 141 h 170"/>
                <a:gd name="T94" fmla="*/ 80 w 165"/>
                <a:gd name="T95" fmla="*/ 144 h 170"/>
                <a:gd name="T96" fmla="*/ 85 w 165"/>
                <a:gd name="T97" fmla="*/ 165 h 170"/>
                <a:gd name="T98" fmla="*/ 92 w 165"/>
                <a:gd name="T99" fmla="*/ 169 h 170"/>
                <a:gd name="T100" fmla="*/ 103 w 165"/>
                <a:gd name="T101" fmla="*/ 167 h 170"/>
                <a:gd name="T102" fmla="*/ 108 w 165"/>
                <a:gd name="T103" fmla="*/ 160 h 170"/>
                <a:gd name="T104" fmla="*/ 105 w 165"/>
                <a:gd name="T105" fmla="*/ 140 h 170"/>
                <a:gd name="T106" fmla="*/ 106 w 165"/>
                <a:gd name="T107" fmla="*/ 136 h 170"/>
                <a:gd name="T108" fmla="*/ 108 w 165"/>
                <a:gd name="T109" fmla="*/ 134 h 170"/>
                <a:gd name="T110" fmla="*/ 126 w 165"/>
                <a:gd name="T111" fmla="*/ 118 h 170"/>
                <a:gd name="T112" fmla="*/ 127 w 165"/>
                <a:gd name="T113" fmla="*/ 117 h 170"/>
                <a:gd name="T114" fmla="*/ 130 w 165"/>
                <a:gd name="T115" fmla="*/ 115 h 170"/>
                <a:gd name="T116" fmla="*/ 130 w 165"/>
                <a:gd name="T117" fmla="*/ 115 h 170"/>
                <a:gd name="T118" fmla="*/ 155 w 165"/>
                <a:gd name="T119" fmla="*/ 123 h 170"/>
                <a:gd name="T120" fmla="*/ 160 w 165"/>
                <a:gd name="T121" fmla="*/ 118 h 170"/>
                <a:gd name="T122" fmla="*/ 164 w 165"/>
                <a:gd name="T123" fmla="*/ 108 h 170"/>
                <a:gd name="T124" fmla="*/ 160 w 165"/>
                <a:gd name="T125" fmla="*/ 10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5" h="170">
                  <a:moveTo>
                    <a:pt x="85" y="103"/>
                  </a:moveTo>
                  <a:cubicBezTo>
                    <a:pt x="75" y="105"/>
                    <a:pt x="66" y="98"/>
                    <a:pt x="64" y="88"/>
                  </a:cubicBezTo>
                  <a:cubicBezTo>
                    <a:pt x="62" y="78"/>
                    <a:pt x="68" y="68"/>
                    <a:pt x="79" y="66"/>
                  </a:cubicBezTo>
                  <a:cubicBezTo>
                    <a:pt x="89" y="64"/>
                    <a:pt x="98" y="71"/>
                    <a:pt x="100" y="82"/>
                  </a:cubicBezTo>
                  <a:cubicBezTo>
                    <a:pt x="102" y="91"/>
                    <a:pt x="95" y="101"/>
                    <a:pt x="85" y="103"/>
                  </a:cubicBezTo>
                  <a:close/>
                  <a:moveTo>
                    <a:pt x="160" y="100"/>
                  </a:moveTo>
                  <a:cubicBezTo>
                    <a:pt x="142" y="92"/>
                    <a:pt x="142" y="92"/>
                    <a:pt x="142" y="92"/>
                  </a:cubicBezTo>
                  <a:cubicBezTo>
                    <a:pt x="140" y="91"/>
                    <a:pt x="138" y="90"/>
                    <a:pt x="138" y="88"/>
                  </a:cubicBezTo>
                  <a:cubicBezTo>
                    <a:pt x="137" y="88"/>
                    <a:pt x="137" y="87"/>
                    <a:pt x="137" y="86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3" y="62"/>
                    <a:pt x="133" y="59"/>
                    <a:pt x="135" y="58"/>
                  </a:cubicBezTo>
                  <a:cubicBezTo>
                    <a:pt x="135" y="58"/>
                    <a:pt x="135" y="58"/>
                    <a:pt x="135" y="57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3" y="40"/>
                    <a:pt x="153" y="37"/>
                    <a:pt x="151" y="34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2" y="23"/>
                    <a:pt x="138" y="23"/>
                    <a:pt x="136" y="25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7" y="39"/>
                    <a:pt x="114" y="39"/>
                    <a:pt x="113" y="3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7" y="29"/>
                    <a:pt x="85" y="27"/>
                    <a:pt x="85" y="2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79" y="2"/>
                    <a:pt x="76" y="0"/>
                    <a:pt x="72" y="0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59" y="3"/>
                    <a:pt x="56" y="6"/>
                    <a:pt x="57" y="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60" y="32"/>
                    <a:pt x="59" y="34"/>
                    <a:pt x="57" y="35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5" y="53"/>
                    <a:pt x="33" y="54"/>
                    <a:pt x="31" y="53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7" y="47"/>
                    <a:pt x="6" y="48"/>
                    <a:pt x="5" y="5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5"/>
                    <a:pt x="1" y="68"/>
                    <a:pt x="4" y="69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5" y="78"/>
                    <a:pt x="26" y="80"/>
                    <a:pt x="27" y="82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2" y="108"/>
                    <a:pt x="31" y="110"/>
                    <a:pt x="30" y="112"/>
                  </a:cubicBezTo>
                  <a:cubicBezTo>
                    <a:pt x="29" y="112"/>
                    <a:pt x="29" y="112"/>
                    <a:pt x="29" y="112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2" y="129"/>
                    <a:pt x="12" y="131"/>
                    <a:pt x="13" y="134"/>
                  </a:cubicBezTo>
                  <a:cubicBezTo>
                    <a:pt x="22" y="145"/>
                    <a:pt x="22" y="145"/>
                    <a:pt x="22" y="145"/>
                  </a:cubicBezTo>
                  <a:cubicBezTo>
                    <a:pt x="24" y="146"/>
                    <a:pt x="27" y="146"/>
                    <a:pt x="28" y="145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7" y="131"/>
                    <a:pt x="48" y="131"/>
                    <a:pt x="50" y="131"/>
                  </a:cubicBezTo>
                  <a:cubicBezTo>
                    <a:pt x="50" y="131"/>
                    <a:pt x="51" y="131"/>
                    <a:pt x="52" y="131"/>
                  </a:cubicBezTo>
                  <a:cubicBezTo>
                    <a:pt x="76" y="139"/>
                    <a:pt x="76" y="139"/>
                    <a:pt x="76" y="139"/>
                  </a:cubicBezTo>
                  <a:cubicBezTo>
                    <a:pt x="76" y="140"/>
                    <a:pt x="77" y="140"/>
                    <a:pt x="78" y="141"/>
                  </a:cubicBezTo>
                  <a:cubicBezTo>
                    <a:pt x="79" y="142"/>
                    <a:pt x="80" y="143"/>
                    <a:pt x="80" y="14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6" y="168"/>
                    <a:pt x="89" y="170"/>
                    <a:pt x="92" y="169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6" y="167"/>
                    <a:pt x="108" y="164"/>
                    <a:pt x="108" y="16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8"/>
                    <a:pt x="106" y="137"/>
                    <a:pt x="106" y="136"/>
                  </a:cubicBezTo>
                  <a:cubicBezTo>
                    <a:pt x="107" y="135"/>
                    <a:pt x="107" y="134"/>
                    <a:pt x="108" y="134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7" y="118"/>
                    <a:pt x="127" y="117"/>
                    <a:pt x="127" y="117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55" y="123"/>
                    <a:pt x="155" y="123"/>
                    <a:pt x="155" y="123"/>
                  </a:cubicBezTo>
                  <a:cubicBezTo>
                    <a:pt x="158" y="122"/>
                    <a:pt x="159" y="121"/>
                    <a:pt x="160" y="118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165" y="105"/>
                    <a:pt x="164" y="102"/>
                    <a:pt x="160" y="10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172"/>
            <p:cNvSpPr>
              <a:spLocks noEditPoints="1"/>
            </p:cNvSpPr>
            <p:nvPr/>
          </p:nvSpPr>
          <p:spPr bwMode="auto">
            <a:xfrm>
              <a:off x="-60325" y="-1933575"/>
              <a:ext cx="2525713" cy="2505075"/>
            </a:xfrm>
            <a:custGeom>
              <a:avLst/>
              <a:gdLst>
                <a:gd name="T0" fmla="*/ 69 w 265"/>
                <a:gd name="T1" fmla="*/ 131 h 263"/>
                <a:gd name="T2" fmla="*/ 197 w 265"/>
                <a:gd name="T3" fmla="*/ 131 h 263"/>
                <a:gd name="T4" fmla="*/ 254 w 265"/>
                <a:gd name="T5" fmla="*/ 118 h 263"/>
                <a:gd name="T6" fmla="*/ 228 w 265"/>
                <a:gd name="T7" fmla="*/ 109 h 263"/>
                <a:gd name="T8" fmla="*/ 232 w 265"/>
                <a:gd name="T9" fmla="*/ 90 h 263"/>
                <a:gd name="T10" fmla="*/ 249 w 265"/>
                <a:gd name="T11" fmla="*/ 68 h 263"/>
                <a:gd name="T12" fmla="*/ 232 w 265"/>
                <a:gd name="T13" fmla="*/ 60 h 263"/>
                <a:gd name="T14" fmla="*/ 204 w 265"/>
                <a:gd name="T15" fmla="*/ 64 h 263"/>
                <a:gd name="T16" fmla="*/ 198 w 265"/>
                <a:gd name="T17" fmla="*/ 45 h 263"/>
                <a:gd name="T18" fmla="*/ 201 w 265"/>
                <a:gd name="T19" fmla="*/ 18 h 263"/>
                <a:gd name="T20" fmla="*/ 183 w 265"/>
                <a:gd name="T21" fmla="*/ 19 h 263"/>
                <a:gd name="T22" fmla="*/ 161 w 265"/>
                <a:gd name="T23" fmla="*/ 38 h 263"/>
                <a:gd name="T24" fmla="*/ 146 w 265"/>
                <a:gd name="T25" fmla="*/ 24 h 263"/>
                <a:gd name="T26" fmla="*/ 135 w 265"/>
                <a:gd name="T27" fmla="*/ 0 h 263"/>
                <a:gd name="T28" fmla="*/ 120 w 265"/>
                <a:gd name="T29" fmla="*/ 10 h 263"/>
                <a:gd name="T30" fmla="*/ 110 w 265"/>
                <a:gd name="T31" fmla="*/ 36 h 263"/>
                <a:gd name="T32" fmla="*/ 90 w 265"/>
                <a:gd name="T33" fmla="*/ 31 h 263"/>
                <a:gd name="T34" fmla="*/ 69 w 265"/>
                <a:gd name="T35" fmla="*/ 16 h 263"/>
                <a:gd name="T36" fmla="*/ 61 w 265"/>
                <a:gd name="T37" fmla="*/ 33 h 263"/>
                <a:gd name="T38" fmla="*/ 65 w 265"/>
                <a:gd name="T39" fmla="*/ 60 h 263"/>
                <a:gd name="T40" fmla="*/ 46 w 265"/>
                <a:gd name="T41" fmla="*/ 66 h 263"/>
                <a:gd name="T42" fmla="*/ 20 w 265"/>
                <a:gd name="T43" fmla="*/ 64 h 263"/>
                <a:gd name="T44" fmla="*/ 21 w 265"/>
                <a:gd name="T45" fmla="*/ 83 h 263"/>
                <a:gd name="T46" fmla="*/ 38 w 265"/>
                <a:gd name="T47" fmla="*/ 104 h 263"/>
                <a:gd name="T48" fmla="*/ 25 w 265"/>
                <a:gd name="T49" fmla="*/ 118 h 263"/>
                <a:gd name="T50" fmla="*/ 0 w 265"/>
                <a:gd name="T51" fmla="*/ 129 h 263"/>
                <a:gd name="T52" fmla="*/ 11 w 265"/>
                <a:gd name="T53" fmla="*/ 145 h 263"/>
                <a:gd name="T54" fmla="*/ 37 w 265"/>
                <a:gd name="T55" fmla="*/ 154 h 263"/>
                <a:gd name="T56" fmla="*/ 32 w 265"/>
                <a:gd name="T57" fmla="*/ 173 h 263"/>
                <a:gd name="T58" fmla="*/ 17 w 265"/>
                <a:gd name="T59" fmla="*/ 195 h 263"/>
                <a:gd name="T60" fmla="*/ 33 w 265"/>
                <a:gd name="T61" fmla="*/ 203 h 263"/>
                <a:gd name="T62" fmla="*/ 61 w 265"/>
                <a:gd name="T63" fmla="*/ 199 h 263"/>
                <a:gd name="T64" fmla="*/ 67 w 265"/>
                <a:gd name="T65" fmla="*/ 218 h 263"/>
                <a:gd name="T66" fmla="*/ 64 w 265"/>
                <a:gd name="T67" fmla="*/ 245 h 263"/>
                <a:gd name="T68" fmla="*/ 83 w 265"/>
                <a:gd name="T69" fmla="*/ 243 h 263"/>
                <a:gd name="T70" fmla="*/ 104 w 265"/>
                <a:gd name="T71" fmla="*/ 225 h 263"/>
                <a:gd name="T72" fmla="*/ 119 w 265"/>
                <a:gd name="T73" fmla="*/ 239 h 263"/>
                <a:gd name="T74" fmla="*/ 130 w 265"/>
                <a:gd name="T75" fmla="*/ 263 h 263"/>
                <a:gd name="T76" fmla="*/ 146 w 265"/>
                <a:gd name="T77" fmla="*/ 253 h 263"/>
                <a:gd name="T78" fmla="*/ 155 w 265"/>
                <a:gd name="T79" fmla="*/ 227 h 263"/>
                <a:gd name="T80" fmla="*/ 175 w 265"/>
                <a:gd name="T81" fmla="*/ 231 h 263"/>
                <a:gd name="T82" fmla="*/ 196 w 265"/>
                <a:gd name="T83" fmla="*/ 247 h 263"/>
                <a:gd name="T84" fmla="*/ 204 w 265"/>
                <a:gd name="T85" fmla="*/ 230 h 263"/>
                <a:gd name="T86" fmla="*/ 200 w 265"/>
                <a:gd name="T87" fmla="*/ 203 h 263"/>
                <a:gd name="T88" fmla="*/ 219 w 265"/>
                <a:gd name="T89" fmla="*/ 196 h 263"/>
                <a:gd name="T90" fmla="*/ 246 w 265"/>
                <a:gd name="T91" fmla="*/ 199 h 263"/>
                <a:gd name="T92" fmla="*/ 244 w 265"/>
                <a:gd name="T93" fmla="*/ 181 h 263"/>
                <a:gd name="T94" fmla="*/ 226 w 265"/>
                <a:gd name="T95" fmla="*/ 159 h 263"/>
                <a:gd name="T96" fmla="*/ 240 w 265"/>
                <a:gd name="T97" fmla="*/ 144 h 263"/>
                <a:gd name="T98" fmla="*/ 265 w 265"/>
                <a:gd name="T99" fmla="*/ 134 h 263"/>
                <a:gd name="T100" fmla="*/ 254 w 265"/>
                <a:gd name="T101" fmla="*/ 11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5" h="263">
                  <a:moveTo>
                    <a:pt x="133" y="196"/>
                  </a:moveTo>
                  <a:cubicBezTo>
                    <a:pt x="97" y="196"/>
                    <a:pt x="69" y="167"/>
                    <a:pt x="69" y="131"/>
                  </a:cubicBezTo>
                  <a:cubicBezTo>
                    <a:pt x="69" y="96"/>
                    <a:pt x="97" y="67"/>
                    <a:pt x="133" y="67"/>
                  </a:cubicBezTo>
                  <a:cubicBezTo>
                    <a:pt x="168" y="67"/>
                    <a:pt x="197" y="96"/>
                    <a:pt x="197" y="131"/>
                  </a:cubicBezTo>
                  <a:cubicBezTo>
                    <a:pt x="197" y="167"/>
                    <a:pt x="168" y="196"/>
                    <a:pt x="133" y="196"/>
                  </a:cubicBezTo>
                  <a:close/>
                  <a:moveTo>
                    <a:pt x="254" y="118"/>
                  </a:moveTo>
                  <a:cubicBezTo>
                    <a:pt x="240" y="118"/>
                    <a:pt x="240" y="118"/>
                    <a:pt x="240" y="118"/>
                  </a:cubicBezTo>
                  <a:cubicBezTo>
                    <a:pt x="234" y="118"/>
                    <a:pt x="229" y="114"/>
                    <a:pt x="228" y="109"/>
                  </a:cubicBezTo>
                  <a:cubicBezTo>
                    <a:pt x="227" y="107"/>
                    <a:pt x="227" y="106"/>
                    <a:pt x="227" y="104"/>
                  </a:cubicBezTo>
                  <a:cubicBezTo>
                    <a:pt x="225" y="99"/>
                    <a:pt x="227" y="93"/>
                    <a:pt x="232" y="90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50" y="79"/>
                    <a:pt x="252" y="73"/>
                    <a:pt x="249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3" y="59"/>
                    <a:pt x="237" y="57"/>
                    <a:pt x="232" y="60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14" y="70"/>
                    <a:pt x="208" y="69"/>
                    <a:pt x="204" y="64"/>
                  </a:cubicBezTo>
                  <a:cubicBezTo>
                    <a:pt x="203" y="63"/>
                    <a:pt x="201" y="62"/>
                    <a:pt x="200" y="61"/>
                  </a:cubicBezTo>
                  <a:cubicBezTo>
                    <a:pt x="196" y="56"/>
                    <a:pt x="195" y="50"/>
                    <a:pt x="198" y="45"/>
                  </a:cubicBezTo>
                  <a:cubicBezTo>
                    <a:pt x="205" y="33"/>
                    <a:pt x="205" y="33"/>
                    <a:pt x="205" y="33"/>
                  </a:cubicBezTo>
                  <a:cubicBezTo>
                    <a:pt x="208" y="28"/>
                    <a:pt x="206" y="21"/>
                    <a:pt x="201" y="18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92" y="13"/>
                    <a:pt x="186" y="14"/>
                    <a:pt x="183" y="19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2" y="37"/>
                    <a:pt x="166" y="39"/>
                    <a:pt x="161" y="38"/>
                  </a:cubicBezTo>
                  <a:cubicBezTo>
                    <a:pt x="159" y="37"/>
                    <a:pt x="157" y="36"/>
                    <a:pt x="156" y="36"/>
                  </a:cubicBezTo>
                  <a:cubicBezTo>
                    <a:pt x="150" y="35"/>
                    <a:pt x="146" y="30"/>
                    <a:pt x="146" y="24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4"/>
                    <a:pt x="141" y="0"/>
                    <a:pt x="135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4" y="0"/>
                    <a:pt x="120" y="4"/>
                    <a:pt x="120" y="10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20" y="29"/>
                    <a:pt x="116" y="35"/>
                    <a:pt x="110" y="36"/>
                  </a:cubicBezTo>
                  <a:cubicBezTo>
                    <a:pt x="108" y="36"/>
                    <a:pt x="106" y="37"/>
                    <a:pt x="105" y="37"/>
                  </a:cubicBezTo>
                  <a:cubicBezTo>
                    <a:pt x="99" y="39"/>
                    <a:pt x="93" y="36"/>
                    <a:pt x="90" y="3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81" y="14"/>
                    <a:pt x="74" y="13"/>
                    <a:pt x="69" y="16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59" y="21"/>
                    <a:pt x="58" y="28"/>
                    <a:pt x="61" y="33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70" y="49"/>
                    <a:pt x="69" y="56"/>
                    <a:pt x="65" y="60"/>
                  </a:cubicBezTo>
                  <a:cubicBezTo>
                    <a:pt x="64" y="61"/>
                    <a:pt x="62" y="63"/>
                    <a:pt x="61" y="64"/>
                  </a:cubicBezTo>
                  <a:cubicBezTo>
                    <a:pt x="57" y="68"/>
                    <a:pt x="51" y="69"/>
                    <a:pt x="46" y="66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9" y="57"/>
                    <a:pt x="22" y="59"/>
                    <a:pt x="20" y="64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4" y="73"/>
                    <a:pt x="16" y="79"/>
                    <a:pt x="21" y="83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37" y="92"/>
                    <a:pt x="40" y="98"/>
                    <a:pt x="38" y="104"/>
                  </a:cubicBezTo>
                  <a:cubicBezTo>
                    <a:pt x="38" y="105"/>
                    <a:pt x="37" y="107"/>
                    <a:pt x="37" y="109"/>
                  </a:cubicBezTo>
                  <a:cubicBezTo>
                    <a:pt x="35" y="114"/>
                    <a:pt x="30" y="118"/>
                    <a:pt x="25" y="118"/>
                  </a:cubicBezTo>
                  <a:cubicBezTo>
                    <a:pt x="11" y="118"/>
                    <a:pt x="11" y="118"/>
                    <a:pt x="11" y="118"/>
                  </a:cubicBezTo>
                  <a:cubicBezTo>
                    <a:pt x="5" y="118"/>
                    <a:pt x="0" y="123"/>
                    <a:pt x="0" y="129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0"/>
                    <a:pt x="5" y="145"/>
                    <a:pt x="11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30" y="145"/>
                    <a:pt x="35" y="149"/>
                    <a:pt x="37" y="154"/>
                  </a:cubicBezTo>
                  <a:cubicBezTo>
                    <a:pt x="37" y="156"/>
                    <a:pt x="38" y="158"/>
                    <a:pt x="38" y="159"/>
                  </a:cubicBezTo>
                  <a:cubicBezTo>
                    <a:pt x="40" y="165"/>
                    <a:pt x="37" y="171"/>
                    <a:pt x="32" y="173"/>
                  </a:cubicBezTo>
                  <a:cubicBezTo>
                    <a:pt x="20" y="181"/>
                    <a:pt x="20" y="181"/>
                    <a:pt x="20" y="181"/>
                  </a:cubicBezTo>
                  <a:cubicBezTo>
                    <a:pt x="15" y="183"/>
                    <a:pt x="14" y="190"/>
                    <a:pt x="17" y="195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2" y="204"/>
                    <a:pt x="28" y="206"/>
                    <a:pt x="33" y="203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50" y="193"/>
                    <a:pt x="57" y="194"/>
                    <a:pt x="61" y="199"/>
                  </a:cubicBezTo>
                  <a:cubicBezTo>
                    <a:pt x="62" y="200"/>
                    <a:pt x="63" y="201"/>
                    <a:pt x="65" y="203"/>
                  </a:cubicBezTo>
                  <a:cubicBezTo>
                    <a:pt x="69" y="207"/>
                    <a:pt x="70" y="213"/>
                    <a:pt x="67" y="218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57" y="235"/>
                    <a:pt x="59" y="242"/>
                    <a:pt x="64" y="245"/>
                  </a:cubicBezTo>
                  <a:cubicBezTo>
                    <a:pt x="68" y="247"/>
                    <a:pt x="68" y="247"/>
                    <a:pt x="68" y="247"/>
                  </a:cubicBezTo>
                  <a:cubicBezTo>
                    <a:pt x="73" y="250"/>
                    <a:pt x="80" y="248"/>
                    <a:pt x="83" y="243"/>
                  </a:cubicBezTo>
                  <a:cubicBezTo>
                    <a:pt x="90" y="231"/>
                    <a:pt x="90" y="231"/>
                    <a:pt x="90" y="231"/>
                  </a:cubicBezTo>
                  <a:cubicBezTo>
                    <a:pt x="93" y="226"/>
                    <a:pt x="99" y="224"/>
                    <a:pt x="104" y="225"/>
                  </a:cubicBezTo>
                  <a:cubicBezTo>
                    <a:pt x="106" y="226"/>
                    <a:pt x="108" y="227"/>
                    <a:pt x="110" y="227"/>
                  </a:cubicBezTo>
                  <a:cubicBezTo>
                    <a:pt x="115" y="228"/>
                    <a:pt x="119" y="233"/>
                    <a:pt x="119" y="239"/>
                  </a:cubicBezTo>
                  <a:cubicBezTo>
                    <a:pt x="119" y="253"/>
                    <a:pt x="119" y="253"/>
                    <a:pt x="119" y="253"/>
                  </a:cubicBezTo>
                  <a:cubicBezTo>
                    <a:pt x="119" y="258"/>
                    <a:pt x="124" y="263"/>
                    <a:pt x="130" y="263"/>
                  </a:cubicBezTo>
                  <a:cubicBezTo>
                    <a:pt x="135" y="263"/>
                    <a:pt x="135" y="263"/>
                    <a:pt x="135" y="263"/>
                  </a:cubicBezTo>
                  <a:cubicBezTo>
                    <a:pt x="141" y="263"/>
                    <a:pt x="146" y="258"/>
                    <a:pt x="146" y="253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3"/>
                    <a:pt x="150" y="228"/>
                    <a:pt x="155" y="227"/>
                  </a:cubicBezTo>
                  <a:cubicBezTo>
                    <a:pt x="157" y="227"/>
                    <a:pt x="159" y="226"/>
                    <a:pt x="160" y="225"/>
                  </a:cubicBezTo>
                  <a:cubicBezTo>
                    <a:pt x="166" y="224"/>
                    <a:pt x="172" y="226"/>
                    <a:pt x="175" y="231"/>
                  </a:cubicBezTo>
                  <a:cubicBezTo>
                    <a:pt x="182" y="243"/>
                    <a:pt x="182" y="243"/>
                    <a:pt x="182" y="243"/>
                  </a:cubicBezTo>
                  <a:cubicBezTo>
                    <a:pt x="185" y="248"/>
                    <a:pt x="191" y="250"/>
                    <a:pt x="196" y="247"/>
                  </a:cubicBezTo>
                  <a:cubicBezTo>
                    <a:pt x="201" y="245"/>
                    <a:pt x="201" y="245"/>
                    <a:pt x="201" y="245"/>
                  </a:cubicBezTo>
                  <a:cubicBezTo>
                    <a:pt x="206" y="242"/>
                    <a:pt x="207" y="235"/>
                    <a:pt x="204" y="230"/>
                  </a:cubicBezTo>
                  <a:cubicBezTo>
                    <a:pt x="198" y="218"/>
                    <a:pt x="198" y="218"/>
                    <a:pt x="198" y="218"/>
                  </a:cubicBezTo>
                  <a:cubicBezTo>
                    <a:pt x="195" y="213"/>
                    <a:pt x="196" y="207"/>
                    <a:pt x="200" y="203"/>
                  </a:cubicBezTo>
                  <a:cubicBezTo>
                    <a:pt x="201" y="201"/>
                    <a:pt x="203" y="200"/>
                    <a:pt x="204" y="199"/>
                  </a:cubicBezTo>
                  <a:cubicBezTo>
                    <a:pt x="208" y="194"/>
                    <a:pt x="214" y="193"/>
                    <a:pt x="219" y="196"/>
                  </a:cubicBezTo>
                  <a:cubicBezTo>
                    <a:pt x="231" y="203"/>
                    <a:pt x="231" y="203"/>
                    <a:pt x="231" y="203"/>
                  </a:cubicBezTo>
                  <a:cubicBezTo>
                    <a:pt x="236" y="206"/>
                    <a:pt x="243" y="204"/>
                    <a:pt x="246" y="199"/>
                  </a:cubicBezTo>
                  <a:cubicBezTo>
                    <a:pt x="248" y="195"/>
                    <a:pt x="248" y="195"/>
                    <a:pt x="248" y="195"/>
                  </a:cubicBezTo>
                  <a:cubicBezTo>
                    <a:pt x="251" y="190"/>
                    <a:pt x="249" y="183"/>
                    <a:pt x="244" y="181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27" y="171"/>
                    <a:pt x="225" y="165"/>
                    <a:pt x="226" y="159"/>
                  </a:cubicBezTo>
                  <a:cubicBezTo>
                    <a:pt x="227" y="157"/>
                    <a:pt x="227" y="156"/>
                    <a:pt x="228" y="154"/>
                  </a:cubicBezTo>
                  <a:cubicBezTo>
                    <a:pt x="229" y="148"/>
                    <a:pt x="234" y="144"/>
                    <a:pt x="240" y="144"/>
                  </a:cubicBezTo>
                  <a:cubicBezTo>
                    <a:pt x="254" y="144"/>
                    <a:pt x="254" y="144"/>
                    <a:pt x="254" y="144"/>
                  </a:cubicBezTo>
                  <a:cubicBezTo>
                    <a:pt x="260" y="144"/>
                    <a:pt x="265" y="140"/>
                    <a:pt x="265" y="134"/>
                  </a:cubicBezTo>
                  <a:cubicBezTo>
                    <a:pt x="265" y="129"/>
                    <a:pt x="265" y="129"/>
                    <a:pt x="265" y="129"/>
                  </a:cubicBezTo>
                  <a:cubicBezTo>
                    <a:pt x="265" y="123"/>
                    <a:pt x="260" y="118"/>
                    <a:pt x="254" y="11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2" name="Group 111"/>
          <p:cNvGrpSpPr>
            <a:grpSpLocks noChangeAspect="1"/>
          </p:cNvGrpSpPr>
          <p:nvPr/>
        </p:nvGrpSpPr>
        <p:grpSpPr>
          <a:xfrm>
            <a:off x="17343483" y="2761887"/>
            <a:ext cx="375021" cy="320040"/>
            <a:chOff x="8586713" y="1128701"/>
            <a:chExt cx="1450975" cy="1238250"/>
          </a:xfrm>
          <a:solidFill>
            <a:srgbClr val="404040"/>
          </a:solidFill>
        </p:grpSpPr>
        <p:sp>
          <p:nvSpPr>
            <p:cNvPr id="113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9" name="Freeform 41"/>
          <p:cNvSpPr>
            <a:spLocks noChangeAspect="1" noEditPoints="1"/>
          </p:cNvSpPr>
          <p:nvPr/>
        </p:nvSpPr>
        <p:spPr bwMode="auto">
          <a:xfrm>
            <a:off x="10209240" y="3480063"/>
            <a:ext cx="653004" cy="652143"/>
          </a:xfrm>
          <a:custGeom>
            <a:avLst/>
            <a:gdLst>
              <a:gd name="T0" fmla="*/ 161 w 322"/>
              <a:gd name="T1" fmla="*/ 322 h 322"/>
              <a:gd name="T2" fmla="*/ 60 w 322"/>
              <a:gd name="T3" fmla="*/ 67 h 322"/>
              <a:gd name="T4" fmla="*/ 92 w 322"/>
              <a:gd name="T5" fmla="*/ 58 h 322"/>
              <a:gd name="T6" fmla="*/ 47 w 322"/>
              <a:gd name="T7" fmla="*/ 80 h 322"/>
              <a:gd name="T8" fmla="*/ 34 w 322"/>
              <a:gd name="T9" fmla="*/ 106 h 322"/>
              <a:gd name="T10" fmla="*/ 74 w 322"/>
              <a:gd name="T11" fmla="*/ 111 h 322"/>
              <a:gd name="T12" fmla="*/ 23 w 322"/>
              <a:gd name="T13" fmla="*/ 153 h 322"/>
              <a:gd name="T14" fmla="*/ 24 w 322"/>
              <a:gd name="T15" fmla="*/ 181 h 322"/>
              <a:gd name="T16" fmla="*/ 69 w 322"/>
              <a:gd name="T17" fmla="*/ 180 h 322"/>
              <a:gd name="T18" fmla="*/ 36 w 322"/>
              <a:gd name="T19" fmla="*/ 224 h 322"/>
              <a:gd name="T20" fmla="*/ 60 w 322"/>
              <a:gd name="T21" fmla="*/ 259 h 322"/>
              <a:gd name="T22" fmla="*/ 85 w 322"/>
              <a:gd name="T23" fmla="*/ 251 h 322"/>
              <a:gd name="T24" fmla="*/ 80 w 322"/>
              <a:gd name="T25" fmla="*/ 277 h 322"/>
              <a:gd name="T26" fmla="*/ 136 w 322"/>
              <a:gd name="T27" fmla="*/ 299 h 322"/>
              <a:gd name="T28" fmla="*/ 151 w 322"/>
              <a:gd name="T29" fmla="*/ 246 h 322"/>
              <a:gd name="T30" fmla="*/ 99 w 322"/>
              <a:gd name="T31" fmla="*/ 224 h 322"/>
              <a:gd name="T32" fmla="*/ 90 w 322"/>
              <a:gd name="T33" fmla="*/ 172 h 322"/>
              <a:gd name="T34" fmla="*/ 151 w 322"/>
              <a:gd name="T35" fmla="*/ 153 h 322"/>
              <a:gd name="T36" fmla="*/ 97 w 322"/>
              <a:gd name="T37" fmla="*/ 107 h 322"/>
              <a:gd name="T38" fmla="*/ 151 w 322"/>
              <a:gd name="T39" fmla="*/ 153 h 322"/>
              <a:gd name="T40" fmla="*/ 111 w 322"/>
              <a:gd name="T41" fmla="*/ 69 h 322"/>
              <a:gd name="T42" fmla="*/ 151 w 322"/>
              <a:gd name="T43" fmla="*/ 22 h 322"/>
              <a:gd name="T44" fmla="*/ 298 w 322"/>
              <a:gd name="T45" fmla="*/ 144 h 322"/>
              <a:gd name="T46" fmla="*/ 253 w 322"/>
              <a:gd name="T47" fmla="*/ 146 h 322"/>
              <a:gd name="T48" fmla="*/ 286 w 322"/>
              <a:gd name="T49" fmla="*/ 101 h 322"/>
              <a:gd name="T50" fmla="*/ 262 w 322"/>
              <a:gd name="T51" fmla="*/ 67 h 322"/>
              <a:gd name="T52" fmla="*/ 237 w 322"/>
              <a:gd name="T53" fmla="*/ 75 h 322"/>
              <a:gd name="T54" fmla="*/ 242 w 322"/>
              <a:gd name="T55" fmla="*/ 49 h 322"/>
              <a:gd name="T56" fmla="*/ 186 w 322"/>
              <a:gd name="T57" fmla="*/ 26 h 322"/>
              <a:gd name="T58" fmla="*/ 171 w 322"/>
              <a:gd name="T59" fmla="*/ 80 h 322"/>
              <a:gd name="T60" fmla="*/ 223 w 322"/>
              <a:gd name="T61" fmla="*/ 101 h 322"/>
              <a:gd name="T62" fmla="*/ 232 w 322"/>
              <a:gd name="T63" fmla="*/ 153 h 322"/>
              <a:gd name="T64" fmla="*/ 171 w 322"/>
              <a:gd name="T65" fmla="*/ 172 h 322"/>
              <a:gd name="T66" fmla="*/ 225 w 322"/>
              <a:gd name="T67" fmla="*/ 218 h 322"/>
              <a:gd name="T68" fmla="*/ 171 w 322"/>
              <a:gd name="T69" fmla="*/ 172 h 322"/>
              <a:gd name="T70" fmla="*/ 180 w 322"/>
              <a:gd name="T71" fmla="*/ 302 h 322"/>
              <a:gd name="T72" fmla="*/ 216 w 322"/>
              <a:gd name="T73" fmla="*/ 246 h 322"/>
              <a:gd name="T74" fmla="*/ 242 w 322"/>
              <a:gd name="T75" fmla="*/ 277 h 322"/>
              <a:gd name="T76" fmla="*/ 237 w 322"/>
              <a:gd name="T77" fmla="*/ 251 h 322"/>
              <a:gd name="T78" fmla="*/ 262 w 322"/>
              <a:gd name="T79" fmla="*/ 259 h 322"/>
              <a:gd name="T80" fmla="*/ 286 w 322"/>
              <a:gd name="T81" fmla="*/ 224 h 322"/>
              <a:gd name="T82" fmla="*/ 253 w 322"/>
              <a:gd name="T83" fmla="*/ 180 h 322"/>
              <a:gd name="T84" fmla="*/ 298 w 322"/>
              <a:gd name="T85" fmla="*/ 181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22" h="322">
                <a:moveTo>
                  <a:pt x="161" y="0"/>
                </a:moveTo>
                <a:cubicBezTo>
                  <a:pt x="72" y="0"/>
                  <a:pt x="0" y="73"/>
                  <a:pt x="0" y="161"/>
                </a:cubicBezTo>
                <a:cubicBezTo>
                  <a:pt x="0" y="250"/>
                  <a:pt x="72" y="322"/>
                  <a:pt x="161" y="322"/>
                </a:cubicBezTo>
                <a:cubicBezTo>
                  <a:pt x="250" y="322"/>
                  <a:pt x="322" y="250"/>
                  <a:pt x="322" y="161"/>
                </a:cubicBezTo>
                <a:cubicBezTo>
                  <a:pt x="322" y="73"/>
                  <a:pt x="250" y="0"/>
                  <a:pt x="161" y="0"/>
                </a:cubicBezTo>
                <a:close/>
                <a:moveTo>
                  <a:pt x="60" y="67"/>
                </a:moveTo>
                <a:cubicBezTo>
                  <a:pt x="66" y="60"/>
                  <a:pt x="73" y="54"/>
                  <a:pt x="80" y="49"/>
                </a:cubicBezTo>
                <a:cubicBezTo>
                  <a:pt x="106" y="30"/>
                  <a:pt x="106" y="30"/>
                  <a:pt x="106" y="30"/>
                </a:cubicBezTo>
                <a:cubicBezTo>
                  <a:pt x="92" y="58"/>
                  <a:pt x="92" y="58"/>
                  <a:pt x="92" y="58"/>
                </a:cubicBezTo>
                <a:cubicBezTo>
                  <a:pt x="90" y="63"/>
                  <a:pt x="88" y="69"/>
                  <a:pt x="85" y="75"/>
                </a:cubicBezTo>
                <a:cubicBezTo>
                  <a:pt x="83" y="80"/>
                  <a:pt x="83" y="80"/>
                  <a:pt x="83" y="80"/>
                </a:cubicBezTo>
                <a:cubicBezTo>
                  <a:pt x="47" y="80"/>
                  <a:pt x="47" y="80"/>
                  <a:pt x="47" y="80"/>
                </a:cubicBezTo>
                <a:lnTo>
                  <a:pt x="60" y="67"/>
                </a:lnTo>
                <a:close/>
                <a:moveTo>
                  <a:pt x="24" y="144"/>
                </a:moveTo>
                <a:cubicBezTo>
                  <a:pt x="25" y="131"/>
                  <a:pt x="29" y="118"/>
                  <a:pt x="34" y="106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74" y="111"/>
                  <a:pt x="74" y="111"/>
                  <a:pt x="74" y="111"/>
                </a:cubicBezTo>
                <a:cubicBezTo>
                  <a:pt x="72" y="123"/>
                  <a:pt x="70" y="134"/>
                  <a:pt x="69" y="146"/>
                </a:cubicBezTo>
                <a:cubicBezTo>
                  <a:pt x="68" y="153"/>
                  <a:pt x="68" y="153"/>
                  <a:pt x="68" y="153"/>
                </a:cubicBezTo>
                <a:cubicBezTo>
                  <a:pt x="23" y="153"/>
                  <a:pt x="23" y="153"/>
                  <a:pt x="23" y="153"/>
                </a:cubicBezTo>
                <a:lnTo>
                  <a:pt x="24" y="144"/>
                </a:lnTo>
                <a:close/>
                <a:moveTo>
                  <a:pt x="34" y="220"/>
                </a:moveTo>
                <a:cubicBezTo>
                  <a:pt x="29" y="208"/>
                  <a:pt x="25" y="195"/>
                  <a:pt x="24" y="18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68" y="172"/>
                  <a:pt x="68" y="172"/>
                  <a:pt x="68" y="172"/>
                </a:cubicBezTo>
                <a:cubicBezTo>
                  <a:pt x="69" y="180"/>
                  <a:pt x="69" y="180"/>
                  <a:pt x="69" y="180"/>
                </a:cubicBezTo>
                <a:cubicBezTo>
                  <a:pt x="70" y="191"/>
                  <a:pt x="72" y="203"/>
                  <a:pt x="74" y="215"/>
                </a:cubicBezTo>
                <a:cubicBezTo>
                  <a:pt x="76" y="224"/>
                  <a:pt x="76" y="224"/>
                  <a:pt x="76" y="224"/>
                </a:cubicBezTo>
                <a:cubicBezTo>
                  <a:pt x="36" y="224"/>
                  <a:pt x="36" y="224"/>
                  <a:pt x="36" y="224"/>
                </a:cubicBezTo>
                <a:lnTo>
                  <a:pt x="34" y="220"/>
                </a:lnTo>
                <a:close/>
                <a:moveTo>
                  <a:pt x="80" y="277"/>
                </a:moveTo>
                <a:cubicBezTo>
                  <a:pt x="73" y="272"/>
                  <a:pt x="66" y="265"/>
                  <a:pt x="60" y="259"/>
                </a:cubicBezTo>
                <a:cubicBezTo>
                  <a:pt x="47" y="246"/>
                  <a:pt x="47" y="246"/>
                  <a:pt x="47" y="246"/>
                </a:cubicBezTo>
                <a:cubicBezTo>
                  <a:pt x="83" y="246"/>
                  <a:pt x="83" y="246"/>
                  <a:pt x="83" y="246"/>
                </a:cubicBezTo>
                <a:cubicBezTo>
                  <a:pt x="85" y="251"/>
                  <a:pt x="85" y="251"/>
                  <a:pt x="85" y="251"/>
                </a:cubicBezTo>
                <a:cubicBezTo>
                  <a:pt x="88" y="257"/>
                  <a:pt x="90" y="263"/>
                  <a:pt x="92" y="267"/>
                </a:cubicBezTo>
                <a:cubicBezTo>
                  <a:pt x="106" y="296"/>
                  <a:pt x="106" y="296"/>
                  <a:pt x="106" y="296"/>
                </a:cubicBezTo>
                <a:lnTo>
                  <a:pt x="80" y="277"/>
                </a:lnTo>
                <a:close/>
                <a:moveTo>
                  <a:pt x="151" y="304"/>
                </a:moveTo>
                <a:cubicBezTo>
                  <a:pt x="138" y="302"/>
                  <a:pt x="138" y="302"/>
                  <a:pt x="138" y="302"/>
                </a:cubicBezTo>
                <a:cubicBezTo>
                  <a:pt x="136" y="299"/>
                  <a:pt x="136" y="299"/>
                  <a:pt x="136" y="299"/>
                </a:cubicBezTo>
                <a:cubicBezTo>
                  <a:pt x="127" y="287"/>
                  <a:pt x="119" y="273"/>
                  <a:pt x="111" y="257"/>
                </a:cubicBezTo>
                <a:cubicBezTo>
                  <a:pt x="106" y="246"/>
                  <a:pt x="106" y="246"/>
                  <a:pt x="106" y="246"/>
                </a:cubicBezTo>
                <a:cubicBezTo>
                  <a:pt x="151" y="246"/>
                  <a:pt x="151" y="246"/>
                  <a:pt x="151" y="246"/>
                </a:cubicBezTo>
                <a:lnTo>
                  <a:pt x="151" y="304"/>
                </a:lnTo>
                <a:close/>
                <a:moveTo>
                  <a:pt x="151" y="224"/>
                </a:moveTo>
                <a:cubicBezTo>
                  <a:pt x="99" y="224"/>
                  <a:pt x="99" y="224"/>
                  <a:pt x="99" y="224"/>
                </a:cubicBezTo>
                <a:cubicBezTo>
                  <a:pt x="97" y="218"/>
                  <a:pt x="97" y="218"/>
                  <a:pt x="97" y="218"/>
                </a:cubicBezTo>
                <a:cubicBezTo>
                  <a:pt x="94" y="207"/>
                  <a:pt x="92" y="194"/>
                  <a:pt x="91" y="181"/>
                </a:cubicBezTo>
                <a:cubicBezTo>
                  <a:pt x="90" y="172"/>
                  <a:pt x="90" y="172"/>
                  <a:pt x="90" y="172"/>
                </a:cubicBezTo>
                <a:cubicBezTo>
                  <a:pt x="151" y="172"/>
                  <a:pt x="151" y="172"/>
                  <a:pt x="151" y="172"/>
                </a:cubicBezTo>
                <a:lnTo>
                  <a:pt x="151" y="224"/>
                </a:lnTo>
                <a:close/>
                <a:moveTo>
                  <a:pt x="151" y="153"/>
                </a:moveTo>
                <a:cubicBezTo>
                  <a:pt x="90" y="153"/>
                  <a:pt x="90" y="153"/>
                  <a:pt x="90" y="153"/>
                </a:cubicBezTo>
                <a:cubicBezTo>
                  <a:pt x="91" y="145"/>
                  <a:pt x="91" y="145"/>
                  <a:pt x="91" y="145"/>
                </a:cubicBezTo>
                <a:cubicBezTo>
                  <a:pt x="92" y="132"/>
                  <a:pt x="94" y="119"/>
                  <a:pt x="97" y="107"/>
                </a:cubicBezTo>
                <a:cubicBezTo>
                  <a:pt x="99" y="101"/>
                  <a:pt x="99" y="101"/>
                  <a:pt x="99" y="101"/>
                </a:cubicBezTo>
                <a:cubicBezTo>
                  <a:pt x="151" y="101"/>
                  <a:pt x="151" y="101"/>
                  <a:pt x="151" y="101"/>
                </a:cubicBezTo>
                <a:lnTo>
                  <a:pt x="151" y="153"/>
                </a:lnTo>
                <a:close/>
                <a:moveTo>
                  <a:pt x="151" y="80"/>
                </a:moveTo>
                <a:cubicBezTo>
                  <a:pt x="106" y="80"/>
                  <a:pt x="106" y="80"/>
                  <a:pt x="106" y="80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9" y="53"/>
                  <a:pt x="127" y="39"/>
                  <a:pt x="136" y="27"/>
                </a:cubicBezTo>
                <a:cubicBezTo>
                  <a:pt x="138" y="24"/>
                  <a:pt x="141" y="24"/>
                  <a:pt x="142" y="23"/>
                </a:cubicBezTo>
                <a:cubicBezTo>
                  <a:pt x="151" y="22"/>
                  <a:pt x="151" y="22"/>
                  <a:pt x="151" y="22"/>
                </a:cubicBezTo>
                <a:lnTo>
                  <a:pt x="151" y="80"/>
                </a:lnTo>
                <a:close/>
                <a:moveTo>
                  <a:pt x="288" y="106"/>
                </a:moveTo>
                <a:cubicBezTo>
                  <a:pt x="293" y="118"/>
                  <a:pt x="296" y="131"/>
                  <a:pt x="298" y="144"/>
                </a:cubicBezTo>
                <a:cubicBezTo>
                  <a:pt x="299" y="153"/>
                  <a:pt x="299" y="153"/>
                  <a:pt x="299" y="153"/>
                </a:cubicBezTo>
                <a:cubicBezTo>
                  <a:pt x="253" y="153"/>
                  <a:pt x="253" y="153"/>
                  <a:pt x="253" y="153"/>
                </a:cubicBezTo>
                <a:cubicBezTo>
                  <a:pt x="253" y="146"/>
                  <a:pt x="253" y="146"/>
                  <a:pt x="253" y="146"/>
                </a:cubicBezTo>
                <a:cubicBezTo>
                  <a:pt x="252" y="134"/>
                  <a:pt x="250" y="123"/>
                  <a:pt x="248" y="111"/>
                </a:cubicBezTo>
                <a:cubicBezTo>
                  <a:pt x="245" y="101"/>
                  <a:pt x="245" y="101"/>
                  <a:pt x="245" y="101"/>
                </a:cubicBezTo>
                <a:cubicBezTo>
                  <a:pt x="286" y="101"/>
                  <a:pt x="286" y="101"/>
                  <a:pt x="286" y="101"/>
                </a:cubicBezTo>
                <a:lnTo>
                  <a:pt x="288" y="106"/>
                </a:lnTo>
                <a:close/>
                <a:moveTo>
                  <a:pt x="242" y="49"/>
                </a:moveTo>
                <a:cubicBezTo>
                  <a:pt x="249" y="54"/>
                  <a:pt x="256" y="60"/>
                  <a:pt x="262" y="67"/>
                </a:cubicBezTo>
                <a:cubicBezTo>
                  <a:pt x="275" y="80"/>
                  <a:pt x="275" y="80"/>
                  <a:pt x="275" y="80"/>
                </a:cubicBezTo>
                <a:cubicBezTo>
                  <a:pt x="239" y="80"/>
                  <a:pt x="239" y="80"/>
                  <a:pt x="239" y="80"/>
                </a:cubicBezTo>
                <a:cubicBezTo>
                  <a:pt x="237" y="75"/>
                  <a:pt x="237" y="75"/>
                  <a:pt x="237" y="75"/>
                </a:cubicBezTo>
                <a:cubicBezTo>
                  <a:pt x="234" y="68"/>
                  <a:pt x="232" y="63"/>
                  <a:pt x="230" y="58"/>
                </a:cubicBezTo>
                <a:cubicBezTo>
                  <a:pt x="216" y="30"/>
                  <a:pt x="216" y="30"/>
                  <a:pt x="216" y="30"/>
                </a:cubicBezTo>
                <a:lnTo>
                  <a:pt x="242" y="49"/>
                </a:lnTo>
                <a:close/>
                <a:moveTo>
                  <a:pt x="171" y="22"/>
                </a:moveTo>
                <a:cubicBezTo>
                  <a:pt x="184" y="24"/>
                  <a:pt x="184" y="24"/>
                  <a:pt x="184" y="24"/>
                </a:cubicBezTo>
                <a:cubicBezTo>
                  <a:pt x="186" y="26"/>
                  <a:pt x="186" y="26"/>
                  <a:pt x="186" y="26"/>
                </a:cubicBezTo>
                <a:cubicBezTo>
                  <a:pt x="195" y="39"/>
                  <a:pt x="203" y="53"/>
                  <a:pt x="211" y="69"/>
                </a:cubicBezTo>
                <a:cubicBezTo>
                  <a:pt x="216" y="80"/>
                  <a:pt x="216" y="80"/>
                  <a:pt x="216" y="80"/>
                </a:cubicBezTo>
                <a:cubicBezTo>
                  <a:pt x="171" y="80"/>
                  <a:pt x="171" y="80"/>
                  <a:pt x="171" y="80"/>
                </a:cubicBezTo>
                <a:lnTo>
                  <a:pt x="171" y="22"/>
                </a:lnTo>
                <a:close/>
                <a:moveTo>
                  <a:pt x="171" y="101"/>
                </a:moveTo>
                <a:cubicBezTo>
                  <a:pt x="223" y="101"/>
                  <a:pt x="223" y="101"/>
                  <a:pt x="223" y="101"/>
                </a:cubicBezTo>
                <a:cubicBezTo>
                  <a:pt x="225" y="107"/>
                  <a:pt x="225" y="107"/>
                  <a:pt x="225" y="107"/>
                </a:cubicBezTo>
                <a:cubicBezTo>
                  <a:pt x="228" y="119"/>
                  <a:pt x="230" y="132"/>
                  <a:pt x="231" y="145"/>
                </a:cubicBezTo>
                <a:cubicBezTo>
                  <a:pt x="232" y="153"/>
                  <a:pt x="232" y="153"/>
                  <a:pt x="232" y="153"/>
                </a:cubicBezTo>
                <a:cubicBezTo>
                  <a:pt x="171" y="153"/>
                  <a:pt x="171" y="153"/>
                  <a:pt x="171" y="153"/>
                </a:cubicBezTo>
                <a:lnTo>
                  <a:pt x="171" y="101"/>
                </a:lnTo>
                <a:close/>
                <a:moveTo>
                  <a:pt x="171" y="172"/>
                </a:moveTo>
                <a:cubicBezTo>
                  <a:pt x="232" y="172"/>
                  <a:pt x="232" y="172"/>
                  <a:pt x="232" y="172"/>
                </a:cubicBezTo>
                <a:cubicBezTo>
                  <a:pt x="231" y="181"/>
                  <a:pt x="231" y="181"/>
                  <a:pt x="231" y="181"/>
                </a:cubicBezTo>
                <a:cubicBezTo>
                  <a:pt x="230" y="194"/>
                  <a:pt x="228" y="207"/>
                  <a:pt x="225" y="218"/>
                </a:cubicBezTo>
                <a:cubicBezTo>
                  <a:pt x="223" y="224"/>
                  <a:pt x="223" y="224"/>
                  <a:pt x="223" y="224"/>
                </a:cubicBezTo>
                <a:cubicBezTo>
                  <a:pt x="171" y="224"/>
                  <a:pt x="171" y="224"/>
                  <a:pt x="171" y="224"/>
                </a:cubicBezTo>
                <a:lnTo>
                  <a:pt x="171" y="172"/>
                </a:lnTo>
                <a:close/>
                <a:moveTo>
                  <a:pt x="211" y="257"/>
                </a:moveTo>
                <a:cubicBezTo>
                  <a:pt x="203" y="273"/>
                  <a:pt x="195" y="287"/>
                  <a:pt x="186" y="299"/>
                </a:cubicBezTo>
                <a:cubicBezTo>
                  <a:pt x="184" y="302"/>
                  <a:pt x="181" y="302"/>
                  <a:pt x="180" y="302"/>
                </a:cubicBezTo>
                <a:cubicBezTo>
                  <a:pt x="171" y="304"/>
                  <a:pt x="171" y="304"/>
                  <a:pt x="171" y="304"/>
                </a:cubicBezTo>
                <a:cubicBezTo>
                  <a:pt x="171" y="246"/>
                  <a:pt x="171" y="246"/>
                  <a:pt x="171" y="246"/>
                </a:cubicBezTo>
                <a:cubicBezTo>
                  <a:pt x="216" y="246"/>
                  <a:pt x="216" y="246"/>
                  <a:pt x="216" y="246"/>
                </a:cubicBezTo>
                <a:lnTo>
                  <a:pt x="211" y="257"/>
                </a:lnTo>
                <a:close/>
                <a:moveTo>
                  <a:pt x="262" y="259"/>
                </a:moveTo>
                <a:cubicBezTo>
                  <a:pt x="256" y="265"/>
                  <a:pt x="249" y="272"/>
                  <a:pt x="242" y="277"/>
                </a:cubicBezTo>
                <a:cubicBezTo>
                  <a:pt x="216" y="296"/>
                  <a:pt x="216" y="296"/>
                  <a:pt x="216" y="296"/>
                </a:cubicBezTo>
                <a:cubicBezTo>
                  <a:pt x="230" y="267"/>
                  <a:pt x="230" y="267"/>
                  <a:pt x="230" y="267"/>
                </a:cubicBezTo>
                <a:cubicBezTo>
                  <a:pt x="232" y="263"/>
                  <a:pt x="234" y="257"/>
                  <a:pt x="237" y="251"/>
                </a:cubicBezTo>
                <a:cubicBezTo>
                  <a:pt x="239" y="246"/>
                  <a:pt x="239" y="246"/>
                  <a:pt x="239" y="246"/>
                </a:cubicBezTo>
                <a:cubicBezTo>
                  <a:pt x="275" y="246"/>
                  <a:pt x="275" y="246"/>
                  <a:pt x="275" y="246"/>
                </a:cubicBezTo>
                <a:lnTo>
                  <a:pt x="262" y="259"/>
                </a:lnTo>
                <a:close/>
                <a:moveTo>
                  <a:pt x="298" y="181"/>
                </a:moveTo>
                <a:cubicBezTo>
                  <a:pt x="296" y="195"/>
                  <a:pt x="293" y="208"/>
                  <a:pt x="288" y="220"/>
                </a:cubicBezTo>
                <a:cubicBezTo>
                  <a:pt x="286" y="224"/>
                  <a:pt x="286" y="224"/>
                  <a:pt x="286" y="224"/>
                </a:cubicBezTo>
                <a:cubicBezTo>
                  <a:pt x="245" y="224"/>
                  <a:pt x="245" y="224"/>
                  <a:pt x="245" y="224"/>
                </a:cubicBezTo>
                <a:cubicBezTo>
                  <a:pt x="248" y="215"/>
                  <a:pt x="248" y="215"/>
                  <a:pt x="248" y="215"/>
                </a:cubicBezTo>
                <a:cubicBezTo>
                  <a:pt x="250" y="203"/>
                  <a:pt x="252" y="191"/>
                  <a:pt x="253" y="180"/>
                </a:cubicBezTo>
                <a:cubicBezTo>
                  <a:pt x="253" y="172"/>
                  <a:pt x="253" y="172"/>
                  <a:pt x="253" y="172"/>
                </a:cubicBezTo>
                <a:cubicBezTo>
                  <a:pt x="299" y="172"/>
                  <a:pt x="299" y="172"/>
                  <a:pt x="299" y="172"/>
                </a:cubicBezTo>
                <a:lnTo>
                  <a:pt x="298" y="181"/>
                </a:lnTo>
                <a:close/>
              </a:path>
            </a:pathLst>
          </a:custGeom>
          <a:solidFill>
            <a:srgbClr val="00009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0" name="Rounded Rectangle 269"/>
          <p:cNvSpPr/>
          <p:nvPr/>
        </p:nvSpPr>
        <p:spPr>
          <a:xfrm>
            <a:off x="9792013" y="4364277"/>
            <a:ext cx="1497139" cy="491066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 smtClean="0"/>
              <a:t>SBC</a:t>
            </a:r>
            <a:endParaRPr lang="en-US" sz="1900" dirty="0"/>
          </a:p>
        </p:txBody>
      </p:sp>
      <p:cxnSp>
        <p:nvCxnSpPr>
          <p:cNvPr id="275" name="Straight Connector 274"/>
          <p:cNvCxnSpPr>
            <a:stCxn id="19" idx="1"/>
            <a:endCxn id="270" idx="2"/>
          </p:cNvCxnSpPr>
          <p:nvPr/>
        </p:nvCxnSpPr>
        <p:spPr>
          <a:xfrm flipH="1" flipV="1">
            <a:off x="10540583" y="4855343"/>
            <a:ext cx="1003354" cy="1229765"/>
          </a:xfrm>
          <a:prstGeom prst="line">
            <a:avLst/>
          </a:prstGeom>
          <a:ln w="19050">
            <a:solidFill>
              <a:schemeClr val="tx1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/>
          <p:cNvCxnSpPr/>
          <p:nvPr/>
        </p:nvCxnSpPr>
        <p:spPr>
          <a:xfrm>
            <a:off x="8602133" y="10493028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3" name="Straight Arrow Connector 282"/>
          <p:cNvCxnSpPr/>
          <p:nvPr/>
        </p:nvCxnSpPr>
        <p:spPr>
          <a:xfrm>
            <a:off x="12693691" y="10515977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4" name="Straight Arrow Connector 283"/>
          <p:cNvCxnSpPr/>
          <p:nvPr/>
        </p:nvCxnSpPr>
        <p:spPr>
          <a:xfrm>
            <a:off x="16933333" y="10515977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6" name="Elbow Connector 285"/>
          <p:cNvCxnSpPr>
            <a:endCxn id="222" idx="2"/>
          </p:cNvCxnSpPr>
          <p:nvPr/>
        </p:nvCxnSpPr>
        <p:spPr>
          <a:xfrm rot="10800000">
            <a:off x="3446159" y="11358341"/>
            <a:ext cx="13487174" cy="399408"/>
          </a:xfrm>
          <a:prstGeom prst="bentConnector2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8" name="Elbow Connector 287"/>
          <p:cNvCxnSpPr>
            <a:endCxn id="194" idx="2"/>
          </p:cNvCxnSpPr>
          <p:nvPr/>
        </p:nvCxnSpPr>
        <p:spPr>
          <a:xfrm flipV="1">
            <a:off x="16933333" y="10493028"/>
            <a:ext cx="4775625" cy="1264722"/>
          </a:xfrm>
          <a:prstGeom prst="bentConnector2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0" name="Rounded Rectangle 289"/>
          <p:cNvSpPr/>
          <p:nvPr/>
        </p:nvSpPr>
        <p:spPr>
          <a:xfrm>
            <a:off x="838200" y="10856833"/>
            <a:ext cx="1693328" cy="49106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CMS</a:t>
            </a:r>
            <a:endParaRPr lang="en-US" sz="1900" dirty="0"/>
          </a:p>
        </p:txBody>
      </p:sp>
      <p:cxnSp>
        <p:nvCxnSpPr>
          <p:cNvPr id="291" name="Straight Connector 290"/>
          <p:cNvCxnSpPr>
            <a:endCxn id="19" idx="2"/>
          </p:cNvCxnSpPr>
          <p:nvPr/>
        </p:nvCxnSpPr>
        <p:spPr>
          <a:xfrm flipV="1">
            <a:off x="7125230" y="6434102"/>
            <a:ext cx="3491127" cy="155843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473239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/>
          <p:cNvSpPr/>
          <p:nvPr/>
        </p:nvSpPr>
        <p:spPr>
          <a:xfrm>
            <a:off x="20639017" y="740832"/>
            <a:ext cx="3744984" cy="3429000"/>
          </a:xfrm>
          <a:prstGeom prst="roundRect">
            <a:avLst>
              <a:gd name="adj" fmla="val 11348"/>
            </a:avLst>
          </a:prstGeom>
          <a:noFill/>
          <a:ln w="1905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52311" y="63499"/>
            <a:ext cx="19157245" cy="635002"/>
          </a:xfrm>
        </p:spPr>
        <p:txBody>
          <a:bodyPr>
            <a:normAutofit fontScale="90000"/>
          </a:bodyPr>
          <a:lstStyle/>
          <a:p>
            <a:r>
              <a:rPr lang="en-US" sz="4300" b="1" dirty="0"/>
              <a:t>JPMC – Transform Phase </a:t>
            </a:r>
            <a:r>
              <a:rPr lang="en-US" sz="4300" b="1" dirty="0" smtClean="0"/>
              <a:t>1.0</a:t>
            </a:r>
            <a:endParaRPr lang="en-US" sz="4300" b="1" dirty="0"/>
          </a:p>
        </p:txBody>
      </p:sp>
      <p:sp>
        <p:nvSpPr>
          <p:cNvPr id="12" name="Cloud 11"/>
          <p:cNvSpPr/>
          <p:nvPr/>
        </p:nvSpPr>
        <p:spPr>
          <a:xfrm>
            <a:off x="761731" y="1420018"/>
            <a:ext cx="19559456" cy="1546760"/>
          </a:xfrm>
          <a:prstGeom prst="cloud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24811" y="1067053"/>
            <a:ext cx="1354267" cy="11643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07316" y="1225553"/>
            <a:ext cx="1673155" cy="742882"/>
          </a:xfrm>
          <a:prstGeom prst="rect">
            <a:avLst/>
          </a:prstGeom>
        </p:spPr>
      </p:pic>
      <p:sp>
        <p:nvSpPr>
          <p:cNvPr id="17" name="Rounded Rectangle 12"/>
          <p:cNvSpPr>
            <a:spLocks noChangeArrowheads="1"/>
          </p:cNvSpPr>
          <p:nvPr/>
        </p:nvSpPr>
        <p:spPr bwMode="auto">
          <a:xfrm>
            <a:off x="1300322" y="3793013"/>
            <a:ext cx="2314221" cy="113453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dirty="0">
                <a:solidFill>
                  <a:srgbClr val="FFFFFF"/>
                </a:solidFill>
              </a:rPr>
              <a:t>Convergys </a:t>
            </a:r>
          </a:p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IVR/SN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2451736" y="2425354"/>
            <a:ext cx="0" cy="1346088"/>
          </a:xfrm>
          <a:prstGeom prst="straightConnector1">
            <a:avLst/>
          </a:prstGeom>
          <a:ln w="9525" cmpd="sng">
            <a:solidFill>
              <a:schemeClr val="accent2"/>
            </a:solidFill>
            <a:prstDash val="sysDash"/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914885" y="2533908"/>
            <a:ext cx="0" cy="119411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22057309" y="1301966"/>
            <a:ext cx="23755" cy="1034836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22916447" y="1248830"/>
            <a:ext cx="3" cy="110066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5400000">
            <a:off x="21135160" y="2719924"/>
            <a:ext cx="167216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HTTP</a:t>
            </a:r>
          </a:p>
        </p:txBody>
      </p:sp>
      <p:sp>
        <p:nvSpPr>
          <p:cNvPr id="31" name="TextBox 30"/>
          <p:cNvSpPr txBox="1"/>
          <p:nvPr/>
        </p:nvSpPr>
        <p:spPr>
          <a:xfrm rot="5400000">
            <a:off x="22042257" y="2544068"/>
            <a:ext cx="134619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Session Sig. 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23802623" y="1214964"/>
            <a:ext cx="3" cy="110066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 rot="5400000">
            <a:off x="22988442" y="2691940"/>
            <a:ext cx="1624646" cy="931333"/>
          </a:xfrm>
          <a:prstGeom prst="rect">
            <a:avLst/>
          </a:prstGeom>
          <a:noFill/>
        </p:spPr>
        <p:txBody>
          <a:bodyPr wrap="squar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CTI/State events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1709407" y="6902775"/>
            <a:ext cx="2731912" cy="86042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Genesys CIM</a:t>
            </a:r>
          </a:p>
        </p:txBody>
      </p:sp>
      <p:sp>
        <p:nvSpPr>
          <p:cNvPr id="38" name="Rounded Rectangle 12"/>
          <p:cNvSpPr>
            <a:spLocks noChangeArrowheads="1"/>
          </p:cNvSpPr>
          <p:nvPr/>
        </p:nvSpPr>
        <p:spPr bwMode="auto">
          <a:xfrm>
            <a:off x="606918" y="9306725"/>
            <a:ext cx="2742341" cy="672358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0" scaled="0"/>
            <a:tileRect/>
          </a:gradFill>
          <a:ln w="28575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500" b="1" dirty="0">
                <a:solidFill>
                  <a:srgbClr val="FFFFFF"/>
                </a:solidFill>
              </a:rPr>
              <a:t>CMS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30961" y="8393653"/>
            <a:ext cx="2731912" cy="86042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MIS Datamart</a:t>
            </a:r>
          </a:p>
        </p:txBody>
      </p:sp>
      <p:sp>
        <p:nvSpPr>
          <p:cNvPr id="42" name="Rectangle 154"/>
          <p:cNvSpPr>
            <a:spLocks noChangeArrowheads="1"/>
          </p:cNvSpPr>
          <p:nvPr/>
        </p:nvSpPr>
        <p:spPr bwMode="ltGray">
          <a:xfrm>
            <a:off x="10920096" y="10210344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52" name="Picture 1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732" y="10313394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Text Box 96"/>
          <p:cNvSpPr txBox="1">
            <a:spLocks noChangeArrowheads="1"/>
          </p:cNvSpPr>
          <p:nvPr/>
        </p:nvSpPr>
        <p:spPr bwMode="ltGray">
          <a:xfrm>
            <a:off x="10907716" y="11035445"/>
            <a:ext cx="2099016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grpSp>
        <p:nvGrpSpPr>
          <p:cNvPr id="2" name="Group 52"/>
          <p:cNvGrpSpPr/>
          <p:nvPr/>
        </p:nvGrpSpPr>
        <p:grpSpPr>
          <a:xfrm>
            <a:off x="11799843" y="10280270"/>
            <a:ext cx="735915" cy="551936"/>
            <a:chOff x="3117742" y="1462305"/>
            <a:chExt cx="275968" cy="275968"/>
          </a:xfrm>
        </p:grpSpPr>
        <p:sp>
          <p:nvSpPr>
            <p:cNvPr id="54" name="Oval 53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57" name="Straight Connector 56"/>
          <p:cNvCxnSpPr/>
          <p:nvPr/>
        </p:nvCxnSpPr>
        <p:spPr>
          <a:xfrm>
            <a:off x="10942963" y="11040722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Box 96"/>
          <p:cNvSpPr txBox="1">
            <a:spLocks noChangeArrowheads="1"/>
          </p:cNvSpPr>
          <p:nvPr/>
        </p:nvSpPr>
        <p:spPr bwMode="ltGray">
          <a:xfrm>
            <a:off x="20668277" y="10483520"/>
            <a:ext cx="2470555" cy="948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900" i="1" dirty="0">
                <a:solidFill>
                  <a:srgbClr val="4D4D4D"/>
                </a:solidFill>
                <a:latin typeface="Arial Narrow" charset="0"/>
              </a:rPr>
              <a:t> Specialist Workspace</a:t>
            </a:r>
          </a:p>
        </p:txBody>
      </p:sp>
      <p:sp>
        <p:nvSpPr>
          <p:cNvPr id="64" name="Rectangle 154"/>
          <p:cNvSpPr>
            <a:spLocks noChangeArrowheads="1"/>
          </p:cNvSpPr>
          <p:nvPr/>
        </p:nvSpPr>
        <p:spPr bwMode="ltGray">
          <a:xfrm>
            <a:off x="14684315" y="10276322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65" name="Picture 1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7951" y="10379372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66"/>
          <p:cNvGrpSpPr/>
          <p:nvPr/>
        </p:nvGrpSpPr>
        <p:grpSpPr>
          <a:xfrm>
            <a:off x="15564061" y="10346248"/>
            <a:ext cx="735915" cy="551936"/>
            <a:chOff x="3117742" y="1462305"/>
            <a:chExt cx="275968" cy="275968"/>
          </a:xfrm>
        </p:grpSpPr>
        <p:sp>
          <p:nvSpPr>
            <p:cNvPr id="68" name="Oval 67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0" name="Straight Connector 69"/>
          <p:cNvCxnSpPr/>
          <p:nvPr/>
        </p:nvCxnSpPr>
        <p:spPr>
          <a:xfrm>
            <a:off x="14707181" y="11106700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154"/>
          <p:cNvSpPr>
            <a:spLocks noChangeArrowheads="1"/>
          </p:cNvSpPr>
          <p:nvPr/>
        </p:nvSpPr>
        <p:spPr bwMode="ltGray">
          <a:xfrm>
            <a:off x="18477480" y="10212032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73" name="Picture 1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1116" y="10315082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74"/>
          <p:cNvGrpSpPr/>
          <p:nvPr/>
        </p:nvGrpSpPr>
        <p:grpSpPr>
          <a:xfrm>
            <a:off x="19357227" y="10281958"/>
            <a:ext cx="735915" cy="551936"/>
            <a:chOff x="3117742" y="1462305"/>
            <a:chExt cx="275968" cy="275968"/>
          </a:xfrm>
        </p:grpSpPr>
        <p:sp>
          <p:nvSpPr>
            <p:cNvPr id="76" name="Oval 75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8" name="Straight Connector 77"/>
          <p:cNvCxnSpPr/>
          <p:nvPr/>
        </p:nvCxnSpPr>
        <p:spPr>
          <a:xfrm>
            <a:off x="18500347" y="11042410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4971248" y="2685887"/>
            <a:ext cx="0" cy="1086402"/>
          </a:xfrm>
          <a:prstGeom prst="straightConnector1">
            <a:avLst/>
          </a:prstGeom>
          <a:ln w="9525" cmpd="sng">
            <a:solidFill>
              <a:schemeClr val="accent2"/>
            </a:solidFill>
            <a:prstDash val="sysDash"/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5434397" y="2729311"/>
            <a:ext cx="0" cy="99955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Box 96"/>
          <p:cNvSpPr txBox="1">
            <a:spLocks noChangeArrowheads="1"/>
          </p:cNvSpPr>
          <p:nvPr/>
        </p:nvSpPr>
        <p:spPr bwMode="ltGray">
          <a:xfrm rot="5400000">
            <a:off x="4197856" y="2819098"/>
            <a:ext cx="947904" cy="8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TBnT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94" name="Text Box 96"/>
          <p:cNvSpPr txBox="1">
            <a:spLocks noChangeArrowheads="1"/>
          </p:cNvSpPr>
          <p:nvPr/>
        </p:nvSpPr>
        <p:spPr bwMode="ltGray">
          <a:xfrm rot="5400000">
            <a:off x="1679491" y="2819106"/>
            <a:ext cx="947904" cy="8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TBnT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30" name="Straight Arrow Connector 129"/>
          <p:cNvCxnSpPr/>
          <p:nvPr/>
        </p:nvCxnSpPr>
        <p:spPr>
          <a:xfrm flipH="1" flipV="1">
            <a:off x="2952567" y="8228515"/>
            <a:ext cx="16173256" cy="1015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V="1">
            <a:off x="3039407" y="7772567"/>
            <a:ext cx="9560" cy="43423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 flipV="1">
            <a:off x="11609887" y="8316191"/>
            <a:ext cx="9560" cy="43423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 flipV="1">
            <a:off x="15287265" y="8208481"/>
            <a:ext cx="9560" cy="43423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V="1">
            <a:off x="19167273" y="8221481"/>
            <a:ext cx="9560" cy="43423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ounded Rectangle 138"/>
          <p:cNvSpPr/>
          <p:nvPr/>
        </p:nvSpPr>
        <p:spPr>
          <a:xfrm>
            <a:off x="13263691" y="10824378"/>
            <a:ext cx="1443499" cy="47731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T-Svr</a:t>
            </a:r>
          </a:p>
        </p:txBody>
      </p:sp>
      <p:sp>
        <p:nvSpPr>
          <p:cNvPr id="140" name="Rounded Rectangle 139"/>
          <p:cNvSpPr/>
          <p:nvPr/>
        </p:nvSpPr>
        <p:spPr>
          <a:xfrm>
            <a:off x="17085805" y="10824378"/>
            <a:ext cx="1443499" cy="47731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T-Svr</a:t>
            </a:r>
          </a:p>
        </p:txBody>
      </p:sp>
      <p:cxnSp>
        <p:nvCxnSpPr>
          <p:cNvPr id="143" name="Elbow Connector 142"/>
          <p:cNvCxnSpPr>
            <a:stCxn id="146" idx="3"/>
          </p:cNvCxnSpPr>
          <p:nvPr/>
        </p:nvCxnSpPr>
        <p:spPr>
          <a:xfrm flipV="1">
            <a:off x="3293444" y="8228521"/>
            <a:ext cx="953165" cy="4119466"/>
          </a:xfrm>
          <a:prstGeom prst="bentConnector2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 flipV="1">
            <a:off x="10277192" y="8250227"/>
            <a:ext cx="0" cy="377773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ounded Rectangle 137"/>
          <p:cNvSpPr/>
          <p:nvPr/>
        </p:nvSpPr>
        <p:spPr>
          <a:xfrm>
            <a:off x="9441576" y="10824378"/>
            <a:ext cx="1443499" cy="47731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T-Svr</a:t>
            </a:r>
          </a:p>
        </p:txBody>
      </p:sp>
      <p:cxnSp>
        <p:nvCxnSpPr>
          <p:cNvPr id="148" name="Straight Arrow Connector 147"/>
          <p:cNvCxnSpPr/>
          <p:nvPr/>
        </p:nvCxnSpPr>
        <p:spPr>
          <a:xfrm flipV="1">
            <a:off x="10249394" y="12027960"/>
            <a:ext cx="7553949" cy="84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 flipV="1">
            <a:off x="13866585" y="11137806"/>
            <a:ext cx="3" cy="86844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 flipV="1">
            <a:off x="17775537" y="11138652"/>
            <a:ext cx="3" cy="86844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TextBox 156"/>
          <p:cNvSpPr txBox="1"/>
          <p:nvPr/>
        </p:nvSpPr>
        <p:spPr>
          <a:xfrm rot="5400000">
            <a:off x="20267418" y="2685454"/>
            <a:ext cx="167216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Media RTP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21515531" y="708557"/>
            <a:ext cx="1794928" cy="433898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b="1" u="sng" dirty="0"/>
              <a:t>Legend:</a:t>
            </a:r>
          </a:p>
        </p:txBody>
      </p:sp>
      <p:sp>
        <p:nvSpPr>
          <p:cNvPr id="164" name="Rounded Rectangle 163"/>
          <p:cNvSpPr/>
          <p:nvPr/>
        </p:nvSpPr>
        <p:spPr>
          <a:xfrm>
            <a:off x="11610378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5" name="Rounded Rectangle 164"/>
          <p:cNvSpPr/>
          <p:nvPr/>
        </p:nvSpPr>
        <p:spPr>
          <a:xfrm>
            <a:off x="15335711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6" name="Rounded Rectangle 165"/>
          <p:cNvSpPr/>
          <p:nvPr/>
        </p:nvSpPr>
        <p:spPr>
          <a:xfrm>
            <a:off x="19128778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0" name="Rounded Rectangle 12"/>
          <p:cNvSpPr>
            <a:spLocks noChangeArrowheads="1"/>
          </p:cNvSpPr>
          <p:nvPr/>
        </p:nvSpPr>
        <p:spPr bwMode="auto">
          <a:xfrm>
            <a:off x="14616045" y="8695267"/>
            <a:ext cx="1594555" cy="931334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9" name="Rounded Rectangle 12"/>
          <p:cNvSpPr>
            <a:spLocks noChangeArrowheads="1"/>
          </p:cNvSpPr>
          <p:nvPr/>
        </p:nvSpPr>
        <p:spPr bwMode="auto">
          <a:xfrm>
            <a:off x="10879421" y="8707967"/>
            <a:ext cx="1594555" cy="918634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11" name="Rounded Rectangle 12"/>
          <p:cNvSpPr>
            <a:spLocks noChangeArrowheads="1"/>
          </p:cNvSpPr>
          <p:nvPr/>
        </p:nvSpPr>
        <p:spPr bwMode="auto">
          <a:xfrm>
            <a:off x="18352667" y="8703734"/>
            <a:ext cx="1594555" cy="922868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98" name="Text Box 96"/>
          <p:cNvSpPr txBox="1">
            <a:spLocks noChangeArrowheads="1"/>
          </p:cNvSpPr>
          <p:nvPr/>
        </p:nvSpPr>
        <p:spPr bwMode="ltGray">
          <a:xfrm>
            <a:off x="14639208" y="11102737"/>
            <a:ext cx="2038997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00" name="Text Box 96"/>
          <p:cNvSpPr txBox="1">
            <a:spLocks noChangeArrowheads="1"/>
          </p:cNvSpPr>
          <p:nvPr/>
        </p:nvSpPr>
        <p:spPr bwMode="ltGray">
          <a:xfrm>
            <a:off x="18439305" y="11055235"/>
            <a:ext cx="2394211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31" name="Straight Arrow Connector 130"/>
          <p:cNvCxnSpPr>
            <a:stCxn id="38" idx="3"/>
          </p:cNvCxnSpPr>
          <p:nvPr/>
        </p:nvCxnSpPr>
        <p:spPr>
          <a:xfrm flipV="1">
            <a:off x="3349259" y="9637492"/>
            <a:ext cx="902181" cy="5412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Rounded Rectangle 141"/>
          <p:cNvSpPr/>
          <p:nvPr/>
        </p:nvSpPr>
        <p:spPr>
          <a:xfrm>
            <a:off x="572087" y="1115018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Nice Recording</a:t>
            </a:r>
          </a:p>
        </p:txBody>
      </p:sp>
      <p:sp>
        <p:nvSpPr>
          <p:cNvPr id="144" name="Rounded Rectangle 143"/>
          <p:cNvSpPr/>
          <p:nvPr/>
        </p:nvSpPr>
        <p:spPr>
          <a:xfrm>
            <a:off x="566809" y="11621238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WFM,QM</a:t>
            </a:r>
          </a:p>
        </p:txBody>
      </p:sp>
      <p:sp>
        <p:nvSpPr>
          <p:cNvPr id="146" name="Rounded Rectangle 145"/>
          <p:cNvSpPr/>
          <p:nvPr/>
        </p:nvSpPr>
        <p:spPr>
          <a:xfrm>
            <a:off x="561532" y="1213979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Dialer</a:t>
            </a:r>
          </a:p>
        </p:txBody>
      </p:sp>
      <p:cxnSp>
        <p:nvCxnSpPr>
          <p:cNvPr id="149" name="Straight Arrow Connector 148"/>
          <p:cNvCxnSpPr/>
          <p:nvPr/>
        </p:nvCxnSpPr>
        <p:spPr>
          <a:xfrm>
            <a:off x="3343983" y="10903957"/>
            <a:ext cx="907459" cy="110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stCxn id="142" idx="3"/>
          </p:cNvCxnSpPr>
          <p:nvPr/>
        </p:nvCxnSpPr>
        <p:spPr>
          <a:xfrm flipV="1">
            <a:off x="3303999" y="11352811"/>
            <a:ext cx="947443" cy="556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>
            <a:stCxn id="144" idx="3"/>
          </p:cNvCxnSpPr>
          <p:nvPr/>
        </p:nvCxnSpPr>
        <p:spPr>
          <a:xfrm flipV="1">
            <a:off x="3298722" y="11827825"/>
            <a:ext cx="921053" cy="160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12437477" y="2625276"/>
            <a:ext cx="0" cy="1494060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V="1">
            <a:off x="14970511" y="2539905"/>
            <a:ext cx="3" cy="162211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 Box 96"/>
          <p:cNvSpPr txBox="1">
            <a:spLocks noChangeArrowheads="1"/>
          </p:cNvSpPr>
          <p:nvPr/>
        </p:nvSpPr>
        <p:spPr bwMode="ltGray">
          <a:xfrm>
            <a:off x="20146580" y="8851677"/>
            <a:ext cx="4031949" cy="55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Avaya CM-Elite Cores 1-n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28" name="Rounded Rectangle 127"/>
          <p:cNvSpPr/>
          <p:nvPr/>
        </p:nvSpPr>
        <p:spPr>
          <a:xfrm>
            <a:off x="591439" y="1065669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Cisco Unity VM</a:t>
            </a:r>
          </a:p>
        </p:txBody>
      </p:sp>
      <p:cxnSp>
        <p:nvCxnSpPr>
          <p:cNvPr id="163" name="Straight Arrow Connector 162"/>
          <p:cNvCxnSpPr/>
          <p:nvPr/>
        </p:nvCxnSpPr>
        <p:spPr>
          <a:xfrm>
            <a:off x="3334876" y="8804001"/>
            <a:ext cx="907459" cy="110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ounded Rectangle 101"/>
          <p:cNvSpPr/>
          <p:nvPr/>
        </p:nvSpPr>
        <p:spPr>
          <a:xfrm>
            <a:off x="17093752" y="10339462"/>
            <a:ext cx="1443499" cy="47731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AES</a:t>
            </a:r>
          </a:p>
        </p:txBody>
      </p:sp>
      <p:sp>
        <p:nvSpPr>
          <p:cNvPr id="103" name="Rounded Rectangle 102"/>
          <p:cNvSpPr/>
          <p:nvPr/>
        </p:nvSpPr>
        <p:spPr>
          <a:xfrm>
            <a:off x="13259456" y="10366792"/>
            <a:ext cx="1443499" cy="47731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AES</a:t>
            </a:r>
          </a:p>
        </p:txBody>
      </p:sp>
      <p:sp>
        <p:nvSpPr>
          <p:cNvPr id="104" name="Rounded Rectangle 103"/>
          <p:cNvSpPr/>
          <p:nvPr/>
        </p:nvSpPr>
        <p:spPr>
          <a:xfrm>
            <a:off x="9453621" y="10351436"/>
            <a:ext cx="1443499" cy="47731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AES</a:t>
            </a:r>
          </a:p>
        </p:txBody>
      </p:sp>
      <p:sp>
        <p:nvSpPr>
          <p:cNvPr id="113" name="TextBox 45"/>
          <p:cNvSpPr txBox="1">
            <a:spLocks noChangeArrowheads="1"/>
          </p:cNvSpPr>
          <p:nvPr/>
        </p:nvSpPr>
        <p:spPr bwMode="auto">
          <a:xfrm>
            <a:off x="15712355" y="3330720"/>
            <a:ext cx="2001317" cy="543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AS5400</a:t>
            </a:r>
          </a:p>
        </p:txBody>
      </p:sp>
      <p:pic>
        <p:nvPicPr>
          <p:cNvPr id="117" name="Picture 8" descr="C:\DOCUME~1\gklimo\LOCALS~1\Temp\SNAGHTML1f83fb5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4171443" y="3391585"/>
            <a:ext cx="184996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8" name="Picture 8" descr="C:\DOCUME~1\gklimo\LOCALS~1\Temp\SNAGHTML1f83fb5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1560973" y="3397571"/>
            <a:ext cx="184996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" name="Rounded Rectangle 121"/>
          <p:cNvSpPr/>
          <p:nvPr/>
        </p:nvSpPr>
        <p:spPr>
          <a:xfrm>
            <a:off x="13974372" y="5013789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SM</a:t>
            </a:r>
          </a:p>
        </p:txBody>
      </p:sp>
      <p:sp>
        <p:nvSpPr>
          <p:cNvPr id="126" name="Rounded Rectangle 125"/>
          <p:cNvSpPr/>
          <p:nvPr/>
        </p:nvSpPr>
        <p:spPr>
          <a:xfrm>
            <a:off x="11420826" y="5041121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SM</a:t>
            </a:r>
          </a:p>
        </p:txBody>
      </p:sp>
      <p:sp>
        <p:nvSpPr>
          <p:cNvPr id="141" name="TextBox 45"/>
          <p:cNvSpPr txBox="1">
            <a:spLocks noChangeArrowheads="1"/>
          </p:cNvSpPr>
          <p:nvPr/>
        </p:nvSpPr>
        <p:spPr bwMode="auto">
          <a:xfrm>
            <a:off x="15805682" y="4745399"/>
            <a:ext cx="3149373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Aura Session Managers Active - Active</a:t>
            </a:r>
          </a:p>
        </p:txBody>
      </p:sp>
      <p:sp>
        <p:nvSpPr>
          <p:cNvPr id="147" name="Rounded Rectangle 12"/>
          <p:cNvSpPr>
            <a:spLocks noChangeArrowheads="1"/>
          </p:cNvSpPr>
          <p:nvPr/>
        </p:nvSpPr>
        <p:spPr bwMode="auto">
          <a:xfrm>
            <a:off x="3841298" y="3777659"/>
            <a:ext cx="2314221" cy="113453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dirty="0">
                <a:solidFill>
                  <a:srgbClr val="FFFFFF"/>
                </a:solidFill>
              </a:rPr>
              <a:t>Verizon</a:t>
            </a:r>
          </a:p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NGSN</a:t>
            </a:r>
          </a:p>
        </p:txBody>
      </p:sp>
      <p:sp>
        <p:nvSpPr>
          <p:cNvPr id="151" name="Oval 150"/>
          <p:cNvSpPr/>
          <p:nvPr/>
        </p:nvSpPr>
        <p:spPr>
          <a:xfrm>
            <a:off x="11061665" y="4140679"/>
            <a:ext cx="5470931" cy="512250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SIP Trunk Routing</a:t>
            </a:r>
          </a:p>
        </p:txBody>
      </p:sp>
      <p:cxnSp>
        <p:nvCxnSpPr>
          <p:cNvPr id="154" name="Straight Arrow Connector 153"/>
          <p:cNvCxnSpPr>
            <a:stCxn id="122" idx="0"/>
          </p:cNvCxnSpPr>
          <p:nvPr/>
        </p:nvCxnSpPr>
        <p:spPr>
          <a:xfrm flipH="1" flipV="1">
            <a:off x="14714361" y="4631584"/>
            <a:ext cx="269907" cy="38220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>
            <a:stCxn id="126" idx="0"/>
          </p:cNvCxnSpPr>
          <p:nvPr/>
        </p:nvCxnSpPr>
        <p:spPr>
          <a:xfrm flipV="1">
            <a:off x="12430721" y="4631584"/>
            <a:ext cx="177523" cy="40953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Oval 166"/>
          <p:cNvSpPr/>
          <p:nvPr/>
        </p:nvSpPr>
        <p:spPr>
          <a:xfrm>
            <a:off x="9889068" y="5909734"/>
            <a:ext cx="7187560" cy="728156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Aura SIP Session / Application Routing</a:t>
            </a:r>
          </a:p>
        </p:txBody>
      </p:sp>
      <p:cxnSp>
        <p:nvCxnSpPr>
          <p:cNvPr id="168" name="Straight Arrow Connector 167"/>
          <p:cNvCxnSpPr>
            <a:endCxn id="122" idx="2"/>
          </p:cNvCxnSpPr>
          <p:nvPr/>
        </p:nvCxnSpPr>
        <p:spPr>
          <a:xfrm flipH="1" flipV="1">
            <a:off x="14984267" y="5442651"/>
            <a:ext cx="14704" cy="61896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H="1" flipV="1">
            <a:off x="12459179" y="5405951"/>
            <a:ext cx="14704" cy="61896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ounded Rectangle 169"/>
          <p:cNvSpPr/>
          <p:nvPr/>
        </p:nvSpPr>
        <p:spPr>
          <a:xfrm>
            <a:off x="17198420" y="6855337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AAEP</a:t>
            </a:r>
          </a:p>
        </p:txBody>
      </p:sp>
      <p:sp>
        <p:nvSpPr>
          <p:cNvPr id="173" name="TextBox 45"/>
          <p:cNvSpPr txBox="1">
            <a:spLocks noChangeArrowheads="1"/>
          </p:cNvSpPr>
          <p:nvPr/>
        </p:nvSpPr>
        <p:spPr bwMode="auto">
          <a:xfrm>
            <a:off x="19399724" y="6586947"/>
            <a:ext cx="3149373" cy="118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Aura Experience Portals</a:t>
            </a:r>
          </a:p>
          <a:p>
            <a:pPr algn="ctr"/>
            <a:r>
              <a:rPr lang="en-US" sz="2100" dirty="0"/>
              <a:t>Active - Active</a:t>
            </a:r>
            <a:endParaRPr lang="en-US" sz="2100" dirty="0">
              <a:solidFill>
                <a:schemeClr val="tx1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8668023" y="6723449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sp>
        <p:nvSpPr>
          <p:cNvPr id="174" name="Diamond 173"/>
          <p:cNvSpPr/>
          <p:nvPr/>
        </p:nvSpPr>
        <p:spPr>
          <a:xfrm>
            <a:off x="19475303" y="5277884"/>
            <a:ext cx="1309208" cy="917780"/>
          </a:xfrm>
          <a:prstGeom prst="diamond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100" dirty="0"/>
          </a:p>
        </p:txBody>
      </p:sp>
      <p:sp>
        <p:nvSpPr>
          <p:cNvPr id="175" name="Rectangle 174"/>
          <p:cNvSpPr/>
          <p:nvPr/>
        </p:nvSpPr>
        <p:spPr>
          <a:xfrm>
            <a:off x="19661932" y="5427471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cxnSp>
        <p:nvCxnSpPr>
          <p:cNvPr id="177" name="Straight Arrow Connector 176"/>
          <p:cNvCxnSpPr/>
          <p:nvPr/>
        </p:nvCxnSpPr>
        <p:spPr>
          <a:xfrm flipH="1" flipV="1">
            <a:off x="16792017" y="6467144"/>
            <a:ext cx="755880" cy="39517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45"/>
          <p:cNvSpPr txBox="1">
            <a:spLocks noChangeArrowheads="1"/>
          </p:cNvSpPr>
          <p:nvPr/>
        </p:nvSpPr>
        <p:spPr bwMode="auto">
          <a:xfrm>
            <a:off x="20489189" y="5397688"/>
            <a:ext cx="3503472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Media Processors / Servers 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1089633" y="19636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0" name="Rectangle 189"/>
          <p:cNvSpPr/>
          <p:nvPr/>
        </p:nvSpPr>
        <p:spPr>
          <a:xfrm>
            <a:off x="20016057" y="51498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2" name="Rectangle 191"/>
          <p:cNvSpPr/>
          <p:nvPr/>
        </p:nvSpPr>
        <p:spPr>
          <a:xfrm>
            <a:off x="15470236" y="3192190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3" name="Rectangle 192"/>
          <p:cNvSpPr/>
          <p:nvPr/>
        </p:nvSpPr>
        <p:spPr>
          <a:xfrm>
            <a:off x="11920553" y="3198178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4" name="Rectangle 193"/>
          <p:cNvSpPr/>
          <p:nvPr/>
        </p:nvSpPr>
        <p:spPr>
          <a:xfrm>
            <a:off x="12489772" y="10455038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5" name="Rectangle 194"/>
          <p:cNvSpPr/>
          <p:nvPr/>
        </p:nvSpPr>
        <p:spPr>
          <a:xfrm>
            <a:off x="16283036" y="10503714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6" name="Rectangle 195"/>
          <p:cNvSpPr/>
          <p:nvPr/>
        </p:nvSpPr>
        <p:spPr>
          <a:xfrm>
            <a:off x="20076300" y="10467016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197" name="Straight Arrow Connector 196"/>
          <p:cNvCxnSpPr>
            <a:stCxn id="11" idx="0"/>
            <a:endCxn id="167" idx="5"/>
          </p:cNvCxnSpPr>
          <p:nvPr/>
        </p:nvCxnSpPr>
        <p:spPr>
          <a:xfrm flipH="1" flipV="1">
            <a:off x="16024033" y="6531254"/>
            <a:ext cx="3125912" cy="2172480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>
            <a:stCxn id="10" idx="0"/>
          </p:cNvCxnSpPr>
          <p:nvPr/>
        </p:nvCxnSpPr>
        <p:spPr>
          <a:xfrm flipH="1" flipV="1">
            <a:off x="14998971" y="6637894"/>
            <a:ext cx="414352" cy="205737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>
            <a:stCxn id="9" idx="0"/>
          </p:cNvCxnSpPr>
          <p:nvPr/>
        </p:nvCxnSpPr>
        <p:spPr>
          <a:xfrm flipV="1">
            <a:off x="11676700" y="6616550"/>
            <a:ext cx="789240" cy="209141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/>
          <p:cNvCxnSpPr>
            <a:stCxn id="174" idx="1"/>
            <a:endCxn id="167" idx="6"/>
          </p:cNvCxnSpPr>
          <p:nvPr/>
        </p:nvCxnSpPr>
        <p:spPr>
          <a:xfrm flipH="1">
            <a:off x="17076628" y="5736775"/>
            <a:ext cx="2398675" cy="53703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170" idx="0"/>
          </p:cNvCxnSpPr>
          <p:nvPr/>
        </p:nvCxnSpPr>
        <p:spPr>
          <a:xfrm flipV="1">
            <a:off x="18208315" y="5933552"/>
            <a:ext cx="1572112" cy="92178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/>
          <p:cNvCxnSpPr>
            <a:stCxn id="36" idx="0"/>
          </p:cNvCxnSpPr>
          <p:nvPr/>
        </p:nvCxnSpPr>
        <p:spPr>
          <a:xfrm flipV="1">
            <a:off x="3075363" y="5784145"/>
            <a:ext cx="26891" cy="11186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/>
          <p:cNvCxnSpPr/>
          <p:nvPr/>
        </p:nvCxnSpPr>
        <p:spPr>
          <a:xfrm flipV="1">
            <a:off x="4933275" y="4872354"/>
            <a:ext cx="26891" cy="905192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/>
          <p:cNvCxnSpPr/>
          <p:nvPr/>
        </p:nvCxnSpPr>
        <p:spPr>
          <a:xfrm flipH="1" flipV="1">
            <a:off x="2286665" y="4927547"/>
            <a:ext cx="18680" cy="85659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/>
          <p:nvPr/>
        </p:nvCxnSpPr>
        <p:spPr>
          <a:xfrm flipH="1">
            <a:off x="2305344" y="5805488"/>
            <a:ext cx="2618416" cy="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 Box 96"/>
          <p:cNvSpPr txBox="1">
            <a:spLocks noChangeArrowheads="1"/>
          </p:cNvSpPr>
          <p:nvPr/>
        </p:nvSpPr>
        <p:spPr bwMode="ltGray">
          <a:xfrm>
            <a:off x="0" y="6856882"/>
            <a:ext cx="2171408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Nodal Routing Strategies</a:t>
            </a:r>
          </a:p>
        </p:txBody>
      </p:sp>
      <p:grpSp>
        <p:nvGrpSpPr>
          <p:cNvPr id="253" name="Group 252"/>
          <p:cNvGrpSpPr/>
          <p:nvPr/>
        </p:nvGrpSpPr>
        <p:grpSpPr>
          <a:xfrm>
            <a:off x="5325876" y="10390747"/>
            <a:ext cx="4031949" cy="1699366"/>
            <a:chOff x="1997203" y="5195373"/>
            <a:chExt cx="1511981" cy="849683"/>
          </a:xfrm>
        </p:grpSpPr>
        <p:sp>
          <p:nvSpPr>
            <p:cNvPr id="251" name="Rounded Rectangle 250"/>
            <p:cNvSpPr/>
            <p:nvPr/>
          </p:nvSpPr>
          <p:spPr>
            <a:xfrm>
              <a:off x="2604157" y="5195373"/>
              <a:ext cx="541312" cy="23865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2500" dirty="0"/>
            </a:p>
          </p:txBody>
        </p:sp>
        <p:sp>
          <p:nvSpPr>
            <p:cNvPr id="250" name="Rounded Rectangle 249"/>
            <p:cNvSpPr/>
            <p:nvPr/>
          </p:nvSpPr>
          <p:spPr>
            <a:xfrm>
              <a:off x="2505122" y="5309768"/>
              <a:ext cx="541312" cy="23865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2500" dirty="0"/>
            </a:p>
          </p:txBody>
        </p:sp>
        <p:sp>
          <p:nvSpPr>
            <p:cNvPr id="116" name="Text Box 96"/>
            <p:cNvSpPr txBox="1">
              <a:spLocks noChangeArrowheads="1"/>
            </p:cNvSpPr>
            <p:nvPr/>
          </p:nvSpPr>
          <p:spPr bwMode="ltGray">
            <a:xfrm>
              <a:off x="1997203" y="5672133"/>
              <a:ext cx="1511981" cy="3729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2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2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>
                <a:lnSpc>
                  <a:spcPct val="80000"/>
                </a:lnSpc>
                <a:spcBef>
                  <a:spcPct val="40000"/>
                </a:spcBef>
              </a:pPr>
              <a:r>
                <a:rPr lang="en-IE" sz="2600" i="1" dirty="0">
                  <a:solidFill>
                    <a:srgbClr val="4D4D4D"/>
                  </a:solidFill>
                  <a:latin typeface="Arial Narrow" charset="0"/>
                </a:rPr>
                <a:t>Media Anchoring &amp; Voice Logger Streams</a:t>
              </a:r>
              <a:endParaRPr lang="en-GB" sz="2600" i="1" dirty="0">
                <a:solidFill>
                  <a:srgbClr val="4D4D4D"/>
                </a:solidFill>
                <a:latin typeface="Arial Narrow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>
            <a:xfrm>
              <a:off x="2416760" y="5413492"/>
              <a:ext cx="541312" cy="238658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r>
                <a:rPr lang="en-US" sz="2500" dirty="0"/>
                <a:t>G650</a:t>
              </a:r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2391971" y="5209169"/>
              <a:ext cx="85383" cy="96046"/>
            </a:xfrm>
            <a:prstGeom prst="rect">
              <a:avLst/>
            </a:prstGeom>
            <a:solidFill>
              <a:srgbClr val="0000FF"/>
            </a:solidFill>
            <a:ln w="19050">
              <a:solidFill>
                <a:srgbClr val="0000FF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mtClean="0"/>
            </a:p>
          </p:txBody>
        </p:sp>
      </p:grpSp>
      <p:sp>
        <p:nvSpPr>
          <p:cNvPr id="254" name="Rectangle 253"/>
          <p:cNvSpPr/>
          <p:nvPr/>
        </p:nvSpPr>
        <p:spPr>
          <a:xfrm>
            <a:off x="5667068" y="3545666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255" name="Rectangle 254"/>
          <p:cNvSpPr/>
          <p:nvPr/>
        </p:nvSpPr>
        <p:spPr>
          <a:xfrm>
            <a:off x="3113519" y="3551654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256" name="Rounded Rectangle 255"/>
          <p:cNvSpPr/>
          <p:nvPr/>
        </p:nvSpPr>
        <p:spPr>
          <a:xfrm>
            <a:off x="9762140" y="5079800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1.1</a:t>
            </a:r>
          </a:p>
        </p:txBody>
      </p:sp>
      <p:sp>
        <p:nvSpPr>
          <p:cNvPr id="257" name="Rounded Rectangle 256"/>
          <p:cNvSpPr/>
          <p:nvPr/>
        </p:nvSpPr>
        <p:spPr>
          <a:xfrm>
            <a:off x="18564548" y="7369564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1.2</a:t>
            </a:r>
          </a:p>
        </p:txBody>
      </p:sp>
      <p:sp>
        <p:nvSpPr>
          <p:cNvPr id="132" name="Rounded Rectangle 12"/>
          <p:cNvSpPr>
            <a:spLocks noChangeArrowheads="1"/>
          </p:cNvSpPr>
          <p:nvPr/>
        </p:nvSpPr>
        <p:spPr bwMode="auto">
          <a:xfrm>
            <a:off x="640784" y="9992525"/>
            <a:ext cx="2742341" cy="67235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500" b="1" dirty="0">
                <a:solidFill>
                  <a:srgbClr val="FFFFFF"/>
                </a:solidFill>
              </a:rPr>
              <a:t>Control Manager</a:t>
            </a:r>
          </a:p>
        </p:txBody>
      </p:sp>
      <p:cxnSp>
        <p:nvCxnSpPr>
          <p:cNvPr id="134" name="Straight Arrow Connector 133"/>
          <p:cNvCxnSpPr/>
          <p:nvPr/>
        </p:nvCxnSpPr>
        <p:spPr>
          <a:xfrm flipV="1">
            <a:off x="3349259" y="10297892"/>
            <a:ext cx="902181" cy="5412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300322" y="708557"/>
            <a:ext cx="22692339" cy="1163943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84287744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 154"/>
          <p:cNvSpPr>
            <a:spLocks noChangeArrowheads="1"/>
          </p:cNvSpPr>
          <p:nvPr/>
        </p:nvSpPr>
        <p:spPr bwMode="ltGray">
          <a:xfrm>
            <a:off x="17128471" y="3480063"/>
            <a:ext cx="4376862" cy="2460488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4" name="Rectangle 154"/>
          <p:cNvSpPr>
            <a:spLocks noChangeArrowheads="1"/>
          </p:cNvSpPr>
          <p:nvPr/>
        </p:nvSpPr>
        <p:spPr bwMode="ltGray">
          <a:xfrm>
            <a:off x="16295028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5" name="Rectangle 154"/>
          <p:cNvSpPr>
            <a:spLocks noChangeArrowheads="1"/>
          </p:cNvSpPr>
          <p:nvPr/>
        </p:nvSpPr>
        <p:spPr bwMode="ltGray">
          <a:xfrm>
            <a:off x="8076716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" name="Text Box 96"/>
          <p:cNvSpPr txBox="1">
            <a:spLocks noChangeArrowheads="1"/>
          </p:cNvSpPr>
          <p:nvPr/>
        </p:nvSpPr>
        <p:spPr bwMode="ltGray">
          <a:xfrm>
            <a:off x="882518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" name="Text Box 96"/>
          <p:cNvSpPr txBox="1">
            <a:spLocks noChangeArrowheads="1"/>
          </p:cNvSpPr>
          <p:nvPr/>
        </p:nvSpPr>
        <p:spPr bwMode="ltGray">
          <a:xfrm>
            <a:off x="13063536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8" name="Text Box 96"/>
          <p:cNvSpPr txBox="1">
            <a:spLocks noChangeArrowheads="1"/>
          </p:cNvSpPr>
          <p:nvPr/>
        </p:nvSpPr>
        <p:spPr bwMode="ltGray">
          <a:xfrm>
            <a:off x="1733083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616357" y="5940550"/>
            <a:ext cx="6333910" cy="987103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SIP and Web RTC Session Routing</a:t>
            </a:r>
          </a:p>
        </p:txBody>
      </p:sp>
      <p:cxnSp>
        <p:nvCxnSpPr>
          <p:cNvPr id="24" name="Straight Arrow Connector 23"/>
          <p:cNvCxnSpPr>
            <a:stCxn id="37" idx="1"/>
          </p:cNvCxnSpPr>
          <p:nvPr/>
        </p:nvCxnSpPr>
        <p:spPr>
          <a:xfrm flipH="1">
            <a:off x="7874905" y="10752016"/>
            <a:ext cx="10285059" cy="180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67026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CTI</a:t>
            </a:r>
            <a:endParaRPr lang="en-US" sz="1900" dirty="0"/>
          </a:p>
        </p:txBody>
      </p:sp>
      <p:sp>
        <p:nvSpPr>
          <p:cNvPr id="27" name="Rounded Rectangle 26"/>
          <p:cNvSpPr/>
          <p:nvPr/>
        </p:nvSpPr>
        <p:spPr>
          <a:xfrm>
            <a:off x="10018405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28" name="Rectangle 154"/>
          <p:cNvSpPr>
            <a:spLocks noChangeArrowheads="1"/>
          </p:cNvSpPr>
          <p:nvPr/>
        </p:nvSpPr>
        <p:spPr bwMode="ltGray">
          <a:xfrm>
            <a:off x="12208471" y="9284476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12298781" y="9448138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CTI</a:t>
            </a:r>
            <a:endParaRPr lang="en-US" sz="1900" dirty="0"/>
          </a:p>
        </p:txBody>
      </p:sp>
      <p:sp>
        <p:nvSpPr>
          <p:cNvPr id="30" name="Rounded Rectangle 29"/>
          <p:cNvSpPr/>
          <p:nvPr/>
        </p:nvSpPr>
        <p:spPr>
          <a:xfrm>
            <a:off x="14150160" y="9448138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16385338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CTI</a:t>
            </a:r>
            <a:endParaRPr lang="en-US" sz="1900" dirty="0"/>
          </a:p>
        </p:txBody>
      </p:sp>
      <p:sp>
        <p:nvSpPr>
          <p:cNvPr id="32" name="Rounded Rectangle 31"/>
          <p:cNvSpPr/>
          <p:nvPr/>
        </p:nvSpPr>
        <p:spPr>
          <a:xfrm>
            <a:off x="18236717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cxnSp>
        <p:nvCxnSpPr>
          <p:cNvPr id="33" name="Straight Connector 32"/>
          <p:cNvCxnSpPr>
            <a:stCxn id="15" idx="2"/>
            <a:endCxn id="35" idx="0"/>
          </p:cNvCxnSpPr>
          <p:nvPr/>
        </p:nvCxnSpPr>
        <p:spPr>
          <a:xfrm flipH="1">
            <a:off x="9980021" y="10468764"/>
            <a:ext cx="4517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8" idx="2"/>
            <a:endCxn id="36" idx="0"/>
          </p:cNvCxnSpPr>
          <p:nvPr/>
        </p:nvCxnSpPr>
        <p:spPr>
          <a:xfrm flipH="1">
            <a:off x="14111754" y="10468753"/>
            <a:ext cx="4539" cy="198598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Plaque 34"/>
          <p:cNvSpPr/>
          <p:nvPr/>
        </p:nvSpPr>
        <p:spPr>
          <a:xfrm>
            <a:off x="9919063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6" name="Plaque 35"/>
          <p:cNvSpPr/>
          <p:nvPr/>
        </p:nvSpPr>
        <p:spPr>
          <a:xfrm>
            <a:off x="14050796" y="10667350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7" name="Plaque 36"/>
          <p:cNvSpPr/>
          <p:nvPr/>
        </p:nvSpPr>
        <p:spPr>
          <a:xfrm>
            <a:off x="18159964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cxnSp>
        <p:nvCxnSpPr>
          <p:cNvPr id="38" name="Straight Connector 37"/>
          <p:cNvCxnSpPr>
            <a:stCxn id="14" idx="2"/>
            <a:endCxn id="37" idx="0"/>
          </p:cNvCxnSpPr>
          <p:nvPr/>
        </p:nvCxnSpPr>
        <p:spPr>
          <a:xfrm>
            <a:off x="18202852" y="10468764"/>
            <a:ext cx="18072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loud 69"/>
          <p:cNvSpPr/>
          <p:nvPr/>
        </p:nvSpPr>
        <p:spPr>
          <a:xfrm>
            <a:off x="4233333" y="1477437"/>
            <a:ext cx="15877340" cy="2286000"/>
          </a:xfrm>
          <a:prstGeom prst="cloud">
            <a:avLst/>
          </a:prstGeom>
          <a:noFill/>
          <a:ln w="12700" cap="flat">
            <a:solidFill>
              <a:srgbClr val="0000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71" name="Text Box 96"/>
          <p:cNvSpPr txBox="1">
            <a:spLocks noChangeArrowheads="1"/>
          </p:cNvSpPr>
          <p:nvPr/>
        </p:nvSpPr>
        <p:spPr bwMode="ltGray">
          <a:xfrm>
            <a:off x="6449006" y="2040980"/>
            <a:ext cx="4167351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MultiService Network Provider </a:t>
            </a: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Access Cloud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75" name="Straight Connector 74"/>
          <p:cNvCxnSpPr>
            <a:stCxn id="19" idx="0"/>
            <a:endCxn id="74" idx="2"/>
          </p:cNvCxnSpPr>
          <p:nvPr/>
        </p:nvCxnSpPr>
        <p:spPr>
          <a:xfrm flipH="1" flipV="1">
            <a:off x="13737065" y="4067945"/>
            <a:ext cx="46247" cy="1872605"/>
          </a:xfrm>
          <a:prstGeom prst="line">
            <a:avLst/>
          </a:prstGeom>
          <a:ln w="19050">
            <a:solidFill>
              <a:schemeClr val="tx1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154"/>
          <p:cNvSpPr>
            <a:spLocks noChangeArrowheads="1"/>
          </p:cNvSpPr>
          <p:nvPr/>
        </p:nvSpPr>
        <p:spPr bwMode="ltGray">
          <a:xfrm>
            <a:off x="12383435" y="943938"/>
            <a:ext cx="3815645" cy="15096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12473745" y="181756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14325124" y="1838342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87" name="Text Box 96"/>
          <p:cNvSpPr txBox="1">
            <a:spLocks noChangeArrowheads="1"/>
          </p:cNvSpPr>
          <p:nvPr/>
        </p:nvSpPr>
        <p:spPr bwMode="ltGray">
          <a:xfrm>
            <a:off x="12440948" y="273468"/>
            <a:ext cx="3623733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/>
              <a:t>Customer – Partner – Supplier Converged Access</a:t>
            </a:r>
            <a:endParaRPr lang="en-GB" sz="2000" dirty="0"/>
          </a:p>
        </p:txBody>
      </p:sp>
      <p:cxnSp>
        <p:nvCxnSpPr>
          <p:cNvPr id="93" name="Straight Connector 92"/>
          <p:cNvCxnSpPr>
            <a:stCxn id="74" idx="0"/>
            <a:endCxn id="81" idx="2"/>
          </p:cNvCxnSpPr>
          <p:nvPr/>
        </p:nvCxnSpPr>
        <p:spPr>
          <a:xfrm flipV="1">
            <a:off x="13737065" y="2329410"/>
            <a:ext cx="1434723" cy="1247469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154"/>
          <p:cNvSpPr>
            <a:spLocks noChangeArrowheads="1"/>
          </p:cNvSpPr>
          <p:nvPr/>
        </p:nvSpPr>
        <p:spPr bwMode="ltGray">
          <a:xfrm>
            <a:off x="12635981" y="3418018"/>
            <a:ext cx="2241318" cy="8078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74" name="Rounded Rectangle 73"/>
          <p:cNvSpPr/>
          <p:nvPr/>
        </p:nvSpPr>
        <p:spPr>
          <a:xfrm>
            <a:off x="12781337" y="3576879"/>
            <a:ext cx="1911456" cy="491066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 smtClean="0"/>
              <a:t>AS 5400 GW</a:t>
            </a:r>
            <a:endParaRPr lang="en-US" sz="1900" dirty="0"/>
          </a:p>
        </p:txBody>
      </p:sp>
      <p:sp>
        <p:nvSpPr>
          <p:cNvPr id="146" name="Text Box 96"/>
          <p:cNvSpPr txBox="1">
            <a:spLocks noChangeArrowheads="1"/>
          </p:cNvSpPr>
          <p:nvPr/>
        </p:nvSpPr>
        <p:spPr bwMode="ltGray">
          <a:xfrm>
            <a:off x="16064682" y="1946478"/>
            <a:ext cx="2138170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 smtClean="0"/>
              <a:t>Channels / Touch Points</a:t>
            </a:r>
            <a:endParaRPr lang="en-GB" sz="2000" dirty="0"/>
          </a:p>
        </p:txBody>
      </p:sp>
      <p:sp>
        <p:nvSpPr>
          <p:cNvPr id="98" name="Rounded Rectangle 12"/>
          <p:cNvSpPr>
            <a:spLocks noChangeArrowheads="1"/>
          </p:cNvSpPr>
          <p:nvPr/>
        </p:nvSpPr>
        <p:spPr bwMode="auto">
          <a:xfrm>
            <a:off x="17343483" y="3673938"/>
            <a:ext cx="1692811" cy="779529"/>
          </a:xfrm>
          <a:prstGeom prst="roundRect">
            <a:avLst>
              <a:gd name="adj" fmla="val 0"/>
            </a:avLst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Convergys 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IVR/SN</a:t>
            </a:r>
          </a:p>
        </p:txBody>
      </p:sp>
      <p:sp>
        <p:nvSpPr>
          <p:cNvPr id="106" name="Rounded Rectangle 12"/>
          <p:cNvSpPr>
            <a:spLocks noChangeArrowheads="1"/>
          </p:cNvSpPr>
          <p:nvPr/>
        </p:nvSpPr>
        <p:spPr bwMode="auto">
          <a:xfrm>
            <a:off x="19422877" y="3673938"/>
            <a:ext cx="1833003" cy="779529"/>
          </a:xfrm>
          <a:prstGeom prst="roundRect">
            <a:avLst>
              <a:gd name="adj" fmla="val 0"/>
            </a:avLst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Verizon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NGSN</a:t>
            </a:r>
          </a:p>
        </p:txBody>
      </p:sp>
      <p:sp>
        <p:nvSpPr>
          <p:cNvPr id="107" name="Rounded Rectangle 106"/>
          <p:cNvSpPr/>
          <p:nvPr/>
        </p:nvSpPr>
        <p:spPr>
          <a:xfrm>
            <a:off x="18391792" y="4723750"/>
            <a:ext cx="1693328" cy="491068"/>
          </a:xfrm>
          <a:prstGeom prst="roundRect">
            <a:avLst/>
          </a:prstGeom>
          <a:solidFill>
            <a:srgbClr val="34373B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Genesys CIM</a:t>
            </a:r>
            <a:endParaRPr lang="en-US" sz="1900" dirty="0"/>
          </a:p>
        </p:txBody>
      </p:sp>
      <p:cxnSp>
        <p:nvCxnSpPr>
          <p:cNvPr id="41" name="Elbow Connector 40"/>
          <p:cNvCxnSpPr>
            <a:stCxn id="98" idx="2"/>
            <a:endCxn id="107" idx="1"/>
          </p:cNvCxnSpPr>
          <p:nvPr/>
        </p:nvCxnSpPr>
        <p:spPr>
          <a:xfrm rot="16200000" flipH="1">
            <a:off x="18032932" y="4610423"/>
            <a:ext cx="515817" cy="201903"/>
          </a:xfrm>
          <a:prstGeom prst="bentConnector2">
            <a:avLst/>
          </a:prstGeom>
          <a:ln w="19050">
            <a:solidFill>
              <a:schemeClr val="bg2">
                <a:lumMod val="50000"/>
              </a:schemeClr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106" idx="2"/>
            <a:endCxn id="107" idx="3"/>
          </p:cNvCxnSpPr>
          <p:nvPr/>
        </p:nvCxnSpPr>
        <p:spPr>
          <a:xfrm rot="5400000">
            <a:off x="19954342" y="4584246"/>
            <a:ext cx="515817" cy="254259"/>
          </a:xfrm>
          <a:prstGeom prst="bentConnector2">
            <a:avLst/>
          </a:prstGeom>
          <a:ln w="19050">
            <a:solidFill>
              <a:schemeClr val="bg2">
                <a:lumMod val="50000"/>
              </a:schemeClr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98" idx="0"/>
          </p:cNvCxnSpPr>
          <p:nvPr/>
        </p:nvCxnSpPr>
        <p:spPr>
          <a:xfrm flipH="1" flipV="1">
            <a:off x="15324188" y="2329410"/>
            <a:ext cx="2865701" cy="134452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>
            <a:stCxn id="106" idx="0"/>
          </p:cNvCxnSpPr>
          <p:nvPr/>
        </p:nvCxnSpPr>
        <p:spPr>
          <a:xfrm flipH="1" flipV="1">
            <a:off x="15475546" y="2329410"/>
            <a:ext cx="4863833" cy="134452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 Box 96"/>
          <p:cNvSpPr txBox="1">
            <a:spLocks noChangeArrowheads="1"/>
          </p:cNvSpPr>
          <p:nvPr/>
        </p:nvSpPr>
        <p:spPr bwMode="ltGray">
          <a:xfrm>
            <a:off x="18660028" y="5218013"/>
            <a:ext cx="2595852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 smtClean="0"/>
              <a:t>Carrier take back and transfer, pre-route</a:t>
            </a:r>
            <a:endParaRPr lang="en-GB" sz="2000" dirty="0"/>
          </a:p>
        </p:txBody>
      </p:sp>
      <p:grpSp>
        <p:nvGrpSpPr>
          <p:cNvPr id="121" name="Group 120"/>
          <p:cNvGrpSpPr>
            <a:grpSpLocks noChangeAspect="1"/>
          </p:cNvGrpSpPr>
          <p:nvPr/>
        </p:nvGrpSpPr>
        <p:grpSpPr>
          <a:xfrm>
            <a:off x="9694574" y="9920522"/>
            <a:ext cx="570894" cy="487196"/>
            <a:chOff x="8586713" y="1128701"/>
            <a:chExt cx="1450975" cy="1238250"/>
          </a:xfrm>
          <a:solidFill>
            <a:srgbClr val="34373B"/>
          </a:solidFill>
        </p:grpSpPr>
        <p:sp>
          <p:nvSpPr>
            <p:cNvPr id="122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7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8" name="Group 147"/>
          <p:cNvGrpSpPr>
            <a:grpSpLocks noChangeAspect="1"/>
          </p:cNvGrpSpPr>
          <p:nvPr/>
        </p:nvGrpSpPr>
        <p:grpSpPr>
          <a:xfrm>
            <a:off x="13805467" y="9916282"/>
            <a:ext cx="570894" cy="487196"/>
            <a:chOff x="8586713" y="1128701"/>
            <a:chExt cx="1450975" cy="1238250"/>
          </a:xfrm>
          <a:solidFill>
            <a:srgbClr val="34373B"/>
          </a:solidFill>
        </p:grpSpPr>
        <p:sp>
          <p:nvSpPr>
            <p:cNvPr id="149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0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1" name="Group 150"/>
          <p:cNvGrpSpPr>
            <a:grpSpLocks noChangeAspect="1"/>
          </p:cNvGrpSpPr>
          <p:nvPr/>
        </p:nvGrpSpPr>
        <p:grpSpPr>
          <a:xfrm>
            <a:off x="17874517" y="9934582"/>
            <a:ext cx="570894" cy="487196"/>
            <a:chOff x="8586713" y="1128701"/>
            <a:chExt cx="1450975" cy="1238250"/>
          </a:xfrm>
          <a:solidFill>
            <a:srgbClr val="34373B"/>
          </a:solidFill>
        </p:grpSpPr>
        <p:sp>
          <p:nvSpPr>
            <p:cNvPr id="152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4" name="Text Box 96"/>
          <p:cNvSpPr txBox="1">
            <a:spLocks noChangeArrowheads="1"/>
          </p:cNvSpPr>
          <p:nvPr/>
        </p:nvSpPr>
        <p:spPr bwMode="ltGray">
          <a:xfrm>
            <a:off x="16236543" y="9856365"/>
            <a:ext cx="1626105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IE" sz="2000" dirty="0" smtClean="0"/>
              <a:t>AES</a:t>
            </a:r>
          </a:p>
          <a:p>
            <a:pPr algn="l">
              <a:spcBef>
                <a:spcPts val="0"/>
              </a:spcBef>
            </a:pPr>
            <a:r>
              <a:rPr lang="en-IE" sz="2000" dirty="0" smtClean="0"/>
              <a:t>T-Server</a:t>
            </a:r>
            <a:endParaRPr lang="en-GB" sz="2000" dirty="0"/>
          </a:p>
        </p:txBody>
      </p:sp>
      <p:sp>
        <p:nvSpPr>
          <p:cNvPr id="155" name="Text Box 96"/>
          <p:cNvSpPr txBox="1">
            <a:spLocks noChangeArrowheads="1"/>
          </p:cNvSpPr>
          <p:nvPr/>
        </p:nvSpPr>
        <p:spPr bwMode="ltGray">
          <a:xfrm>
            <a:off x="12175203" y="9860327"/>
            <a:ext cx="1626105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IE" sz="2000" dirty="0" smtClean="0"/>
              <a:t>AES</a:t>
            </a:r>
          </a:p>
          <a:p>
            <a:pPr algn="l">
              <a:spcBef>
                <a:spcPts val="0"/>
              </a:spcBef>
            </a:pPr>
            <a:r>
              <a:rPr lang="en-IE" sz="2000" dirty="0" smtClean="0"/>
              <a:t>T-Server</a:t>
            </a:r>
            <a:endParaRPr lang="en-GB" sz="2000" dirty="0"/>
          </a:p>
        </p:txBody>
      </p:sp>
      <p:sp>
        <p:nvSpPr>
          <p:cNvPr id="156" name="Text Box 96"/>
          <p:cNvSpPr txBox="1">
            <a:spLocks noChangeArrowheads="1"/>
          </p:cNvSpPr>
          <p:nvPr/>
        </p:nvSpPr>
        <p:spPr bwMode="ltGray">
          <a:xfrm>
            <a:off x="8025917" y="9855897"/>
            <a:ext cx="1626105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IE" sz="2000" dirty="0" smtClean="0"/>
              <a:t>AES</a:t>
            </a:r>
          </a:p>
          <a:p>
            <a:pPr algn="l">
              <a:spcBef>
                <a:spcPts val="0"/>
              </a:spcBef>
            </a:pPr>
            <a:r>
              <a:rPr lang="en-IE" sz="2000" dirty="0" smtClean="0"/>
              <a:t>T-Server</a:t>
            </a:r>
            <a:endParaRPr lang="en-GB" sz="2000" dirty="0"/>
          </a:p>
        </p:txBody>
      </p:sp>
      <p:pic>
        <p:nvPicPr>
          <p:cNvPr id="190" name="Picture 18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0533" y="9464858"/>
            <a:ext cx="833865" cy="436032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2933" y="9617258"/>
            <a:ext cx="833865" cy="436032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5333" y="9769658"/>
            <a:ext cx="833865" cy="436032"/>
          </a:xfrm>
          <a:prstGeom prst="rect">
            <a:avLst/>
          </a:prstGeom>
        </p:spPr>
      </p:pic>
      <p:pic>
        <p:nvPicPr>
          <p:cNvPr id="193" name="Picture 1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7733" y="9922058"/>
            <a:ext cx="833865" cy="436032"/>
          </a:xfrm>
          <a:prstGeom prst="rect">
            <a:avLst/>
          </a:prstGeom>
        </p:spPr>
      </p:pic>
      <p:sp>
        <p:nvSpPr>
          <p:cNvPr id="194" name="Rectangle 154"/>
          <p:cNvSpPr>
            <a:spLocks noChangeArrowheads="1"/>
          </p:cNvSpPr>
          <p:nvPr/>
        </p:nvSpPr>
        <p:spPr bwMode="ltGray">
          <a:xfrm>
            <a:off x="20590933" y="9308752"/>
            <a:ext cx="2236049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95" name="Text Box 96"/>
          <p:cNvSpPr txBox="1">
            <a:spLocks noChangeArrowheads="1"/>
          </p:cNvSpPr>
          <p:nvPr/>
        </p:nvSpPr>
        <p:spPr bwMode="ltGray">
          <a:xfrm>
            <a:off x="20590933" y="10021484"/>
            <a:ext cx="1142927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G.650’’s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97" name="Elbow Connector 196"/>
          <p:cNvCxnSpPr>
            <a:stCxn id="37" idx="3"/>
            <a:endCxn id="194" idx="2"/>
          </p:cNvCxnSpPr>
          <p:nvPr/>
        </p:nvCxnSpPr>
        <p:spPr>
          <a:xfrm flipV="1">
            <a:off x="18281881" y="10493028"/>
            <a:ext cx="3427077" cy="258988"/>
          </a:xfrm>
          <a:prstGeom prst="bentConnector2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8" name="Group 197"/>
          <p:cNvGrpSpPr>
            <a:grpSpLocks noChangeAspect="1"/>
          </p:cNvGrpSpPr>
          <p:nvPr/>
        </p:nvGrpSpPr>
        <p:grpSpPr>
          <a:xfrm flipH="1">
            <a:off x="13902906" y="996006"/>
            <a:ext cx="857585" cy="700683"/>
            <a:chOff x="-2940079" y="6031636"/>
            <a:chExt cx="1018785" cy="832388"/>
          </a:xfrm>
          <a:solidFill>
            <a:srgbClr val="660066"/>
          </a:solidFill>
        </p:grpSpPr>
        <p:sp>
          <p:nvSpPr>
            <p:cNvPr id="199" name="Freeform 1924"/>
            <p:cNvSpPr>
              <a:spLocks/>
            </p:cNvSpPr>
            <p:nvPr/>
          </p:nvSpPr>
          <p:spPr bwMode="auto">
            <a:xfrm>
              <a:off x="-2940079" y="6292036"/>
              <a:ext cx="1018785" cy="571988"/>
            </a:xfrm>
            <a:custGeom>
              <a:avLst/>
              <a:gdLst>
                <a:gd name="T0" fmla="*/ 296 w 305"/>
                <a:gd name="T1" fmla="*/ 133 h 171"/>
                <a:gd name="T2" fmla="*/ 258 w 305"/>
                <a:gd name="T3" fmla="*/ 76 h 171"/>
                <a:gd name="T4" fmla="*/ 215 w 305"/>
                <a:gd name="T5" fmla="*/ 52 h 171"/>
                <a:gd name="T6" fmla="*/ 79 w 305"/>
                <a:gd name="T7" fmla="*/ 50 h 171"/>
                <a:gd name="T8" fmla="*/ 71 w 305"/>
                <a:gd name="T9" fmla="*/ 50 h 171"/>
                <a:gd name="T10" fmla="*/ 92 w 305"/>
                <a:gd name="T11" fmla="*/ 36 h 171"/>
                <a:gd name="T12" fmla="*/ 95 w 305"/>
                <a:gd name="T13" fmla="*/ 23 h 171"/>
                <a:gd name="T14" fmla="*/ 84 w 305"/>
                <a:gd name="T15" fmla="*/ 7 h 171"/>
                <a:gd name="T16" fmla="*/ 69 w 305"/>
                <a:gd name="T17" fmla="*/ 4 h 171"/>
                <a:gd name="T18" fmla="*/ 11 w 305"/>
                <a:gd name="T19" fmla="*/ 41 h 171"/>
                <a:gd name="T20" fmla="*/ 4 w 305"/>
                <a:gd name="T21" fmla="*/ 68 h 171"/>
                <a:gd name="T22" fmla="*/ 27 w 305"/>
                <a:gd name="T23" fmla="*/ 84 h 171"/>
                <a:gd name="T24" fmla="*/ 107 w 305"/>
                <a:gd name="T25" fmla="*/ 97 h 171"/>
                <a:gd name="T26" fmla="*/ 114 w 305"/>
                <a:gd name="T27" fmla="*/ 105 h 171"/>
                <a:gd name="T28" fmla="*/ 111 w 305"/>
                <a:gd name="T29" fmla="*/ 160 h 171"/>
                <a:gd name="T30" fmla="*/ 124 w 305"/>
                <a:gd name="T31" fmla="*/ 169 h 171"/>
                <a:gd name="T32" fmla="*/ 220 w 305"/>
                <a:gd name="T33" fmla="*/ 169 h 171"/>
                <a:gd name="T34" fmla="*/ 227 w 305"/>
                <a:gd name="T35" fmla="*/ 162 h 171"/>
                <a:gd name="T36" fmla="*/ 226 w 305"/>
                <a:gd name="T37" fmla="*/ 120 h 171"/>
                <a:gd name="T38" fmla="*/ 258 w 305"/>
                <a:gd name="T39" fmla="*/ 153 h 171"/>
                <a:gd name="T40" fmla="*/ 247 w 305"/>
                <a:gd name="T41" fmla="*/ 164 h 171"/>
                <a:gd name="T42" fmla="*/ 249 w 305"/>
                <a:gd name="T43" fmla="*/ 169 h 171"/>
                <a:gd name="T44" fmla="*/ 297 w 305"/>
                <a:gd name="T45" fmla="*/ 169 h 171"/>
                <a:gd name="T46" fmla="*/ 301 w 305"/>
                <a:gd name="T47" fmla="*/ 166 h 171"/>
                <a:gd name="T48" fmla="*/ 296 w 305"/>
                <a:gd name="T49" fmla="*/ 13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5" h="171">
                  <a:moveTo>
                    <a:pt x="296" y="133"/>
                  </a:moveTo>
                  <a:cubicBezTo>
                    <a:pt x="283" y="115"/>
                    <a:pt x="270" y="95"/>
                    <a:pt x="258" y="76"/>
                  </a:cubicBezTo>
                  <a:cubicBezTo>
                    <a:pt x="248" y="60"/>
                    <a:pt x="234" y="52"/>
                    <a:pt x="215" y="52"/>
                  </a:cubicBezTo>
                  <a:cubicBezTo>
                    <a:pt x="170" y="52"/>
                    <a:pt x="124" y="51"/>
                    <a:pt x="79" y="50"/>
                  </a:cubicBezTo>
                  <a:cubicBezTo>
                    <a:pt x="77" y="50"/>
                    <a:pt x="75" y="50"/>
                    <a:pt x="71" y="50"/>
                  </a:cubicBezTo>
                  <a:cubicBezTo>
                    <a:pt x="81" y="43"/>
                    <a:pt x="85" y="40"/>
                    <a:pt x="92" y="36"/>
                  </a:cubicBezTo>
                  <a:cubicBezTo>
                    <a:pt x="96" y="33"/>
                    <a:pt x="97" y="27"/>
                    <a:pt x="95" y="23"/>
                  </a:cubicBezTo>
                  <a:cubicBezTo>
                    <a:pt x="91" y="18"/>
                    <a:pt x="88" y="12"/>
                    <a:pt x="84" y="7"/>
                  </a:cubicBezTo>
                  <a:cubicBezTo>
                    <a:pt x="81" y="2"/>
                    <a:pt x="74" y="0"/>
                    <a:pt x="69" y="4"/>
                  </a:cubicBezTo>
                  <a:cubicBezTo>
                    <a:pt x="48" y="17"/>
                    <a:pt x="33" y="26"/>
                    <a:pt x="11" y="41"/>
                  </a:cubicBezTo>
                  <a:cubicBezTo>
                    <a:pt x="2" y="47"/>
                    <a:pt x="0" y="58"/>
                    <a:pt x="4" y="68"/>
                  </a:cubicBezTo>
                  <a:cubicBezTo>
                    <a:pt x="8" y="77"/>
                    <a:pt x="16" y="83"/>
                    <a:pt x="27" y="84"/>
                  </a:cubicBezTo>
                  <a:cubicBezTo>
                    <a:pt x="53" y="89"/>
                    <a:pt x="80" y="93"/>
                    <a:pt x="107" y="97"/>
                  </a:cubicBezTo>
                  <a:cubicBezTo>
                    <a:pt x="112" y="98"/>
                    <a:pt x="114" y="100"/>
                    <a:pt x="114" y="105"/>
                  </a:cubicBezTo>
                  <a:cubicBezTo>
                    <a:pt x="115" y="123"/>
                    <a:pt x="113" y="143"/>
                    <a:pt x="111" y="160"/>
                  </a:cubicBezTo>
                  <a:cubicBezTo>
                    <a:pt x="111" y="168"/>
                    <a:pt x="116" y="169"/>
                    <a:pt x="124" y="169"/>
                  </a:cubicBezTo>
                  <a:cubicBezTo>
                    <a:pt x="124" y="169"/>
                    <a:pt x="182" y="171"/>
                    <a:pt x="220" y="169"/>
                  </a:cubicBezTo>
                  <a:cubicBezTo>
                    <a:pt x="224" y="169"/>
                    <a:pt x="227" y="166"/>
                    <a:pt x="227" y="162"/>
                  </a:cubicBezTo>
                  <a:cubicBezTo>
                    <a:pt x="227" y="152"/>
                    <a:pt x="227" y="132"/>
                    <a:pt x="226" y="120"/>
                  </a:cubicBezTo>
                  <a:cubicBezTo>
                    <a:pt x="237" y="131"/>
                    <a:pt x="247" y="142"/>
                    <a:pt x="258" y="153"/>
                  </a:cubicBezTo>
                  <a:cubicBezTo>
                    <a:pt x="254" y="157"/>
                    <a:pt x="251" y="161"/>
                    <a:pt x="247" y="164"/>
                  </a:cubicBezTo>
                  <a:cubicBezTo>
                    <a:pt x="246" y="166"/>
                    <a:pt x="247" y="169"/>
                    <a:pt x="249" y="169"/>
                  </a:cubicBezTo>
                  <a:cubicBezTo>
                    <a:pt x="297" y="169"/>
                    <a:pt x="297" y="169"/>
                    <a:pt x="297" y="169"/>
                  </a:cubicBezTo>
                  <a:cubicBezTo>
                    <a:pt x="299" y="169"/>
                    <a:pt x="301" y="168"/>
                    <a:pt x="301" y="166"/>
                  </a:cubicBezTo>
                  <a:cubicBezTo>
                    <a:pt x="305" y="157"/>
                    <a:pt x="305" y="146"/>
                    <a:pt x="296" y="13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1925"/>
            <p:cNvSpPr>
              <a:spLocks/>
            </p:cNvSpPr>
            <p:nvPr/>
          </p:nvSpPr>
          <p:spPr bwMode="auto">
            <a:xfrm>
              <a:off x="-2589541" y="6031636"/>
              <a:ext cx="417307" cy="417863"/>
            </a:xfrm>
            <a:custGeom>
              <a:avLst/>
              <a:gdLst>
                <a:gd name="T0" fmla="*/ 32 w 125"/>
                <a:gd name="T1" fmla="*/ 108 h 125"/>
                <a:gd name="T2" fmla="*/ 17 w 125"/>
                <a:gd name="T3" fmla="*/ 32 h 125"/>
                <a:gd name="T4" fmla="*/ 94 w 125"/>
                <a:gd name="T5" fmla="*/ 17 h 125"/>
                <a:gd name="T6" fmla="*/ 108 w 125"/>
                <a:gd name="T7" fmla="*/ 93 h 125"/>
                <a:gd name="T8" fmla="*/ 32 w 125"/>
                <a:gd name="T9" fmla="*/ 10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5">
                  <a:moveTo>
                    <a:pt x="32" y="108"/>
                  </a:moveTo>
                  <a:cubicBezTo>
                    <a:pt x="7" y="91"/>
                    <a:pt x="0" y="57"/>
                    <a:pt x="17" y="32"/>
                  </a:cubicBezTo>
                  <a:cubicBezTo>
                    <a:pt x="34" y="7"/>
                    <a:pt x="69" y="0"/>
                    <a:pt x="94" y="17"/>
                  </a:cubicBezTo>
                  <a:cubicBezTo>
                    <a:pt x="118" y="34"/>
                    <a:pt x="125" y="68"/>
                    <a:pt x="108" y="93"/>
                  </a:cubicBezTo>
                  <a:cubicBezTo>
                    <a:pt x="91" y="118"/>
                    <a:pt x="57" y="125"/>
                    <a:pt x="32" y="10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1926"/>
            <p:cNvSpPr>
              <a:spLocks/>
            </p:cNvSpPr>
            <p:nvPr/>
          </p:nvSpPr>
          <p:spPr bwMode="auto">
            <a:xfrm>
              <a:off x="-2662987" y="6168513"/>
              <a:ext cx="123523" cy="260956"/>
            </a:xfrm>
            <a:custGeom>
              <a:avLst/>
              <a:gdLst>
                <a:gd name="T0" fmla="*/ 35 w 37"/>
                <a:gd name="T1" fmla="*/ 66 h 78"/>
                <a:gd name="T2" fmla="*/ 31 w 37"/>
                <a:gd name="T3" fmla="*/ 76 h 78"/>
                <a:gd name="T4" fmla="*/ 21 w 37"/>
                <a:gd name="T5" fmla="*/ 71 h 78"/>
                <a:gd name="T6" fmla="*/ 1 w 37"/>
                <a:gd name="T7" fmla="*/ 12 h 78"/>
                <a:gd name="T8" fmla="*/ 6 w 37"/>
                <a:gd name="T9" fmla="*/ 2 h 78"/>
                <a:gd name="T10" fmla="*/ 16 w 37"/>
                <a:gd name="T11" fmla="*/ 7 h 78"/>
                <a:gd name="T12" fmla="*/ 35 w 37"/>
                <a:gd name="T13" fmla="*/ 6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78">
                  <a:moveTo>
                    <a:pt x="35" y="66"/>
                  </a:moveTo>
                  <a:cubicBezTo>
                    <a:pt x="37" y="71"/>
                    <a:pt x="35" y="75"/>
                    <a:pt x="31" y="76"/>
                  </a:cubicBezTo>
                  <a:cubicBezTo>
                    <a:pt x="27" y="78"/>
                    <a:pt x="22" y="75"/>
                    <a:pt x="21" y="71"/>
                  </a:cubicBezTo>
                  <a:cubicBezTo>
                    <a:pt x="14" y="51"/>
                    <a:pt x="8" y="32"/>
                    <a:pt x="1" y="12"/>
                  </a:cubicBezTo>
                  <a:cubicBezTo>
                    <a:pt x="0" y="7"/>
                    <a:pt x="2" y="3"/>
                    <a:pt x="6" y="2"/>
                  </a:cubicBezTo>
                  <a:cubicBezTo>
                    <a:pt x="10" y="0"/>
                    <a:pt x="14" y="3"/>
                    <a:pt x="16" y="7"/>
                  </a:cubicBezTo>
                  <a:cubicBezTo>
                    <a:pt x="20" y="20"/>
                    <a:pt x="35" y="64"/>
                    <a:pt x="35" y="6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0005" dist="19939" dir="5400000" algn="tl" rotWithShape="0">
                <a:srgbClr val="000000">
                  <a:alpha val="3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2" name="Text Box 96"/>
          <p:cNvSpPr txBox="1">
            <a:spLocks noChangeArrowheads="1"/>
          </p:cNvSpPr>
          <p:nvPr/>
        </p:nvSpPr>
        <p:spPr bwMode="ltGray">
          <a:xfrm>
            <a:off x="20510398" y="10701216"/>
            <a:ext cx="2556934" cy="893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H.323 Media, Voice Tones, Announcements and Recording Streams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03" name="Rounded Rectangle 202"/>
          <p:cNvSpPr/>
          <p:nvPr/>
        </p:nvSpPr>
        <p:spPr>
          <a:xfrm>
            <a:off x="838200" y="4175604"/>
            <a:ext cx="6932821" cy="5531600"/>
          </a:xfrm>
          <a:prstGeom prst="roundRect">
            <a:avLst>
              <a:gd name="adj" fmla="val 10051"/>
            </a:avLst>
          </a:prstGeom>
          <a:pattFill prst="dotDmnd">
            <a:fgClr>
              <a:schemeClr val="accent1">
                <a:lumMod val="20000"/>
                <a:lumOff val="80000"/>
              </a:schemeClr>
            </a:fgClr>
            <a:bgClr>
              <a:prstClr val="white"/>
            </a:bgClr>
          </a:pattFill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04" name="Rectangle 203"/>
          <p:cNvSpPr/>
          <p:nvPr/>
        </p:nvSpPr>
        <p:spPr>
          <a:xfrm rot="16200000">
            <a:off x="1191339" y="6673157"/>
            <a:ext cx="4505763" cy="379592"/>
          </a:xfrm>
          <a:prstGeom prst="rect">
            <a:avLst/>
          </a:prstGeom>
          <a:noFill/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Common APIs: SIP, WebRTC, WS*, REST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205" name="Rectangle 204"/>
          <p:cNvSpPr/>
          <p:nvPr/>
        </p:nvSpPr>
        <p:spPr>
          <a:xfrm>
            <a:off x="3720120" y="8419213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 Communications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Core (SM, MS, CM7.x)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6" name="Rectangle 205"/>
          <p:cNvSpPr/>
          <p:nvPr/>
        </p:nvSpPr>
        <p:spPr>
          <a:xfrm>
            <a:off x="3720121" y="6117908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Engagement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Development Platform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7" name="Rectangle 206"/>
          <p:cNvSpPr/>
          <p:nvPr/>
        </p:nvSpPr>
        <p:spPr>
          <a:xfrm>
            <a:off x="3720121" y="7636496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Experience Portal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8" name="Rectangle 207"/>
          <p:cNvSpPr/>
          <p:nvPr/>
        </p:nvSpPr>
        <p:spPr>
          <a:xfrm>
            <a:off x="3720121" y="6879101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VXML Apps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9" name="Rectangle 208"/>
          <p:cNvSpPr/>
          <p:nvPr/>
        </p:nvSpPr>
        <p:spPr>
          <a:xfrm>
            <a:off x="3720121" y="5361306"/>
            <a:ext cx="3405109" cy="71814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Real-Time Context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and Events 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3720121" y="4609810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Omni-Channel CX Snap-Ins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cxnSp>
        <p:nvCxnSpPr>
          <p:cNvPr id="214" name="Straight Connector 213"/>
          <p:cNvCxnSpPr>
            <a:endCxn id="19" idx="3"/>
          </p:cNvCxnSpPr>
          <p:nvPr/>
        </p:nvCxnSpPr>
        <p:spPr>
          <a:xfrm flipV="1">
            <a:off x="7125231" y="6783095"/>
            <a:ext cx="4418706" cy="1869839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Rectangle 217"/>
          <p:cNvSpPr/>
          <p:nvPr/>
        </p:nvSpPr>
        <p:spPr>
          <a:xfrm rot="16200000">
            <a:off x="278768" y="6672896"/>
            <a:ext cx="4505763" cy="379591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System</a:t>
            </a:r>
            <a:r>
              <a:rPr kumimoji="0" lang="en-US" sz="18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</a:t>
            </a: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Management and Surveillance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219" name="Text Box 96"/>
          <p:cNvSpPr txBox="1">
            <a:spLocks noChangeArrowheads="1"/>
          </p:cNvSpPr>
          <p:nvPr/>
        </p:nvSpPr>
        <p:spPr bwMode="ltGray">
          <a:xfrm>
            <a:off x="931063" y="3402773"/>
            <a:ext cx="4724669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24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 smtClean="0"/>
              <a:t>Avaya Colllaboration Pods</a:t>
            </a:r>
          </a:p>
          <a:p>
            <a:pPr>
              <a:spcBef>
                <a:spcPts val="0"/>
              </a:spcBef>
            </a:pPr>
            <a:r>
              <a:rPr lang="en-IE" dirty="0" smtClean="0"/>
              <a:t>Distributed across 4 Chase DC sites</a:t>
            </a:r>
            <a:endParaRPr lang="en-GB" dirty="0"/>
          </a:p>
        </p:txBody>
      </p:sp>
      <p:sp>
        <p:nvSpPr>
          <p:cNvPr id="220" name="Rectangle 154"/>
          <p:cNvSpPr>
            <a:spLocks noChangeArrowheads="1"/>
          </p:cNvSpPr>
          <p:nvPr/>
        </p:nvSpPr>
        <p:spPr bwMode="ltGray">
          <a:xfrm>
            <a:off x="5552754" y="10176812"/>
            <a:ext cx="2236049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21" name="Text Box 96"/>
          <p:cNvSpPr txBox="1">
            <a:spLocks noChangeArrowheads="1"/>
          </p:cNvSpPr>
          <p:nvPr/>
        </p:nvSpPr>
        <p:spPr bwMode="ltGray">
          <a:xfrm>
            <a:off x="5552754" y="10305082"/>
            <a:ext cx="2218267" cy="893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Chase 360 and Voice  controls toolbar applications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22" name="Rounded Rectangle 221"/>
          <p:cNvSpPr/>
          <p:nvPr/>
        </p:nvSpPr>
        <p:spPr>
          <a:xfrm>
            <a:off x="2599495" y="10155197"/>
            <a:ext cx="1693328" cy="1203144"/>
          </a:xfrm>
          <a:prstGeom prst="roundRect">
            <a:avLst/>
          </a:prstGeom>
          <a:solidFill>
            <a:srgbClr val="34373B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NICE Speech Recording, QM, WFM</a:t>
            </a:r>
            <a:endParaRPr lang="en-US" sz="1900" dirty="0"/>
          </a:p>
        </p:txBody>
      </p:sp>
      <p:sp>
        <p:nvSpPr>
          <p:cNvPr id="265" name="Title 3"/>
          <p:cNvSpPr txBox="1">
            <a:spLocks/>
          </p:cNvSpPr>
          <p:nvPr/>
        </p:nvSpPr>
        <p:spPr>
          <a:xfrm>
            <a:off x="0" y="308936"/>
            <a:ext cx="8842263" cy="635002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825500">
              <a:defRPr lang="en-US" sz="8000" b="0" i="0" spc="-112" dirty="0">
                <a:solidFill>
                  <a:srgbClr val="696D6F"/>
                </a:solidFill>
                <a:latin typeface="Gotham-Book"/>
                <a:ea typeface="Gotham-Medium"/>
                <a:cs typeface="Gotham-Book"/>
                <a:sym typeface="Gotham-Medium"/>
              </a:defRPr>
            </a:lvl1pPr>
            <a:lvl2pPr indent="228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2pPr>
            <a:lvl3pPr indent="457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3pPr>
            <a:lvl4pPr indent="685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4pPr>
            <a:lvl5pPr indent="9144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5pPr>
            <a:lvl6pPr indent="11430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6pPr>
            <a:lvl7pPr indent="1371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7pPr>
            <a:lvl8pPr indent="1600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8pPr>
            <a:lvl9pPr indent="1828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9pPr>
          </a:lstStyle>
          <a:p>
            <a:r>
              <a:rPr lang="en-US" sz="4300" b="1" dirty="0" smtClean="0"/>
              <a:t>Chase CCB – Transform Phase 2.0</a:t>
            </a:r>
            <a:endParaRPr lang="en-US" sz="4300" b="1" dirty="0"/>
          </a:p>
        </p:txBody>
      </p:sp>
      <p:cxnSp>
        <p:nvCxnSpPr>
          <p:cNvPr id="266" name="Straight Connector 265"/>
          <p:cNvCxnSpPr/>
          <p:nvPr/>
        </p:nvCxnSpPr>
        <p:spPr>
          <a:xfrm flipV="1">
            <a:off x="10740566" y="2063094"/>
            <a:ext cx="1733179" cy="155266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7" name="Rectangle 154"/>
          <p:cNvSpPr>
            <a:spLocks noChangeArrowheads="1"/>
          </p:cNvSpPr>
          <p:nvPr/>
        </p:nvSpPr>
        <p:spPr bwMode="ltGray">
          <a:xfrm>
            <a:off x="10069204" y="3369730"/>
            <a:ext cx="898822" cy="85061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cxnSp>
        <p:nvCxnSpPr>
          <p:cNvPr id="268" name="Straight Connector 267"/>
          <p:cNvCxnSpPr>
            <a:stCxn id="270" idx="2"/>
            <a:endCxn id="267" idx="2"/>
          </p:cNvCxnSpPr>
          <p:nvPr/>
        </p:nvCxnSpPr>
        <p:spPr>
          <a:xfrm flipH="1" flipV="1">
            <a:off x="10518615" y="4220343"/>
            <a:ext cx="21968" cy="635000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54"/>
          <p:cNvSpPr>
            <a:spLocks noChangeArrowheads="1"/>
          </p:cNvSpPr>
          <p:nvPr/>
        </p:nvSpPr>
        <p:spPr bwMode="ltGray">
          <a:xfrm>
            <a:off x="10380132" y="2575309"/>
            <a:ext cx="7698533" cy="679096"/>
          </a:xfrm>
          <a:prstGeom prst="rect">
            <a:avLst/>
          </a:prstGeom>
          <a:solidFill>
            <a:schemeClr val="bg1">
              <a:alpha val="83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grpSp>
        <p:nvGrpSpPr>
          <p:cNvPr id="124" name="Group 123"/>
          <p:cNvGrpSpPr>
            <a:grpSpLocks noChangeAspect="1"/>
          </p:cNvGrpSpPr>
          <p:nvPr/>
        </p:nvGrpSpPr>
        <p:grpSpPr>
          <a:xfrm>
            <a:off x="10968991" y="2738272"/>
            <a:ext cx="338814" cy="335465"/>
            <a:chOff x="8413646" y="-1818251"/>
            <a:chExt cx="8518525" cy="84343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5" name="Freeform 76"/>
            <p:cNvSpPr>
              <a:spLocks noEditPoints="1"/>
            </p:cNvSpPr>
            <p:nvPr/>
          </p:nvSpPr>
          <p:spPr bwMode="auto">
            <a:xfrm>
              <a:off x="11148908" y="-1818251"/>
              <a:ext cx="5688013" cy="1658938"/>
            </a:xfrm>
            <a:custGeom>
              <a:avLst/>
              <a:gdLst>
                <a:gd name="T0" fmla="*/ 594 w 597"/>
                <a:gd name="T1" fmla="*/ 163 h 174"/>
                <a:gd name="T2" fmla="*/ 541 w 597"/>
                <a:gd name="T3" fmla="*/ 70 h 174"/>
                <a:gd name="T4" fmla="*/ 505 w 597"/>
                <a:gd name="T5" fmla="*/ 10 h 174"/>
                <a:gd name="T6" fmla="*/ 489 w 597"/>
                <a:gd name="T7" fmla="*/ 0 h 174"/>
                <a:gd name="T8" fmla="*/ 106 w 597"/>
                <a:gd name="T9" fmla="*/ 0 h 174"/>
                <a:gd name="T10" fmla="*/ 89 w 597"/>
                <a:gd name="T11" fmla="*/ 9 h 174"/>
                <a:gd name="T12" fmla="*/ 3 w 597"/>
                <a:gd name="T13" fmla="*/ 164 h 174"/>
                <a:gd name="T14" fmla="*/ 8 w 597"/>
                <a:gd name="T15" fmla="*/ 174 h 174"/>
                <a:gd name="T16" fmla="*/ 589 w 597"/>
                <a:gd name="T17" fmla="*/ 174 h 174"/>
                <a:gd name="T18" fmla="*/ 594 w 597"/>
                <a:gd name="T19" fmla="*/ 163 h 174"/>
                <a:gd name="T20" fmla="*/ 96 w 597"/>
                <a:gd name="T21" fmla="*/ 57 h 174"/>
                <a:gd name="T22" fmla="*/ 153 w 597"/>
                <a:gd name="T23" fmla="*/ 22 h 174"/>
                <a:gd name="T24" fmla="*/ 156 w 597"/>
                <a:gd name="T25" fmla="*/ 21 h 174"/>
                <a:gd name="T26" fmla="*/ 162 w 597"/>
                <a:gd name="T27" fmla="*/ 24 h 174"/>
                <a:gd name="T28" fmla="*/ 160 w 597"/>
                <a:gd name="T29" fmla="*/ 33 h 174"/>
                <a:gd name="T30" fmla="*/ 102 w 597"/>
                <a:gd name="T31" fmla="*/ 68 h 174"/>
                <a:gd name="T32" fmla="*/ 99 w 597"/>
                <a:gd name="T33" fmla="*/ 69 h 174"/>
                <a:gd name="T34" fmla="*/ 94 w 597"/>
                <a:gd name="T35" fmla="*/ 66 h 174"/>
                <a:gd name="T36" fmla="*/ 96 w 597"/>
                <a:gd name="T37" fmla="*/ 57 h 174"/>
                <a:gd name="T38" fmla="*/ 200 w 597"/>
                <a:gd name="T39" fmla="*/ 46 h 174"/>
                <a:gd name="T40" fmla="*/ 96 w 597"/>
                <a:gd name="T41" fmla="*/ 110 h 174"/>
                <a:gd name="T42" fmla="*/ 88 w 597"/>
                <a:gd name="T43" fmla="*/ 108 h 174"/>
                <a:gd name="T44" fmla="*/ 85 w 597"/>
                <a:gd name="T45" fmla="*/ 104 h 174"/>
                <a:gd name="T46" fmla="*/ 88 w 597"/>
                <a:gd name="T47" fmla="*/ 96 h 174"/>
                <a:gd name="T48" fmla="*/ 192 w 597"/>
                <a:gd name="T49" fmla="*/ 32 h 174"/>
                <a:gd name="T50" fmla="*/ 200 w 597"/>
                <a:gd name="T51" fmla="*/ 34 h 174"/>
                <a:gd name="T52" fmla="*/ 202 w 597"/>
                <a:gd name="T53" fmla="*/ 38 h 174"/>
                <a:gd name="T54" fmla="*/ 200 w 597"/>
                <a:gd name="T55" fmla="*/ 4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7" h="174">
                  <a:moveTo>
                    <a:pt x="594" y="163"/>
                  </a:moveTo>
                  <a:cubicBezTo>
                    <a:pt x="577" y="132"/>
                    <a:pt x="558" y="101"/>
                    <a:pt x="541" y="70"/>
                  </a:cubicBezTo>
                  <a:cubicBezTo>
                    <a:pt x="529" y="50"/>
                    <a:pt x="515" y="29"/>
                    <a:pt x="505" y="10"/>
                  </a:cubicBezTo>
                  <a:cubicBezTo>
                    <a:pt x="499" y="3"/>
                    <a:pt x="496" y="0"/>
                    <a:pt x="489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98" y="0"/>
                    <a:pt x="94" y="2"/>
                    <a:pt x="89" y="9"/>
                  </a:cubicBezTo>
                  <a:cubicBezTo>
                    <a:pt x="84" y="19"/>
                    <a:pt x="21" y="130"/>
                    <a:pt x="3" y="164"/>
                  </a:cubicBezTo>
                  <a:cubicBezTo>
                    <a:pt x="0" y="168"/>
                    <a:pt x="3" y="174"/>
                    <a:pt x="8" y="174"/>
                  </a:cubicBezTo>
                  <a:cubicBezTo>
                    <a:pt x="589" y="174"/>
                    <a:pt x="589" y="174"/>
                    <a:pt x="589" y="174"/>
                  </a:cubicBezTo>
                  <a:cubicBezTo>
                    <a:pt x="596" y="172"/>
                    <a:pt x="597" y="170"/>
                    <a:pt x="594" y="163"/>
                  </a:cubicBezTo>
                  <a:close/>
                  <a:moveTo>
                    <a:pt x="96" y="57"/>
                  </a:moveTo>
                  <a:cubicBezTo>
                    <a:pt x="153" y="22"/>
                    <a:pt x="153" y="22"/>
                    <a:pt x="153" y="22"/>
                  </a:cubicBezTo>
                  <a:cubicBezTo>
                    <a:pt x="154" y="21"/>
                    <a:pt x="155" y="21"/>
                    <a:pt x="156" y="21"/>
                  </a:cubicBezTo>
                  <a:cubicBezTo>
                    <a:pt x="159" y="21"/>
                    <a:pt x="161" y="22"/>
                    <a:pt x="162" y="24"/>
                  </a:cubicBezTo>
                  <a:cubicBezTo>
                    <a:pt x="164" y="27"/>
                    <a:pt x="163" y="31"/>
                    <a:pt x="160" y="33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01" y="68"/>
                    <a:pt x="100" y="69"/>
                    <a:pt x="99" y="69"/>
                  </a:cubicBezTo>
                  <a:cubicBezTo>
                    <a:pt x="97" y="69"/>
                    <a:pt x="95" y="68"/>
                    <a:pt x="94" y="66"/>
                  </a:cubicBezTo>
                  <a:cubicBezTo>
                    <a:pt x="92" y="63"/>
                    <a:pt x="93" y="59"/>
                    <a:pt x="96" y="57"/>
                  </a:cubicBezTo>
                  <a:close/>
                  <a:moveTo>
                    <a:pt x="200" y="46"/>
                  </a:moveTo>
                  <a:cubicBezTo>
                    <a:pt x="96" y="110"/>
                    <a:pt x="96" y="110"/>
                    <a:pt x="96" y="110"/>
                  </a:cubicBezTo>
                  <a:cubicBezTo>
                    <a:pt x="93" y="112"/>
                    <a:pt x="89" y="111"/>
                    <a:pt x="88" y="108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4" y="102"/>
                    <a:pt x="85" y="98"/>
                    <a:pt x="88" y="96"/>
                  </a:cubicBezTo>
                  <a:cubicBezTo>
                    <a:pt x="192" y="32"/>
                    <a:pt x="192" y="32"/>
                    <a:pt x="192" y="32"/>
                  </a:cubicBezTo>
                  <a:cubicBezTo>
                    <a:pt x="195" y="30"/>
                    <a:pt x="198" y="31"/>
                    <a:pt x="200" y="34"/>
                  </a:cubicBezTo>
                  <a:cubicBezTo>
                    <a:pt x="202" y="38"/>
                    <a:pt x="202" y="38"/>
                    <a:pt x="202" y="38"/>
                  </a:cubicBezTo>
                  <a:cubicBezTo>
                    <a:pt x="204" y="41"/>
                    <a:pt x="203" y="44"/>
                    <a:pt x="200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7"/>
            <p:cNvSpPr>
              <a:spLocks/>
            </p:cNvSpPr>
            <p:nvPr/>
          </p:nvSpPr>
          <p:spPr bwMode="auto">
            <a:xfrm>
              <a:off x="11044133" y="12137"/>
              <a:ext cx="5888038" cy="704850"/>
            </a:xfrm>
            <a:custGeom>
              <a:avLst/>
              <a:gdLst>
                <a:gd name="T0" fmla="*/ 609 w 618"/>
                <a:gd name="T1" fmla="*/ 0 h 74"/>
                <a:gd name="T2" fmla="*/ 8 w 618"/>
                <a:gd name="T3" fmla="*/ 0 h 74"/>
                <a:gd name="T4" fmla="*/ 0 w 618"/>
                <a:gd name="T5" fmla="*/ 8 h 74"/>
                <a:gd name="T6" fmla="*/ 0 w 618"/>
                <a:gd name="T7" fmla="*/ 13 h 74"/>
                <a:gd name="T8" fmla="*/ 77 w 618"/>
                <a:gd name="T9" fmla="*/ 73 h 74"/>
                <a:gd name="T10" fmla="*/ 154 w 618"/>
                <a:gd name="T11" fmla="*/ 20 h 74"/>
                <a:gd name="T12" fmla="*/ 154 w 618"/>
                <a:gd name="T13" fmla="*/ 20 h 74"/>
                <a:gd name="T14" fmla="*/ 154 w 618"/>
                <a:gd name="T15" fmla="*/ 20 h 74"/>
                <a:gd name="T16" fmla="*/ 232 w 618"/>
                <a:gd name="T17" fmla="*/ 73 h 74"/>
                <a:gd name="T18" fmla="*/ 233 w 618"/>
                <a:gd name="T19" fmla="*/ 73 h 74"/>
                <a:gd name="T20" fmla="*/ 234 w 618"/>
                <a:gd name="T21" fmla="*/ 73 h 74"/>
                <a:gd name="T22" fmla="*/ 234 w 618"/>
                <a:gd name="T23" fmla="*/ 73 h 74"/>
                <a:gd name="T24" fmla="*/ 235 w 618"/>
                <a:gd name="T25" fmla="*/ 73 h 74"/>
                <a:gd name="T26" fmla="*/ 308 w 618"/>
                <a:gd name="T27" fmla="*/ 21 h 74"/>
                <a:gd name="T28" fmla="*/ 308 w 618"/>
                <a:gd name="T29" fmla="*/ 21 h 74"/>
                <a:gd name="T30" fmla="*/ 309 w 618"/>
                <a:gd name="T31" fmla="*/ 20 h 74"/>
                <a:gd name="T32" fmla="*/ 309 w 618"/>
                <a:gd name="T33" fmla="*/ 21 h 74"/>
                <a:gd name="T34" fmla="*/ 386 w 618"/>
                <a:gd name="T35" fmla="*/ 74 h 74"/>
                <a:gd name="T36" fmla="*/ 463 w 618"/>
                <a:gd name="T37" fmla="*/ 21 h 74"/>
                <a:gd name="T38" fmla="*/ 540 w 618"/>
                <a:gd name="T39" fmla="*/ 74 h 74"/>
                <a:gd name="T40" fmla="*/ 618 w 618"/>
                <a:gd name="T41" fmla="*/ 14 h 74"/>
                <a:gd name="T42" fmla="*/ 617 w 618"/>
                <a:gd name="T43" fmla="*/ 7 h 74"/>
                <a:gd name="T44" fmla="*/ 609 w 618"/>
                <a:gd name="T4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8" h="74">
                  <a:moveTo>
                    <a:pt x="60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46"/>
                    <a:pt x="34" y="73"/>
                    <a:pt x="77" y="73"/>
                  </a:cubicBezTo>
                  <a:cubicBezTo>
                    <a:pt x="117" y="73"/>
                    <a:pt x="150" y="5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9" y="50"/>
                    <a:pt x="192" y="73"/>
                    <a:pt x="232" y="73"/>
                  </a:cubicBezTo>
                  <a:cubicBezTo>
                    <a:pt x="232" y="73"/>
                    <a:pt x="233" y="73"/>
                    <a:pt x="233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5" y="73"/>
                  </a:cubicBezTo>
                  <a:cubicBezTo>
                    <a:pt x="272" y="72"/>
                    <a:pt x="303" y="50"/>
                    <a:pt x="308" y="21"/>
                  </a:cubicBezTo>
                  <a:cubicBezTo>
                    <a:pt x="308" y="21"/>
                    <a:pt x="308" y="21"/>
                    <a:pt x="308" y="21"/>
                  </a:cubicBezTo>
                  <a:cubicBezTo>
                    <a:pt x="308" y="21"/>
                    <a:pt x="309" y="21"/>
                    <a:pt x="309" y="20"/>
                  </a:cubicBezTo>
                  <a:cubicBezTo>
                    <a:pt x="309" y="21"/>
                    <a:pt x="309" y="21"/>
                    <a:pt x="309" y="21"/>
                  </a:cubicBezTo>
                  <a:cubicBezTo>
                    <a:pt x="313" y="51"/>
                    <a:pt x="346" y="74"/>
                    <a:pt x="386" y="74"/>
                  </a:cubicBezTo>
                  <a:cubicBezTo>
                    <a:pt x="426" y="74"/>
                    <a:pt x="459" y="51"/>
                    <a:pt x="463" y="21"/>
                  </a:cubicBezTo>
                  <a:cubicBezTo>
                    <a:pt x="467" y="51"/>
                    <a:pt x="500" y="74"/>
                    <a:pt x="540" y="74"/>
                  </a:cubicBezTo>
                  <a:cubicBezTo>
                    <a:pt x="583" y="74"/>
                    <a:pt x="618" y="47"/>
                    <a:pt x="618" y="14"/>
                  </a:cubicBezTo>
                  <a:cubicBezTo>
                    <a:pt x="618" y="12"/>
                    <a:pt x="618" y="10"/>
                    <a:pt x="617" y="7"/>
                  </a:cubicBezTo>
                  <a:cubicBezTo>
                    <a:pt x="617" y="3"/>
                    <a:pt x="613" y="0"/>
                    <a:pt x="609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Freeform 75"/>
            <p:cNvSpPr>
              <a:spLocks/>
            </p:cNvSpPr>
            <p:nvPr/>
          </p:nvSpPr>
          <p:spPr bwMode="auto">
            <a:xfrm>
              <a:off x="11768033" y="1012262"/>
              <a:ext cx="0" cy="228600"/>
            </a:xfrm>
            <a:custGeom>
              <a:avLst/>
              <a:gdLst>
                <a:gd name="T0" fmla="*/ 0 h 24"/>
                <a:gd name="T1" fmla="*/ 4 h 24"/>
                <a:gd name="T2" fmla="*/ 24 h 24"/>
                <a:gd name="T3" fmla="*/ 4 h 24"/>
                <a:gd name="T4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2"/>
                    <a:pt x="0" y="2"/>
                    <a:pt x="0" y="4"/>
                  </a:cubicBezTo>
                  <a:cubicBezTo>
                    <a:pt x="0" y="11"/>
                    <a:pt x="0" y="17"/>
                    <a:pt x="0" y="24"/>
                  </a:cubicBezTo>
                  <a:cubicBezTo>
                    <a:pt x="0" y="17"/>
                    <a:pt x="0" y="11"/>
                    <a:pt x="0" y="4"/>
                  </a:cubicBezTo>
                  <a:cubicBezTo>
                    <a:pt x="0" y="2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Line 77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Line 78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0" name="Freeform 79"/>
            <p:cNvSpPr>
              <a:spLocks/>
            </p:cNvSpPr>
            <p:nvPr/>
          </p:nvSpPr>
          <p:spPr bwMode="auto">
            <a:xfrm>
              <a:off x="11768033" y="1240862"/>
              <a:ext cx="0" cy="228600"/>
            </a:xfrm>
            <a:custGeom>
              <a:avLst/>
              <a:gdLst>
                <a:gd name="T0" fmla="*/ 0 h 24"/>
                <a:gd name="T1" fmla="*/ 24 h 24"/>
                <a:gd name="T2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9"/>
                    <a:pt x="0" y="16"/>
                    <a:pt x="0" y="24"/>
                  </a:cubicBezTo>
                  <a:cubicBezTo>
                    <a:pt x="0" y="16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Freeform 80"/>
            <p:cNvSpPr>
              <a:spLocks/>
            </p:cNvSpPr>
            <p:nvPr/>
          </p:nvSpPr>
          <p:spPr bwMode="auto">
            <a:xfrm>
              <a:off x="11768033" y="964637"/>
              <a:ext cx="0" cy="47625"/>
            </a:xfrm>
            <a:custGeom>
              <a:avLst/>
              <a:gdLst>
                <a:gd name="T0" fmla="*/ 5 h 5"/>
                <a:gd name="T1" fmla="*/ 0 h 5"/>
                <a:gd name="T2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0" y="2"/>
                    <a:pt x="0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81"/>
            <p:cNvSpPr>
              <a:spLocks/>
            </p:cNvSpPr>
            <p:nvPr/>
          </p:nvSpPr>
          <p:spPr bwMode="auto">
            <a:xfrm>
              <a:off x="14684271" y="774137"/>
              <a:ext cx="1533525" cy="2420938"/>
            </a:xfrm>
            <a:custGeom>
              <a:avLst/>
              <a:gdLst>
                <a:gd name="T0" fmla="*/ 161 w 161"/>
                <a:gd name="T1" fmla="*/ 223 h 254"/>
                <a:gd name="T2" fmla="*/ 130 w 161"/>
                <a:gd name="T3" fmla="*/ 254 h 254"/>
                <a:gd name="T4" fmla="*/ 0 w 161"/>
                <a:gd name="T5" fmla="*/ 254 h 254"/>
                <a:gd name="T6" fmla="*/ 29 w 161"/>
                <a:gd name="T7" fmla="*/ 165 h 254"/>
                <a:gd name="T8" fmla="*/ 79 w 161"/>
                <a:gd name="T9" fmla="*/ 165 h 254"/>
                <a:gd name="T10" fmla="*/ 98 w 161"/>
                <a:gd name="T11" fmla="*/ 144 h 254"/>
                <a:gd name="T12" fmla="*/ 98 w 161"/>
                <a:gd name="T13" fmla="*/ 0 h 254"/>
                <a:gd name="T14" fmla="*/ 158 w 161"/>
                <a:gd name="T15" fmla="*/ 22 h 254"/>
                <a:gd name="T16" fmla="*/ 161 w 161"/>
                <a:gd name="T17" fmla="*/ 27 h 254"/>
                <a:gd name="T18" fmla="*/ 161 w 161"/>
                <a:gd name="T19" fmla="*/ 223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254">
                  <a:moveTo>
                    <a:pt x="161" y="223"/>
                  </a:moveTo>
                  <a:cubicBezTo>
                    <a:pt x="161" y="239"/>
                    <a:pt x="155" y="254"/>
                    <a:pt x="130" y="254"/>
                  </a:cubicBezTo>
                  <a:cubicBezTo>
                    <a:pt x="127" y="254"/>
                    <a:pt x="39" y="254"/>
                    <a:pt x="0" y="254"/>
                  </a:cubicBezTo>
                  <a:cubicBezTo>
                    <a:pt x="5" y="237"/>
                    <a:pt x="24" y="177"/>
                    <a:pt x="29" y="165"/>
                  </a:cubicBezTo>
                  <a:cubicBezTo>
                    <a:pt x="50" y="165"/>
                    <a:pt x="68" y="165"/>
                    <a:pt x="79" y="165"/>
                  </a:cubicBezTo>
                  <a:cubicBezTo>
                    <a:pt x="91" y="165"/>
                    <a:pt x="98" y="158"/>
                    <a:pt x="98" y="144"/>
                  </a:cubicBezTo>
                  <a:cubicBezTo>
                    <a:pt x="98" y="135"/>
                    <a:pt x="98" y="0"/>
                    <a:pt x="98" y="0"/>
                  </a:cubicBezTo>
                  <a:cubicBezTo>
                    <a:pt x="98" y="0"/>
                    <a:pt x="145" y="17"/>
                    <a:pt x="158" y="22"/>
                  </a:cubicBezTo>
                  <a:cubicBezTo>
                    <a:pt x="160" y="23"/>
                    <a:pt x="161" y="25"/>
                    <a:pt x="161" y="27"/>
                  </a:cubicBezTo>
                  <a:lnTo>
                    <a:pt x="161" y="22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82"/>
            <p:cNvSpPr>
              <a:spLocks/>
            </p:cNvSpPr>
            <p:nvPr/>
          </p:nvSpPr>
          <p:spPr bwMode="auto">
            <a:xfrm>
              <a:off x="11768033" y="802712"/>
              <a:ext cx="600075" cy="666750"/>
            </a:xfrm>
            <a:custGeom>
              <a:avLst/>
              <a:gdLst>
                <a:gd name="T0" fmla="*/ 63 w 63"/>
                <a:gd name="T1" fmla="*/ 41 h 70"/>
                <a:gd name="T2" fmla="*/ 63 w 63"/>
                <a:gd name="T3" fmla="*/ 62 h 70"/>
                <a:gd name="T4" fmla="*/ 55 w 63"/>
                <a:gd name="T5" fmla="*/ 70 h 70"/>
                <a:gd name="T6" fmla="*/ 8 w 63"/>
                <a:gd name="T7" fmla="*/ 70 h 70"/>
                <a:gd name="T8" fmla="*/ 0 w 63"/>
                <a:gd name="T9" fmla="*/ 62 h 70"/>
                <a:gd name="T10" fmla="*/ 0 w 63"/>
                <a:gd name="T11" fmla="*/ 21 h 70"/>
                <a:gd name="T12" fmla="*/ 3 w 63"/>
                <a:gd name="T13" fmla="*/ 16 h 70"/>
                <a:gd name="T14" fmla="*/ 63 w 63"/>
                <a:gd name="T15" fmla="*/ 0 h 70"/>
                <a:gd name="T16" fmla="*/ 63 w 63"/>
                <a:gd name="T17" fmla="*/ 4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0">
                  <a:moveTo>
                    <a:pt x="63" y="41"/>
                  </a:moveTo>
                  <a:cubicBezTo>
                    <a:pt x="63" y="62"/>
                    <a:pt x="63" y="62"/>
                    <a:pt x="63" y="62"/>
                  </a:cubicBezTo>
                  <a:cubicBezTo>
                    <a:pt x="63" y="67"/>
                    <a:pt x="60" y="70"/>
                    <a:pt x="55" y="70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4" y="70"/>
                    <a:pt x="0" y="66"/>
                    <a:pt x="0" y="62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9"/>
                    <a:pt x="1" y="17"/>
                    <a:pt x="3" y="16"/>
                  </a:cubicBezTo>
                  <a:cubicBezTo>
                    <a:pt x="15" y="13"/>
                    <a:pt x="48" y="4"/>
                    <a:pt x="63" y="0"/>
                  </a:cubicBezTo>
                  <a:cubicBezTo>
                    <a:pt x="63" y="14"/>
                    <a:pt x="63" y="27"/>
                    <a:pt x="63" y="4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Freeform 83"/>
            <p:cNvSpPr>
              <a:spLocks noEditPoints="1"/>
            </p:cNvSpPr>
            <p:nvPr/>
          </p:nvSpPr>
          <p:spPr bwMode="auto">
            <a:xfrm>
              <a:off x="8413646" y="574112"/>
              <a:ext cx="6480175" cy="6042025"/>
            </a:xfrm>
            <a:custGeom>
              <a:avLst/>
              <a:gdLst>
                <a:gd name="T0" fmla="*/ 500 w 680"/>
                <a:gd name="T1" fmla="*/ 543 h 634"/>
                <a:gd name="T2" fmla="*/ 262 w 680"/>
                <a:gd name="T3" fmla="*/ 543 h 634"/>
                <a:gd name="T4" fmla="*/ 236 w 680"/>
                <a:gd name="T5" fmla="*/ 569 h 634"/>
                <a:gd name="T6" fmla="*/ 642 w 680"/>
                <a:gd name="T7" fmla="*/ 111 h 634"/>
                <a:gd name="T8" fmla="*/ 149 w 680"/>
                <a:gd name="T9" fmla="*/ 58 h 634"/>
                <a:gd name="T10" fmla="*/ 16 w 680"/>
                <a:gd name="T11" fmla="*/ 5 h 634"/>
                <a:gd name="T12" fmla="*/ 117 w 680"/>
                <a:gd name="T13" fmla="*/ 91 h 634"/>
                <a:gd name="T14" fmla="*/ 211 w 680"/>
                <a:gd name="T15" fmla="*/ 417 h 634"/>
                <a:gd name="T16" fmla="*/ 210 w 680"/>
                <a:gd name="T17" fmla="*/ 529 h 634"/>
                <a:gd name="T18" fmla="*/ 262 w 680"/>
                <a:gd name="T19" fmla="*/ 634 h 634"/>
                <a:gd name="T20" fmla="*/ 314 w 680"/>
                <a:gd name="T21" fmla="*/ 527 h 634"/>
                <a:gd name="T22" fmla="*/ 446 w 680"/>
                <a:gd name="T23" fmla="*/ 533 h 634"/>
                <a:gd name="T24" fmla="*/ 565 w 680"/>
                <a:gd name="T25" fmla="*/ 569 h 634"/>
                <a:gd name="T26" fmla="*/ 554 w 680"/>
                <a:gd name="T27" fmla="*/ 532 h 634"/>
                <a:gd name="T28" fmla="*/ 551 w 680"/>
                <a:gd name="T29" fmla="*/ 489 h 634"/>
                <a:gd name="T30" fmla="*/ 227 w 680"/>
                <a:gd name="T31" fmla="*/ 477 h 634"/>
                <a:gd name="T32" fmla="*/ 565 w 680"/>
                <a:gd name="T33" fmla="*/ 434 h 634"/>
                <a:gd name="T34" fmla="*/ 679 w 680"/>
                <a:gd name="T35" fmla="*/ 139 h 634"/>
                <a:gd name="T36" fmla="*/ 298 w 680"/>
                <a:gd name="T37" fmla="*/ 387 h 634"/>
                <a:gd name="T38" fmla="*/ 246 w 680"/>
                <a:gd name="T39" fmla="*/ 341 h 634"/>
                <a:gd name="T40" fmla="*/ 314 w 680"/>
                <a:gd name="T41" fmla="*/ 352 h 634"/>
                <a:gd name="T42" fmla="*/ 298 w 680"/>
                <a:gd name="T43" fmla="*/ 297 h 634"/>
                <a:gd name="T44" fmla="*/ 217 w 680"/>
                <a:gd name="T45" fmla="*/ 249 h 634"/>
                <a:gd name="T46" fmla="*/ 314 w 680"/>
                <a:gd name="T47" fmla="*/ 259 h 634"/>
                <a:gd name="T48" fmla="*/ 298 w 680"/>
                <a:gd name="T49" fmla="*/ 204 h 634"/>
                <a:gd name="T50" fmla="*/ 191 w 680"/>
                <a:gd name="T51" fmla="*/ 162 h 634"/>
                <a:gd name="T52" fmla="*/ 314 w 680"/>
                <a:gd name="T53" fmla="*/ 169 h 634"/>
                <a:gd name="T54" fmla="*/ 441 w 680"/>
                <a:gd name="T55" fmla="*/ 387 h 634"/>
                <a:gd name="T56" fmla="*/ 357 w 680"/>
                <a:gd name="T57" fmla="*/ 352 h 634"/>
                <a:gd name="T58" fmla="*/ 457 w 680"/>
                <a:gd name="T59" fmla="*/ 352 h 634"/>
                <a:gd name="T60" fmla="*/ 441 w 680"/>
                <a:gd name="T61" fmla="*/ 297 h 634"/>
                <a:gd name="T62" fmla="*/ 357 w 680"/>
                <a:gd name="T63" fmla="*/ 259 h 634"/>
                <a:gd name="T64" fmla="*/ 457 w 680"/>
                <a:gd name="T65" fmla="*/ 259 h 634"/>
                <a:gd name="T66" fmla="*/ 441 w 680"/>
                <a:gd name="T67" fmla="*/ 204 h 634"/>
                <a:gd name="T68" fmla="*/ 357 w 680"/>
                <a:gd name="T69" fmla="*/ 169 h 634"/>
                <a:gd name="T70" fmla="*/ 457 w 680"/>
                <a:gd name="T71" fmla="*/ 169 h 634"/>
                <a:gd name="T72" fmla="*/ 562 w 680"/>
                <a:gd name="T73" fmla="*/ 382 h 634"/>
                <a:gd name="T74" fmla="*/ 500 w 680"/>
                <a:gd name="T75" fmla="*/ 371 h 634"/>
                <a:gd name="T76" fmla="*/ 570 w 680"/>
                <a:gd name="T77" fmla="*/ 336 h 634"/>
                <a:gd name="T78" fmla="*/ 589 w 680"/>
                <a:gd name="T79" fmla="*/ 285 h 634"/>
                <a:gd name="T80" fmla="*/ 500 w 680"/>
                <a:gd name="T81" fmla="*/ 281 h 634"/>
                <a:gd name="T82" fmla="*/ 596 w 680"/>
                <a:gd name="T83" fmla="*/ 243 h 634"/>
                <a:gd name="T84" fmla="*/ 616 w 680"/>
                <a:gd name="T85" fmla="*/ 193 h 634"/>
                <a:gd name="T86" fmla="*/ 500 w 680"/>
                <a:gd name="T87" fmla="*/ 188 h 634"/>
                <a:gd name="T88" fmla="*/ 618 w 680"/>
                <a:gd name="T89" fmla="*/ 153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80" h="634">
                  <a:moveTo>
                    <a:pt x="500" y="595"/>
                  </a:moveTo>
                  <a:cubicBezTo>
                    <a:pt x="486" y="595"/>
                    <a:pt x="475" y="583"/>
                    <a:pt x="475" y="569"/>
                  </a:cubicBezTo>
                  <a:cubicBezTo>
                    <a:pt x="475" y="555"/>
                    <a:pt x="486" y="543"/>
                    <a:pt x="500" y="543"/>
                  </a:cubicBezTo>
                  <a:cubicBezTo>
                    <a:pt x="515" y="543"/>
                    <a:pt x="526" y="555"/>
                    <a:pt x="526" y="569"/>
                  </a:cubicBezTo>
                  <a:cubicBezTo>
                    <a:pt x="526" y="583"/>
                    <a:pt x="515" y="595"/>
                    <a:pt x="500" y="595"/>
                  </a:cubicBezTo>
                  <a:close/>
                  <a:moveTo>
                    <a:pt x="262" y="543"/>
                  </a:moveTo>
                  <a:cubicBezTo>
                    <a:pt x="276" y="543"/>
                    <a:pt x="288" y="555"/>
                    <a:pt x="288" y="569"/>
                  </a:cubicBezTo>
                  <a:cubicBezTo>
                    <a:pt x="288" y="583"/>
                    <a:pt x="276" y="595"/>
                    <a:pt x="262" y="595"/>
                  </a:cubicBezTo>
                  <a:cubicBezTo>
                    <a:pt x="248" y="595"/>
                    <a:pt x="236" y="583"/>
                    <a:pt x="236" y="569"/>
                  </a:cubicBezTo>
                  <a:cubicBezTo>
                    <a:pt x="236" y="555"/>
                    <a:pt x="248" y="543"/>
                    <a:pt x="262" y="543"/>
                  </a:cubicBezTo>
                  <a:close/>
                  <a:moveTo>
                    <a:pt x="677" y="123"/>
                  </a:moveTo>
                  <a:cubicBezTo>
                    <a:pt x="670" y="110"/>
                    <a:pt x="656" y="111"/>
                    <a:pt x="642" y="111"/>
                  </a:cubicBezTo>
                  <a:cubicBezTo>
                    <a:pt x="184" y="111"/>
                    <a:pt x="184" y="111"/>
                    <a:pt x="184" y="111"/>
                  </a:cubicBezTo>
                  <a:cubicBezTo>
                    <a:pt x="172" y="111"/>
                    <a:pt x="167" y="108"/>
                    <a:pt x="163" y="98"/>
                  </a:cubicBezTo>
                  <a:cubicBezTo>
                    <a:pt x="160" y="84"/>
                    <a:pt x="156" y="70"/>
                    <a:pt x="149" y="58"/>
                  </a:cubicBezTo>
                  <a:cubicBezTo>
                    <a:pt x="146" y="51"/>
                    <a:pt x="141" y="43"/>
                    <a:pt x="134" y="39"/>
                  </a:cubicBezTo>
                  <a:cubicBezTo>
                    <a:pt x="103" y="27"/>
                    <a:pt x="72" y="13"/>
                    <a:pt x="40" y="3"/>
                  </a:cubicBezTo>
                  <a:cubicBezTo>
                    <a:pt x="33" y="0"/>
                    <a:pt x="22" y="1"/>
                    <a:pt x="16" y="5"/>
                  </a:cubicBezTo>
                  <a:cubicBezTo>
                    <a:pt x="0" y="17"/>
                    <a:pt x="7" y="36"/>
                    <a:pt x="28" y="43"/>
                  </a:cubicBezTo>
                  <a:cubicBezTo>
                    <a:pt x="50" y="53"/>
                    <a:pt x="74" y="62"/>
                    <a:pt x="96" y="70"/>
                  </a:cubicBezTo>
                  <a:cubicBezTo>
                    <a:pt x="107" y="74"/>
                    <a:pt x="113" y="79"/>
                    <a:pt x="117" y="91"/>
                  </a:cubicBezTo>
                  <a:cubicBezTo>
                    <a:pt x="127" y="125"/>
                    <a:pt x="139" y="158"/>
                    <a:pt x="151" y="192"/>
                  </a:cubicBezTo>
                  <a:cubicBezTo>
                    <a:pt x="172" y="250"/>
                    <a:pt x="192" y="309"/>
                    <a:pt x="213" y="367"/>
                  </a:cubicBezTo>
                  <a:cubicBezTo>
                    <a:pt x="220" y="384"/>
                    <a:pt x="227" y="400"/>
                    <a:pt x="211" y="417"/>
                  </a:cubicBezTo>
                  <a:cubicBezTo>
                    <a:pt x="211" y="417"/>
                    <a:pt x="210" y="419"/>
                    <a:pt x="210" y="421"/>
                  </a:cubicBezTo>
                  <a:cubicBezTo>
                    <a:pt x="203" y="441"/>
                    <a:pt x="194" y="463"/>
                    <a:pt x="187" y="486"/>
                  </a:cubicBezTo>
                  <a:cubicBezTo>
                    <a:pt x="175" y="517"/>
                    <a:pt x="177" y="520"/>
                    <a:pt x="210" y="529"/>
                  </a:cubicBezTo>
                  <a:cubicBezTo>
                    <a:pt x="209" y="530"/>
                    <a:pt x="208" y="532"/>
                    <a:pt x="208" y="534"/>
                  </a:cubicBezTo>
                  <a:cubicBezTo>
                    <a:pt x="201" y="544"/>
                    <a:pt x="197" y="556"/>
                    <a:pt x="197" y="569"/>
                  </a:cubicBezTo>
                  <a:cubicBezTo>
                    <a:pt x="197" y="605"/>
                    <a:pt x="226" y="634"/>
                    <a:pt x="262" y="634"/>
                  </a:cubicBezTo>
                  <a:cubicBezTo>
                    <a:pt x="298" y="634"/>
                    <a:pt x="327" y="605"/>
                    <a:pt x="327" y="569"/>
                  </a:cubicBezTo>
                  <a:cubicBezTo>
                    <a:pt x="327" y="556"/>
                    <a:pt x="323" y="543"/>
                    <a:pt x="316" y="533"/>
                  </a:cubicBezTo>
                  <a:cubicBezTo>
                    <a:pt x="316" y="531"/>
                    <a:pt x="315" y="529"/>
                    <a:pt x="314" y="527"/>
                  </a:cubicBezTo>
                  <a:cubicBezTo>
                    <a:pt x="450" y="527"/>
                    <a:pt x="450" y="527"/>
                    <a:pt x="450" y="527"/>
                  </a:cubicBezTo>
                  <a:cubicBezTo>
                    <a:pt x="449" y="529"/>
                    <a:pt x="448" y="531"/>
                    <a:pt x="446" y="533"/>
                  </a:cubicBezTo>
                  <a:cubicBezTo>
                    <a:pt x="446" y="533"/>
                    <a:pt x="446" y="533"/>
                    <a:pt x="446" y="533"/>
                  </a:cubicBezTo>
                  <a:cubicBezTo>
                    <a:pt x="439" y="543"/>
                    <a:pt x="435" y="556"/>
                    <a:pt x="435" y="569"/>
                  </a:cubicBezTo>
                  <a:cubicBezTo>
                    <a:pt x="435" y="605"/>
                    <a:pt x="464" y="634"/>
                    <a:pt x="500" y="634"/>
                  </a:cubicBezTo>
                  <a:cubicBezTo>
                    <a:pt x="536" y="634"/>
                    <a:pt x="565" y="605"/>
                    <a:pt x="565" y="569"/>
                  </a:cubicBezTo>
                  <a:cubicBezTo>
                    <a:pt x="565" y="556"/>
                    <a:pt x="561" y="543"/>
                    <a:pt x="554" y="533"/>
                  </a:cubicBezTo>
                  <a:cubicBezTo>
                    <a:pt x="554" y="533"/>
                    <a:pt x="554" y="533"/>
                    <a:pt x="554" y="533"/>
                  </a:cubicBezTo>
                  <a:cubicBezTo>
                    <a:pt x="554" y="533"/>
                    <a:pt x="554" y="533"/>
                    <a:pt x="554" y="532"/>
                  </a:cubicBezTo>
                  <a:cubicBezTo>
                    <a:pt x="553" y="529"/>
                    <a:pt x="586" y="517"/>
                    <a:pt x="586" y="506"/>
                  </a:cubicBezTo>
                  <a:cubicBezTo>
                    <a:pt x="586" y="496"/>
                    <a:pt x="579" y="489"/>
                    <a:pt x="563" y="489"/>
                  </a:cubicBezTo>
                  <a:cubicBezTo>
                    <a:pt x="551" y="489"/>
                    <a:pt x="551" y="489"/>
                    <a:pt x="551" y="489"/>
                  </a:cubicBezTo>
                  <a:cubicBezTo>
                    <a:pt x="251" y="489"/>
                    <a:pt x="251" y="489"/>
                    <a:pt x="251" y="489"/>
                  </a:cubicBezTo>
                  <a:cubicBezTo>
                    <a:pt x="234" y="489"/>
                    <a:pt x="234" y="489"/>
                    <a:pt x="234" y="489"/>
                  </a:cubicBezTo>
                  <a:cubicBezTo>
                    <a:pt x="227" y="489"/>
                    <a:pt x="223" y="486"/>
                    <a:pt x="227" y="477"/>
                  </a:cubicBezTo>
                  <a:cubicBezTo>
                    <a:pt x="230" y="467"/>
                    <a:pt x="235" y="457"/>
                    <a:pt x="237" y="446"/>
                  </a:cubicBezTo>
                  <a:cubicBezTo>
                    <a:pt x="241" y="436"/>
                    <a:pt x="247" y="434"/>
                    <a:pt x="258" y="434"/>
                  </a:cubicBezTo>
                  <a:cubicBezTo>
                    <a:pt x="565" y="434"/>
                    <a:pt x="565" y="434"/>
                    <a:pt x="565" y="434"/>
                  </a:cubicBezTo>
                  <a:cubicBezTo>
                    <a:pt x="577" y="434"/>
                    <a:pt x="586" y="429"/>
                    <a:pt x="591" y="415"/>
                  </a:cubicBezTo>
                  <a:cubicBezTo>
                    <a:pt x="608" y="359"/>
                    <a:pt x="627" y="300"/>
                    <a:pt x="646" y="244"/>
                  </a:cubicBezTo>
                  <a:cubicBezTo>
                    <a:pt x="656" y="208"/>
                    <a:pt x="668" y="173"/>
                    <a:pt x="679" y="139"/>
                  </a:cubicBezTo>
                  <a:cubicBezTo>
                    <a:pt x="680" y="135"/>
                    <a:pt x="679" y="129"/>
                    <a:pt x="677" y="123"/>
                  </a:cubicBezTo>
                  <a:close/>
                  <a:moveTo>
                    <a:pt x="314" y="371"/>
                  </a:moveTo>
                  <a:cubicBezTo>
                    <a:pt x="314" y="380"/>
                    <a:pt x="307" y="387"/>
                    <a:pt x="298" y="387"/>
                  </a:cubicBezTo>
                  <a:cubicBezTo>
                    <a:pt x="265" y="387"/>
                    <a:pt x="265" y="387"/>
                    <a:pt x="265" y="387"/>
                  </a:cubicBezTo>
                  <a:cubicBezTo>
                    <a:pt x="262" y="387"/>
                    <a:pt x="259" y="385"/>
                    <a:pt x="258" y="382"/>
                  </a:cubicBezTo>
                  <a:cubicBezTo>
                    <a:pt x="246" y="341"/>
                    <a:pt x="246" y="341"/>
                    <a:pt x="246" y="341"/>
                  </a:cubicBezTo>
                  <a:cubicBezTo>
                    <a:pt x="245" y="338"/>
                    <a:pt x="247" y="336"/>
                    <a:pt x="249" y="336"/>
                  </a:cubicBezTo>
                  <a:cubicBezTo>
                    <a:pt x="298" y="336"/>
                    <a:pt x="298" y="336"/>
                    <a:pt x="298" y="336"/>
                  </a:cubicBezTo>
                  <a:cubicBezTo>
                    <a:pt x="307" y="336"/>
                    <a:pt x="314" y="343"/>
                    <a:pt x="314" y="352"/>
                  </a:cubicBezTo>
                  <a:lnTo>
                    <a:pt x="314" y="371"/>
                  </a:lnTo>
                  <a:close/>
                  <a:moveTo>
                    <a:pt x="314" y="281"/>
                  </a:moveTo>
                  <a:cubicBezTo>
                    <a:pt x="314" y="289"/>
                    <a:pt x="307" y="297"/>
                    <a:pt x="298" y="297"/>
                  </a:cubicBezTo>
                  <a:cubicBezTo>
                    <a:pt x="244" y="297"/>
                    <a:pt x="244" y="297"/>
                    <a:pt x="244" y="297"/>
                  </a:cubicBezTo>
                  <a:cubicBezTo>
                    <a:pt x="237" y="297"/>
                    <a:pt x="231" y="292"/>
                    <a:pt x="229" y="285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6"/>
                    <a:pt x="219" y="243"/>
                    <a:pt x="221" y="243"/>
                  </a:cubicBezTo>
                  <a:cubicBezTo>
                    <a:pt x="298" y="243"/>
                    <a:pt x="298" y="243"/>
                    <a:pt x="298" y="243"/>
                  </a:cubicBezTo>
                  <a:cubicBezTo>
                    <a:pt x="307" y="243"/>
                    <a:pt x="314" y="251"/>
                    <a:pt x="314" y="259"/>
                  </a:cubicBezTo>
                  <a:lnTo>
                    <a:pt x="314" y="281"/>
                  </a:lnTo>
                  <a:close/>
                  <a:moveTo>
                    <a:pt x="314" y="188"/>
                  </a:moveTo>
                  <a:cubicBezTo>
                    <a:pt x="314" y="197"/>
                    <a:pt x="307" y="204"/>
                    <a:pt x="298" y="204"/>
                  </a:cubicBezTo>
                  <a:cubicBezTo>
                    <a:pt x="216" y="204"/>
                    <a:pt x="216" y="204"/>
                    <a:pt x="216" y="204"/>
                  </a:cubicBezTo>
                  <a:cubicBezTo>
                    <a:pt x="209" y="204"/>
                    <a:pt x="203" y="200"/>
                    <a:pt x="201" y="193"/>
                  </a:cubicBezTo>
                  <a:cubicBezTo>
                    <a:pt x="191" y="162"/>
                    <a:pt x="191" y="162"/>
                    <a:pt x="191" y="162"/>
                  </a:cubicBezTo>
                  <a:cubicBezTo>
                    <a:pt x="190" y="157"/>
                    <a:pt x="193" y="153"/>
                    <a:pt x="198" y="153"/>
                  </a:cubicBezTo>
                  <a:cubicBezTo>
                    <a:pt x="298" y="153"/>
                    <a:pt x="298" y="153"/>
                    <a:pt x="298" y="153"/>
                  </a:cubicBezTo>
                  <a:cubicBezTo>
                    <a:pt x="307" y="153"/>
                    <a:pt x="314" y="160"/>
                    <a:pt x="314" y="169"/>
                  </a:cubicBezTo>
                  <a:lnTo>
                    <a:pt x="314" y="188"/>
                  </a:lnTo>
                  <a:close/>
                  <a:moveTo>
                    <a:pt x="457" y="371"/>
                  </a:moveTo>
                  <a:cubicBezTo>
                    <a:pt x="457" y="380"/>
                    <a:pt x="450" y="387"/>
                    <a:pt x="441" y="387"/>
                  </a:cubicBezTo>
                  <a:cubicBezTo>
                    <a:pt x="373" y="387"/>
                    <a:pt x="373" y="387"/>
                    <a:pt x="373" y="387"/>
                  </a:cubicBezTo>
                  <a:cubicBezTo>
                    <a:pt x="364" y="387"/>
                    <a:pt x="357" y="380"/>
                    <a:pt x="357" y="371"/>
                  </a:cubicBezTo>
                  <a:cubicBezTo>
                    <a:pt x="357" y="352"/>
                    <a:pt x="357" y="352"/>
                    <a:pt x="357" y="352"/>
                  </a:cubicBezTo>
                  <a:cubicBezTo>
                    <a:pt x="357" y="343"/>
                    <a:pt x="364" y="336"/>
                    <a:pt x="373" y="336"/>
                  </a:cubicBezTo>
                  <a:cubicBezTo>
                    <a:pt x="441" y="336"/>
                    <a:pt x="441" y="336"/>
                    <a:pt x="441" y="336"/>
                  </a:cubicBezTo>
                  <a:cubicBezTo>
                    <a:pt x="450" y="336"/>
                    <a:pt x="457" y="343"/>
                    <a:pt x="457" y="352"/>
                  </a:cubicBezTo>
                  <a:lnTo>
                    <a:pt x="457" y="371"/>
                  </a:lnTo>
                  <a:close/>
                  <a:moveTo>
                    <a:pt x="457" y="281"/>
                  </a:moveTo>
                  <a:cubicBezTo>
                    <a:pt x="457" y="289"/>
                    <a:pt x="450" y="297"/>
                    <a:pt x="441" y="297"/>
                  </a:cubicBezTo>
                  <a:cubicBezTo>
                    <a:pt x="373" y="297"/>
                    <a:pt x="373" y="297"/>
                    <a:pt x="373" y="297"/>
                  </a:cubicBezTo>
                  <a:cubicBezTo>
                    <a:pt x="364" y="297"/>
                    <a:pt x="357" y="289"/>
                    <a:pt x="357" y="281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51"/>
                    <a:pt x="364" y="243"/>
                    <a:pt x="373" y="243"/>
                  </a:cubicBezTo>
                  <a:cubicBezTo>
                    <a:pt x="441" y="243"/>
                    <a:pt x="441" y="243"/>
                    <a:pt x="441" y="243"/>
                  </a:cubicBezTo>
                  <a:cubicBezTo>
                    <a:pt x="450" y="243"/>
                    <a:pt x="457" y="251"/>
                    <a:pt x="457" y="259"/>
                  </a:cubicBezTo>
                  <a:lnTo>
                    <a:pt x="457" y="281"/>
                  </a:lnTo>
                  <a:close/>
                  <a:moveTo>
                    <a:pt x="457" y="188"/>
                  </a:moveTo>
                  <a:cubicBezTo>
                    <a:pt x="457" y="197"/>
                    <a:pt x="450" y="204"/>
                    <a:pt x="441" y="204"/>
                  </a:cubicBezTo>
                  <a:cubicBezTo>
                    <a:pt x="373" y="204"/>
                    <a:pt x="373" y="204"/>
                    <a:pt x="373" y="204"/>
                  </a:cubicBezTo>
                  <a:cubicBezTo>
                    <a:pt x="364" y="204"/>
                    <a:pt x="357" y="197"/>
                    <a:pt x="357" y="188"/>
                  </a:cubicBezTo>
                  <a:cubicBezTo>
                    <a:pt x="357" y="169"/>
                    <a:pt x="357" y="169"/>
                    <a:pt x="357" y="169"/>
                  </a:cubicBezTo>
                  <a:cubicBezTo>
                    <a:pt x="357" y="160"/>
                    <a:pt x="364" y="153"/>
                    <a:pt x="373" y="153"/>
                  </a:cubicBezTo>
                  <a:cubicBezTo>
                    <a:pt x="441" y="153"/>
                    <a:pt x="441" y="153"/>
                    <a:pt x="441" y="153"/>
                  </a:cubicBezTo>
                  <a:cubicBezTo>
                    <a:pt x="450" y="153"/>
                    <a:pt x="457" y="160"/>
                    <a:pt x="457" y="169"/>
                  </a:cubicBezTo>
                  <a:lnTo>
                    <a:pt x="457" y="188"/>
                  </a:lnTo>
                  <a:close/>
                  <a:moveTo>
                    <a:pt x="574" y="341"/>
                  </a:moveTo>
                  <a:cubicBezTo>
                    <a:pt x="562" y="382"/>
                    <a:pt x="562" y="382"/>
                    <a:pt x="562" y="382"/>
                  </a:cubicBezTo>
                  <a:cubicBezTo>
                    <a:pt x="561" y="385"/>
                    <a:pt x="558" y="387"/>
                    <a:pt x="555" y="387"/>
                  </a:cubicBezTo>
                  <a:cubicBezTo>
                    <a:pt x="516" y="387"/>
                    <a:pt x="516" y="387"/>
                    <a:pt x="516" y="387"/>
                  </a:cubicBezTo>
                  <a:cubicBezTo>
                    <a:pt x="507" y="387"/>
                    <a:pt x="500" y="380"/>
                    <a:pt x="500" y="371"/>
                  </a:cubicBezTo>
                  <a:cubicBezTo>
                    <a:pt x="500" y="352"/>
                    <a:pt x="500" y="352"/>
                    <a:pt x="500" y="352"/>
                  </a:cubicBezTo>
                  <a:cubicBezTo>
                    <a:pt x="500" y="343"/>
                    <a:pt x="507" y="336"/>
                    <a:pt x="516" y="336"/>
                  </a:cubicBezTo>
                  <a:cubicBezTo>
                    <a:pt x="570" y="336"/>
                    <a:pt x="570" y="336"/>
                    <a:pt x="570" y="336"/>
                  </a:cubicBezTo>
                  <a:cubicBezTo>
                    <a:pt x="572" y="336"/>
                    <a:pt x="574" y="338"/>
                    <a:pt x="574" y="341"/>
                  </a:cubicBezTo>
                  <a:close/>
                  <a:moveTo>
                    <a:pt x="600" y="249"/>
                  </a:moveTo>
                  <a:cubicBezTo>
                    <a:pt x="589" y="285"/>
                    <a:pt x="589" y="285"/>
                    <a:pt x="589" y="285"/>
                  </a:cubicBezTo>
                  <a:cubicBezTo>
                    <a:pt x="588" y="292"/>
                    <a:pt x="581" y="297"/>
                    <a:pt x="574" y="297"/>
                  </a:cubicBezTo>
                  <a:cubicBezTo>
                    <a:pt x="516" y="297"/>
                    <a:pt x="516" y="297"/>
                    <a:pt x="516" y="297"/>
                  </a:cubicBezTo>
                  <a:cubicBezTo>
                    <a:pt x="507" y="297"/>
                    <a:pt x="500" y="289"/>
                    <a:pt x="500" y="281"/>
                  </a:cubicBezTo>
                  <a:cubicBezTo>
                    <a:pt x="500" y="259"/>
                    <a:pt x="500" y="259"/>
                    <a:pt x="500" y="259"/>
                  </a:cubicBezTo>
                  <a:cubicBezTo>
                    <a:pt x="500" y="251"/>
                    <a:pt x="507" y="243"/>
                    <a:pt x="516" y="243"/>
                  </a:cubicBezTo>
                  <a:cubicBezTo>
                    <a:pt x="596" y="243"/>
                    <a:pt x="596" y="243"/>
                    <a:pt x="596" y="243"/>
                  </a:cubicBezTo>
                  <a:cubicBezTo>
                    <a:pt x="599" y="243"/>
                    <a:pt x="601" y="246"/>
                    <a:pt x="600" y="249"/>
                  </a:cubicBezTo>
                  <a:close/>
                  <a:moveTo>
                    <a:pt x="625" y="162"/>
                  </a:moveTo>
                  <a:cubicBezTo>
                    <a:pt x="616" y="193"/>
                    <a:pt x="616" y="193"/>
                    <a:pt x="616" y="193"/>
                  </a:cubicBezTo>
                  <a:cubicBezTo>
                    <a:pt x="614" y="200"/>
                    <a:pt x="608" y="204"/>
                    <a:pt x="601" y="204"/>
                  </a:cubicBezTo>
                  <a:cubicBezTo>
                    <a:pt x="516" y="204"/>
                    <a:pt x="516" y="204"/>
                    <a:pt x="516" y="204"/>
                  </a:cubicBezTo>
                  <a:cubicBezTo>
                    <a:pt x="507" y="204"/>
                    <a:pt x="500" y="197"/>
                    <a:pt x="500" y="188"/>
                  </a:cubicBezTo>
                  <a:cubicBezTo>
                    <a:pt x="500" y="169"/>
                    <a:pt x="500" y="169"/>
                    <a:pt x="500" y="169"/>
                  </a:cubicBezTo>
                  <a:cubicBezTo>
                    <a:pt x="500" y="160"/>
                    <a:pt x="507" y="153"/>
                    <a:pt x="516" y="153"/>
                  </a:cubicBezTo>
                  <a:cubicBezTo>
                    <a:pt x="618" y="153"/>
                    <a:pt x="618" y="153"/>
                    <a:pt x="618" y="153"/>
                  </a:cubicBezTo>
                  <a:cubicBezTo>
                    <a:pt x="623" y="153"/>
                    <a:pt x="626" y="157"/>
                    <a:pt x="625" y="16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5" name="Group 134"/>
          <p:cNvGrpSpPr>
            <a:grpSpLocks noChangeAspect="1"/>
          </p:cNvGrpSpPr>
          <p:nvPr/>
        </p:nvGrpSpPr>
        <p:grpSpPr>
          <a:xfrm>
            <a:off x="15475546" y="2736506"/>
            <a:ext cx="336735" cy="305004"/>
            <a:chOff x="3650137" y="2537735"/>
            <a:chExt cx="536673" cy="48890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6" name="Freeform 6"/>
            <p:cNvSpPr>
              <a:spLocks noEditPoints="1"/>
            </p:cNvSpPr>
            <p:nvPr/>
          </p:nvSpPr>
          <p:spPr bwMode="auto">
            <a:xfrm flipH="1">
              <a:off x="3650137" y="2537735"/>
              <a:ext cx="536673" cy="488902"/>
            </a:xfrm>
            <a:custGeom>
              <a:avLst/>
              <a:gdLst>
                <a:gd name="T0" fmla="*/ 1042 w 1056"/>
                <a:gd name="T1" fmla="*/ 484 h 962"/>
                <a:gd name="T2" fmla="*/ 942 w 1056"/>
                <a:gd name="T3" fmla="*/ 322 h 962"/>
                <a:gd name="T4" fmla="*/ 942 w 1056"/>
                <a:gd name="T5" fmla="*/ 313 h 962"/>
                <a:gd name="T6" fmla="*/ 488 w 1056"/>
                <a:gd name="T7" fmla="*/ 0 h 962"/>
                <a:gd name="T8" fmla="*/ 34 w 1056"/>
                <a:gd name="T9" fmla="*/ 313 h 962"/>
                <a:gd name="T10" fmla="*/ 65 w 1056"/>
                <a:gd name="T11" fmla="*/ 426 h 962"/>
                <a:gd name="T12" fmla="*/ 7 w 1056"/>
                <a:gd name="T13" fmla="*/ 601 h 962"/>
                <a:gd name="T14" fmla="*/ 561 w 1056"/>
                <a:gd name="T15" fmla="*/ 862 h 962"/>
                <a:gd name="T16" fmla="*/ 608 w 1056"/>
                <a:gd name="T17" fmla="*/ 855 h 962"/>
                <a:gd name="T18" fmla="*/ 915 w 1056"/>
                <a:gd name="T19" fmla="*/ 925 h 962"/>
                <a:gd name="T20" fmla="*/ 800 w 1056"/>
                <a:gd name="T21" fmla="*/ 797 h 962"/>
                <a:gd name="T22" fmla="*/ 1042 w 1056"/>
                <a:gd name="T23" fmla="*/ 484 h 962"/>
                <a:gd name="T24" fmla="*/ 488 w 1056"/>
                <a:gd name="T25" fmla="*/ 544 h 962"/>
                <a:gd name="T26" fmla="*/ 449 w 1056"/>
                <a:gd name="T27" fmla="*/ 543 h 962"/>
                <a:gd name="T28" fmla="*/ 265 w 1056"/>
                <a:gd name="T29" fmla="*/ 626 h 962"/>
                <a:gd name="T30" fmla="*/ 305 w 1056"/>
                <a:gd name="T31" fmla="*/ 513 h 962"/>
                <a:gd name="T32" fmla="*/ 116 w 1056"/>
                <a:gd name="T33" fmla="*/ 313 h 962"/>
                <a:gd name="T34" fmla="*/ 488 w 1056"/>
                <a:gd name="T35" fmla="*/ 82 h 962"/>
                <a:gd name="T36" fmla="*/ 861 w 1056"/>
                <a:gd name="T37" fmla="*/ 313 h 962"/>
                <a:gd name="T38" fmla="*/ 488 w 1056"/>
                <a:gd name="T39" fmla="*/ 544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6" h="962">
                  <a:moveTo>
                    <a:pt x="1042" y="484"/>
                  </a:moveTo>
                  <a:cubicBezTo>
                    <a:pt x="1035" y="421"/>
                    <a:pt x="998" y="366"/>
                    <a:pt x="942" y="322"/>
                  </a:cubicBezTo>
                  <a:cubicBezTo>
                    <a:pt x="942" y="319"/>
                    <a:pt x="942" y="316"/>
                    <a:pt x="942" y="313"/>
                  </a:cubicBezTo>
                  <a:cubicBezTo>
                    <a:pt x="942" y="140"/>
                    <a:pt x="739" y="0"/>
                    <a:pt x="488" y="0"/>
                  </a:cubicBezTo>
                  <a:cubicBezTo>
                    <a:pt x="237" y="0"/>
                    <a:pt x="34" y="140"/>
                    <a:pt x="34" y="313"/>
                  </a:cubicBezTo>
                  <a:cubicBezTo>
                    <a:pt x="34" y="353"/>
                    <a:pt x="45" y="391"/>
                    <a:pt x="65" y="426"/>
                  </a:cubicBezTo>
                  <a:cubicBezTo>
                    <a:pt x="22" y="480"/>
                    <a:pt x="0" y="540"/>
                    <a:pt x="7" y="601"/>
                  </a:cubicBezTo>
                  <a:cubicBezTo>
                    <a:pt x="27" y="777"/>
                    <a:pt x="275" y="894"/>
                    <a:pt x="561" y="862"/>
                  </a:cubicBezTo>
                  <a:cubicBezTo>
                    <a:pt x="577" y="860"/>
                    <a:pt x="592" y="858"/>
                    <a:pt x="608" y="855"/>
                  </a:cubicBezTo>
                  <a:cubicBezTo>
                    <a:pt x="729" y="962"/>
                    <a:pt x="915" y="925"/>
                    <a:pt x="915" y="925"/>
                  </a:cubicBezTo>
                  <a:cubicBezTo>
                    <a:pt x="862" y="896"/>
                    <a:pt x="821" y="834"/>
                    <a:pt x="800" y="797"/>
                  </a:cubicBezTo>
                  <a:cubicBezTo>
                    <a:pt x="957" y="725"/>
                    <a:pt x="1056" y="606"/>
                    <a:pt x="1042" y="484"/>
                  </a:cubicBezTo>
                  <a:close/>
                  <a:moveTo>
                    <a:pt x="488" y="544"/>
                  </a:moveTo>
                  <a:cubicBezTo>
                    <a:pt x="475" y="544"/>
                    <a:pt x="462" y="543"/>
                    <a:pt x="449" y="543"/>
                  </a:cubicBezTo>
                  <a:cubicBezTo>
                    <a:pt x="368" y="629"/>
                    <a:pt x="265" y="626"/>
                    <a:pt x="265" y="626"/>
                  </a:cubicBezTo>
                  <a:cubicBezTo>
                    <a:pt x="294" y="594"/>
                    <a:pt x="303" y="549"/>
                    <a:pt x="305" y="513"/>
                  </a:cubicBezTo>
                  <a:cubicBezTo>
                    <a:pt x="193" y="472"/>
                    <a:pt x="116" y="397"/>
                    <a:pt x="116" y="313"/>
                  </a:cubicBezTo>
                  <a:cubicBezTo>
                    <a:pt x="116" y="188"/>
                    <a:pt x="286" y="82"/>
                    <a:pt x="488" y="82"/>
                  </a:cubicBezTo>
                  <a:cubicBezTo>
                    <a:pt x="690" y="82"/>
                    <a:pt x="861" y="188"/>
                    <a:pt x="861" y="313"/>
                  </a:cubicBezTo>
                  <a:cubicBezTo>
                    <a:pt x="861" y="438"/>
                    <a:pt x="690" y="544"/>
                    <a:pt x="488" y="54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37" name="Freeform 7"/>
            <p:cNvSpPr>
              <a:spLocks/>
            </p:cNvSpPr>
            <p:nvPr/>
          </p:nvSpPr>
          <p:spPr bwMode="auto">
            <a:xfrm>
              <a:off x="3805369" y="2597126"/>
              <a:ext cx="266400" cy="199262"/>
            </a:xfrm>
            <a:custGeom>
              <a:avLst/>
              <a:gdLst>
                <a:gd name="T0" fmla="*/ 363 w 524"/>
                <a:gd name="T1" fmla="*/ 0 h 392"/>
                <a:gd name="T2" fmla="*/ 353 w 524"/>
                <a:gd name="T3" fmla="*/ 16 h 392"/>
                <a:gd name="T4" fmla="*/ 390 w 524"/>
                <a:gd name="T5" fmla="*/ 12 h 392"/>
                <a:gd name="T6" fmla="*/ 390 w 524"/>
                <a:gd name="T7" fmla="*/ 16 h 392"/>
                <a:gd name="T8" fmla="*/ 347 w 524"/>
                <a:gd name="T9" fmla="*/ 33 h 392"/>
                <a:gd name="T10" fmla="*/ 347 w 524"/>
                <a:gd name="T11" fmla="*/ 34 h 392"/>
                <a:gd name="T12" fmla="*/ 452 w 524"/>
                <a:gd name="T13" fmla="*/ 106 h 392"/>
                <a:gd name="T14" fmla="*/ 462 w 524"/>
                <a:gd name="T15" fmla="*/ 136 h 392"/>
                <a:gd name="T16" fmla="*/ 522 w 524"/>
                <a:gd name="T17" fmla="*/ 135 h 392"/>
                <a:gd name="T18" fmla="*/ 467 w 524"/>
                <a:gd name="T19" fmla="*/ 163 h 392"/>
                <a:gd name="T20" fmla="*/ 467 w 524"/>
                <a:gd name="T21" fmla="*/ 165 h 392"/>
                <a:gd name="T22" fmla="*/ 524 w 524"/>
                <a:gd name="T23" fmla="*/ 169 h 392"/>
                <a:gd name="T24" fmla="*/ 518 w 524"/>
                <a:gd name="T25" fmla="*/ 177 h 392"/>
                <a:gd name="T26" fmla="*/ 489 w 524"/>
                <a:gd name="T27" fmla="*/ 190 h 392"/>
                <a:gd name="T28" fmla="*/ 464 w 524"/>
                <a:gd name="T29" fmla="*/ 193 h 392"/>
                <a:gd name="T30" fmla="*/ 461 w 524"/>
                <a:gd name="T31" fmla="*/ 193 h 392"/>
                <a:gd name="T32" fmla="*/ 450 w 524"/>
                <a:gd name="T33" fmla="*/ 228 h 392"/>
                <a:gd name="T34" fmla="*/ 395 w 524"/>
                <a:gd name="T35" fmla="*/ 299 h 392"/>
                <a:gd name="T36" fmla="*/ 51 w 524"/>
                <a:gd name="T37" fmla="*/ 316 h 392"/>
                <a:gd name="T38" fmla="*/ 0 w 524"/>
                <a:gd name="T39" fmla="*/ 266 h 392"/>
                <a:gd name="T40" fmla="*/ 190 w 524"/>
                <a:gd name="T41" fmla="*/ 256 h 392"/>
                <a:gd name="T42" fmla="*/ 157 w 524"/>
                <a:gd name="T43" fmla="*/ 246 h 392"/>
                <a:gd name="T44" fmla="*/ 155 w 524"/>
                <a:gd name="T45" fmla="*/ 226 h 392"/>
                <a:gd name="T46" fmla="*/ 172 w 524"/>
                <a:gd name="T47" fmla="*/ 210 h 392"/>
                <a:gd name="T48" fmla="*/ 109 w 524"/>
                <a:gd name="T49" fmla="*/ 180 h 392"/>
                <a:gd name="T50" fmla="*/ 143 w 524"/>
                <a:gd name="T51" fmla="*/ 165 h 392"/>
                <a:gd name="T52" fmla="*/ 86 w 524"/>
                <a:gd name="T53" fmla="*/ 111 h 392"/>
                <a:gd name="T54" fmla="*/ 89 w 524"/>
                <a:gd name="T55" fmla="*/ 111 h 392"/>
                <a:gd name="T56" fmla="*/ 116 w 524"/>
                <a:gd name="T57" fmla="*/ 105 h 392"/>
                <a:gd name="T58" fmla="*/ 113 w 524"/>
                <a:gd name="T59" fmla="*/ 105 h 392"/>
                <a:gd name="T60" fmla="*/ 73 w 524"/>
                <a:gd name="T61" fmla="*/ 40 h 392"/>
                <a:gd name="T62" fmla="*/ 74 w 524"/>
                <a:gd name="T63" fmla="*/ 40 h 392"/>
                <a:gd name="T64" fmla="*/ 248 w 524"/>
                <a:gd name="T65" fmla="*/ 132 h 392"/>
                <a:gd name="T66" fmla="*/ 251 w 524"/>
                <a:gd name="T67" fmla="*/ 130 h 392"/>
                <a:gd name="T68" fmla="*/ 332 w 524"/>
                <a:gd name="T69" fmla="*/ 4 h 392"/>
                <a:gd name="T70" fmla="*/ 328 w 524"/>
                <a:gd name="T71" fmla="*/ 16 h 392"/>
                <a:gd name="T72" fmla="*/ 363 w 524"/>
                <a:gd name="T73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4" h="392">
                  <a:moveTo>
                    <a:pt x="363" y="0"/>
                  </a:moveTo>
                  <a:cubicBezTo>
                    <a:pt x="370" y="4"/>
                    <a:pt x="357" y="12"/>
                    <a:pt x="353" y="16"/>
                  </a:cubicBezTo>
                  <a:cubicBezTo>
                    <a:pt x="364" y="12"/>
                    <a:pt x="378" y="6"/>
                    <a:pt x="390" y="12"/>
                  </a:cubicBezTo>
                  <a:cubicBezTo>
                    <a:pt x="390" y="13"/>
                    <a:pt x="390" y="15"/>
                    <a:pt x="390" y="16"/>
                  </a:cubicBezTo>
                  <a:cubicBezTo>
                    <a:pt x="379" y="24"/>
                    <a:pt x="364" y="30"/>
                    <a:pt x="347" y="33"/>
                  </a:cubicBezTo>
                  <a:cubicBezTo>
                    <a:pt x="347" y="33"/>
                    <a:pt x="347" y="34"/>
                    <a:pt x="347" y="34"/>
                  </a:cubicBezTo>
                  <a:cubicBezTo>
                    <a:pt x="403" y="35"/>
                    <a:pt x="434" y="68"/>
                    <a:pt x="452" y="106"/>
                  </a:cubicBezTo>
                  <a:cubicBezTo>
                    <a:pt x="455" y="116"/>
                    <a:pt x="459" y="126"/>
                    <a:pt x="462" y="136"/>
                  </a:cubicBezTo>
                  <a:cubicBezTo>
                    <a:pt x="480" y="141"/>
                    <a:pt x="506" y="139"/>
                    <a:pt x="522" y="135"/>
                  </a:cubicBezTo>
                  <a:cubicBezTo>
                    <a:pt x="509" y="157"/>
                    <a:pt x="492" y="153"/>
                    <a:pt x="467" y="163"/>
                  </a:cubicBezTo>
                  <a:cubicBezTo>
                    <a:pt x="467" y="164"/>
                    <a:pt x="467" y="164"/>
                    <a:pt x="467" y="165"/>
                  </a:cubicBezTo>
                  <a:cubicBezTo>
                    <a:pt x="484" y="167"/>
                    <a:pt x="503" y="173"/>
                    <a:pt x="524" y="169"/>
                  </a:cubicBezTo>
                  <a:cubicBezTo>
                    <a:pt x="522" y="172"/>
                    <a:pt x="520" y="174"/>
                    <a:pt x="518" y="177"/>
                  </a:cubicBezTo>
                  <a:cubicBezTo>
                    <a:pt x="508" y="181"/>
                    <a:pt x="499" y="186"/>
                    <a:pt x="489" y="190"/>
                  </a:cubicBezTo>
                  <a:cubicBezTo>
                    <a:pt x="481" y="191"/>
                    <a:pt x="472" y="192"/>
                    <a:pt x="464" y="193"/>
                  </a:cubicBezTo>
                  <a:cubicBezTo>
                    <a:pt x="463" y="193"/>
                    <a:pt x="462" y="193"/>
                    <a:pt x="461" y="193"/>
                  </a:cubicBezTo>
                  <a:cubicBezTo>
                    <a:pt x="457" y="205"/>
                    <a:pt x="454" y="216"/>
                    <a:pt x="450" y="228"/>
                  </a:cubicBezTo>
                  <a:cubicBezTo>
                    <a:pt x="437" y="254"/>
                    <a:pt x="417" y="282"/>
                    <a:pt x="395" y="299"/>
                  </a:cubicBezTo>
                  <a:cubicBezTo>
                    <a:pt x="304" y="372"/>
                    <a:pt x="155" y="392"/>
                    <a:pt x="51" y="316"/>
                  </a:cubicBezTo>
                  <a:cubicBezTo>
                    <a:pt x="33" y="303"/>
                    <a:pt x="9" y="287"/>
                    <a:pt x="0" y="266"/>
                  </a:cubicBezTo>
                  <a:cubicBezTo>
                    <a:pt x="52" y="304"/>
                    <a:pt x="148" y="312"/>
                    <a:pt x="190" y="256"/>
                  </a:cubicBezTo>
                  <a:cubicBezTo>
                    <a:pt x="174" y="256"/>
                    <a:pt x="166" y="252"/>
                    <a:pt x="157" y="246"/>
                  </a:cubicBezTo>
                  <a:cubicBezTo>
                    <a:pt x="155" y="240"/>
                    <a:pt x="152" y="233"/>
                    <a:pt x="155" y="226"/>
                  </a:cubicBezTo>
                  <a:cubicBezTo>
                    <a:pt x="159" y="218"/>
                    <a:pt x="166" y="216"/>
                    <a:pt x="172" y="210"/>
                  </a:cubicBezTo>
                  <a:cubicBezTo>
                    <a:pt x="135" y="211"/>
                    <a:pt x="125" y="198"/>
                    <a:pt x="109" y="180"/>
                  </a:cubicBezTo>
                  <a:cubicBezTo>
                    <a:pt x="116" y="170"/>
                    <a:pt x="126" y="165"/>
                    <a:pt x="143" y="165"/>
                  </a:cubicBezTo>
                  <a:cubicBezTo>
                    <a:pt x="119" y="146"/>
                    <a:pt x="91" y="149"/>
                    <a:pt x="86" y="111"/>
                  </a:cubicBezTo>
                  <a:cubicBezTo>
                    <a:pt x="87" y="111"/>
                    <a:pt x="88" y="111"/>
                    <a:pt x="89" y="111"/>
                  </a:cubicBezTo>
                  <a:cubicBezTo>
                    <a:pt x="98" y="109"/>
                    <a:pt x="107" y="107"/>
                    <a:pt x="116" y="105"/>
                  </a:cubicBezTo>
                  <a:cubicBezTo>
                    <a:pt x="115" y="105"/>
                    <a:pt x="114" y="105"/>
                    <a:pt x="113" y="105"/>
                  </a:cubicBezTo>
                  <a:cubicBezTo>
                    <a:pt x="95" y="86"/>
                    <a:pt x="74" y="78"/>
                    <a:pt x="73" y="40"/>
                  </a:cubicBezTo>
                  <a:cubicBezTo>
                    <a:pt x="73" y="40"/>
                    <a:pt x="74" y="40"/>
                    <a:pt x="74" y="40"/>
                  </a:cubicBezTo>
                  <a:cubicBezTo>
                    <a:pt x="132" y="62"/>
                    <a:pt x="214" y="86"/>
                    <a:pt x="248" y="132"/>
                  </a:cubicBezTo>
                  <a:cubicBezTo>
                    <a:pt x="249" y="131"/>
                    <a:pt x="250" y="131"/>
                    <a:pt x="251" y="130"/>
                  </a:cubicBezTo>
                  <a:cubicBezTo>
                    <a:pt x="264" y="82"/>
                    <a:pt x="294" y="29"/>
                    <a:pt x="332" y="4"/>
                  </a:cubicBezTo>
                  <a:cubicBezTo>
                    <a:pt x="331" y="8"/>
                    <a:pt x="329" y="12"/>
                    <a:pt x="328" y="16"/>
                  </a:cubicBezTo>
                  <a:cubicBezTo>
                    <a:pt x="339" y="11"/>
                    <a:pt x="351" y="6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38" name="Freeform 86"/>
          <p:cNvSpPr>
            <a:spLocks noChangeAspect="1" noEditPoints="1"/>
          </p:cNvSpPr>
          <p:nvPr/>
        </p:nvSpPr>
        <p:spPr bwMode="auto">
          <a:xfrm>
            <a:off x="13685705" y="2772116"/>
            <a:ext cx="270685" cy="267777"/>
          </a:xfrm>
          <a:custGeom>
            <a:avLst/>
            <a:gdLst>
              <a:gd name="T0" fmla="*/ 0 w 594"/>
              <a:gd name="T1" fmla="*/ 387 h 592"/>
              <a:gd name="T2" fmla="*/ 106 w 594"/>
              <a:gd name="T3" fmla="*/ 468 h 592"/>
              <a:gd name="T4" fmla="*/ 17 w 594"/>
              <a:gd name="T5" fmla="*/ 559 h 592"/>
              <a:gd name="T6" fmla="*/ 32 w 594"/>
              <a:gd name="T7" fmla="*/ 592 h 592"/>
              <a:gd name="T8" fmla="*/ 577 w 594"/>
              <a:gd name="T9" fmla="*/ 561 h 592"/>
              <a:gd name="T10" fmla="*/ 507 w 594"/>
              <a:gd name="T11" fmla="*/ 474 h 592"/>
              <a:gd name="T12" fmla="*/ 555 w 594"/>
              <a:gd name="T13" fmla="*/ 425 h 592"/>
              <a:gd name="T14" fmla="*/ 358 w 594"/>
              <a:gd name="T15" fmla="*/ 496 h 592"/>
              <a:gd name="T16" fmla="*/ 306 w 594"/>
              <a:gd name="T17" fmla="*/ 482 h 592"/>
              <a:gd name="T18" fmla="*/ 306 w 594"/>
              <a:gd name="T19" fmla="*/ 477 h 592"/>
              <a:gd name="T20" fmla="*/ 354 w 594"/>
              <a:gd name="T21" fmla="*/ 478 h 592"/>
              <a:gd name="T22" fmla="*/ 388 w 594"/>
              <a:gd name="T23" fmla="*/ 504 h 592"/>
              <a:gd name="T24" fmla="*/ 404 w 594"/>
              <a:gd name="T25" fmla="*/ 525 h 592"/>
              <a:gd name="T26" fmla="*/ 346 w 594"/>
              <a:gd name="T27" fmla="*/ 524 h 592"/>
              <a:gd name="T28" fmla="*/ 388 w 594"/>
              <a:gd name="T29" fmla="*/ 504 h 592"/>
              <a:gd name="T30" fmla="*/ 237 w 594"/>
              <a:gd name="T31" fmla="*/ 487 h 592"/>
              <a:gd name="T32" fmla="*/ 288 w 594"/>
              <a:gd name="T33" fmla="*/ 477 h 592"/>
              <a:gd name="T34" fmla="*/ 288 w 594"/>
              <a:gd name="T35" fmla="*/ 489 h 592"/>
              <a:gd name="T36" fmla="*/ 250 w 594"/>
              <a:gd name="T37" fmla="*/ 506 h 592"/>
              <a:gd name="T38" fmla="*/ 238 w 594"/>
              <a:gd name="T39" fmla="*/ 527 h 592"/>
              <a:gd name="T40" fmla="*/ 196 w 594"/>
              <a:gd name="T41" fmla="*/ 507 h 592"/>
              <a:gd name="T42" fmla="*/ 268 w 594"/>
              <a:gd name="T43" fmla="*/ 520 h 592"/>
              <a:gd name="T44" fmla="*/ 324 w 594"/>
              <a:gd name="T45" fmla="*/ 506 h 592"/>
              <a:gd name="T46" fmla="*/ 317 w 594"/>
              <a:gd name="T47" fmla="*/ 527 h 592"/>
              <a:gd name="T48" fmla="*/ 268 w 594"/>
              <a:gd name="T49" fmla="*/ 520 h 592"/>
              <a:gd name="T50" fmla="*/ 184 w 594"/>
              <a:gd name="T51" fmla="*/ 475 h 592"/>
              <a:gd name="T52" fmla="*/ 218 w 594"/>
              <a:gd name="T53" fmla="*/ 495 h 592"/>
              <a:gd name="T54" fmla="*/ 166 w 594"/>
              <a:gd name="T55" fmla="*/ 493 h 592"/>
              <a:gd name="T56" fmla="*/ 108 w 594"/>
              <a:gd name="T57" fmla="*/ 479 h 592"/>
              <a:gd name="T58" fmla="*/ 157 w 594"/>
              <a:gd name="T59" fmla="*/ 480 h 592"/>
              <a:gd name="T60" fmla="*/ 101 w 594"/>
              <a:gd name="T61" fmla="*/ 498 h 592"/>
              <a:gd name="T62" fmla="*/ 84 w 594"/>
              <a:gd name="T63" fmla="*/ 507 h 592"/>
              <a:gd name="T64" fmla="*/ 177 w 594"/>
              <a:gd name="T65" fmla="*/ 509 h 592"/>
              <a:gd name="T66" fmla="*/ 158 w 594"/>
              <a:gd name="T67" fmla="*/ 527 h 592"/>
              <a:gd name="T68" fmla="*/ 134 w 594"/>
              <a:gd name="T69" fmla="*/ 538 h 592"/>
              <a:gd name="T70" fmla="*/ 56 w 594"/>
              <a:gd name="T71" fmla="*/ 555 h 592"/>
              <a:gd name="T72" fmla="*/ 74 w 594"/>
              <a:gd name="T73" fmla="*/ 532 h 592"/>
              <a:gd name="T74" fmla="*/ 446 w 594"/>
              <a:gd name="T75" fmla="*/ 553 h 592"/>
              <a:gd name="T76" fmla="*/ 148 w 594"/>
              <a:gd name="T77" fmla="*/ 549 h 592"/>
              <a:gd name="T78" fmla="*/ 427 w 594"/>
              <a:gd name="T79" fmla="*/ 532 h 592"/>
              <a:gd name="T80" fmla="*/ 446 w 594"/>
              <a:gd name="T81" fmla="*/ 553 h 592"/>
              <a:gd name="T82" fmla="*/ 481 w 594"/>
              <a:gd name="T83" fmla="*/ 555 h 592"/>
              <a:gd name="T84" fmla="*/ 467 w 594"/>
              <a:gd name="T85" fmla="*/ 532 h 592"/>
              <a:gd name="T86" fmla="*/ 510 w 594"/>
              <a:gd name="T87" fmla="*/ 507 h 592"/>
              <a:gd name="T88" fmla="*/ 515 w 594"/>
              <a:gd name="T89" fmla="*/ 527 h 592"/>
              <a:gd name="T90" fmla="*/ 418 w 594"/>
              <a:gd name="T91" fmla="*/ 505 h 592"/>
              <a:gd name="T92" fmla="*/ 437 w 594"/>
              <a:gd name="T93" fmla="*/ 477 h 592"/>
              <a:gd name="T94" fmla="*/ 498 w 594"/>
              <a:gd name="T95" fmla="*/ 493 h 592"/>
              <a:gd name="T96" fmla="*/ 457 w 594"/>
              <a:gd name="T97" fmla="*/ 498 h 592"/>
              <a:gd name="T98" fmla="*/ 437 w 594"/>
              <a:gd name="T99" fmla="*/ 477 h 592"/>
              <a:gd name="T100" fmla="*/ 422 w 594"/>
              <a:gd name="T101" fmla="*/ 498 h 592"/>
              <a:gd name="T102" fmla="*/ 372 w 594"/>
              <a:gd name="T103" fmla="*/ 481 h 592"/>
              <a:gd name="T104" fmla="*/ 420 w 594"/>
              <a:gd name="T105" fmla="*/ 478 h 592"/>
              <a:gd name="T106" fmla="*/ 552 w 594"/>
              <a:gd name="T107" fmla="*/ 4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94" h="592">
                <a:moveTo>
                  <a:pt x="555" y="0"/>
                </a:moveTo>
                <a:cubicBezTo>
                  <a:pt x="39" y="0"/>
                  <a:pt x="39" y="0"/>
                  <a:pt x="39" y="0"/>
                </a:cubicBezTo>
                <a:cubicBezTo>
                  <a:pt x="18" y="0"/>
                  <a:pt x="0" y="17"/>
                  <a:pt x="0" y="39"/>
                </a:cubicBezTo>
                <a:cubicBezTo>
                  <a:pt x="0" y="387"/>
                  <a:pt x="0" y="387"/>
                  <a:pt x="0" y="387"/>
                </a:cubicBezTo>
                <a:cubicBezTo>
                  <a:pt x="0" y="408"/>
                  <a:pt x="18" y="425"/>
                  <a:pt x="39" y="425"/>
                </a:cubicBezTo>
                <a:cubicBezTo>
                  <a:pt x="202" y="425"/>
                  <a:pt x="202" y="425"/>
                  <a:pt x="202" y="425"/>
                </a:cubicBezTo>
                <a:cubicBezTo>
                  <a:pt x="202" y="468"/>
                  <a:pt x="202" y="468"/>
                  <a:pt x="202" y="468"/>
                </a:cubicBezTo>
                <a:cubicBezTo>
                  <a:pt x="170" y="468"/>
                  <a:pt x="138" y="468"/>
                  <a:pt x="106" y="468"/>
                </a:cubicBezTo>
                <a:cubicBezTo>
                  <a:pt x="98" y="468"/>
                  <a:pt x="90" y="471"/>
                  <a:pt x="87" y="474"/>
                </a:cubicBezTo>
                <a:cubicBezTo>
                  <a:pt x="66" y="502"/>
                  <a:pt x="39" y="530"/>
                  <a:pt x="18" y="557"/>
                </a:cubicBezTo>
                <a:cubicBezTo>
                  <a:pt x="17" y="558"/>
                  <a:pt x="17" y="558"/>
                  <a:pt x="17" y="559"/>
                </a:cubicBezTo>
                <a:cubicBezTo>
                  <a:pt x="17" y="559"/>
                  <a:pt x="17" y="559"/>
                  <a:pt x="17" y="559"/>
                </a:cubicBezTo>
                <a:cubicBezTo>
                  <a:pt x="17" y="561"/>
                  <a:pt x="17" y="561"/>
                  <a:pt x="17" y="561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90"/>
                  <a:pt x="23" y="592"/>
                  <a:pt x="32" y="592"/>
                </a:cubicBezTo>
                <a:cubicBezTo>
                  <a:pt x="206" y="592"/>
                  <a:pt x="388" y="592"/>
                  <a:pt x="563" y="592"/>
                </a:cubicBezTo>
                <a:cubicBezTo>
                  <a:pt x="571" y="592"/>
                  <a:pt x="577" y="590"/>
                  <a:pt x="577" y="587"/>
                </a:cubicBezTo>
                <a:cubicBezTo>
                  <a:pt x="577" y="587"/>
                  <a:pt x="577" y="587"/>
                  <a:pt x="577" y="587"/>
                </a:cubicBezTo>
                <a:cubicBezTo>
                  <a:pt x="577" y="561"/>
                  <a:pt x="577" y="561"/>
                  <a:pt x="577" y="561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8"/>
                  <a:pt x="577" y="558"/>
                  <a:pt x="576" y="557"/>
                </a:cubicBezTo>
                <a:cubicBezTo>
                  <a:pt x="555" y="530"/>
                  <a:pt x="528" y="502"/>
                  <a:pt x="507" y="474"/>
                </a:cubicBezTo>
                <a:cubicBezTo>
                  <a:pt x="504" y="471"/>
                  <a:pt x="496" y="468"/>
                  <a:pt x="489" y="468"/>
                </a:cubicBezTo>
                <a:cubicBezTo>
                  <a:pt x="456" y="468"/>
                  <a:pt x="424" y="468"/>
                  <a:pt x="392" y="468"/>
                </a:cubicBezTo>
                <a:cubicBezTo>
                  <a:pt x="392" y="425"/>
                  <a:pt x="392" y="425"/>
                  <a:pt x="392" y="425"/>
                </a:cubicBezTo>
                <a:cubicBezTo>
                  <a:pt x="555" y="425"/>
                  <a:pt x="555" y="425"/>
                  <a:pt x="555" y="425"/>
                </a:cubicBezTo>
                <a:cubicBezTo>
                  <a:pt x="577" y="425"/>
                  <a:pt x="594" y="408"/>
                  <a:pt x="594" y="387"/>
                </a:cubicBezTo>
                <a:cubicBezTo>
                  <a:pt x="594" y="39"/>
                  <a:pt x="594" y="39"/>
                  <a:pt x="594" y="39"/>
                </a:cubicBezTo>
                <a:cubicBezTo>
                  <a:pt x="594" y="17"/>
                  <a:pt x="577" y="0"/>
                  <a:pt x="555" y="0"/>
                </a:cubicBezTo>
                <a:close/>
                <a:moveTo>
                  <a:pt x="358" y="496"/>
                </a:moveTo>
                <a:cubicBezTo>
                  <a:pt x="358" y="497"/>
                  <a:pt x="355" y="498"/>
                  <a:pt x="351" y="498"/>
                </a:cubicBezTo>
                <a:cubicBezTo>
                  <a:pt x="315" y="498"/>
                  <a:pt x="315" y="498"/>
                  <a:pt x="315" y="498"/>
                </a:cubicBezTo>
                <a:cubicBezTo>
                  <a:pt x="309" y="498"/>
                  <a:pt x="306" y="496"/>
                  <a:pt x="306" y="496"/>
                </a:cubicBezTo>
                <a:cubicBezTo>
                  <a:pt x="306" y="482"/>
                  <a:pt x="306" y="482"/>
                  <a:pt x="306" y="482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78"/>
                  <a:pt x="306" y="478"/>
                  <a:pt x="306" y="478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7" y="476"/>
                  <a:pt x="310" y="475"/>
                  <a:pt x="313" y="475"/>
                </a:cubicBezTo>
                <a:cubicBezTo>
                  <a:pt x="346" y="475"/>
                  <a:pt x="346" y="475"/>
                  <a:pt x="346" y="475"/>
                </a:cubicBezTo>
                <a:cubicBezTo>
                  <a:pt x="351" y="475"/>
                  <a:pt x="354" y="477"/>
                  <a:pt x="354" y="478"/>
                </a:cubicBezTo>
                <a:cubicBezTo>
                  <a:pt x="356" y="485"/>
                  <a:pt x="356" y="485"/>
                  <a:pt x="356" y="485"/>
                </a:cubicBezTo>
                <a:cubicBezTo>
                  <a:pt x="358" y="492"/>
                  <a:pt x="358" y="492"/>
                  <a:pt x="358" y="492"/>
                </a:cubicBezTo>
                <a:lnTo>
                  <a:pt x="358" y="496"/>
                </a:lnTo>
                <a:close/>
                <a:moveTo>
                  <a:pt x="388" y="504"/>
                </a:moveTo>
                <a:cubicBezTo>
                  <a:pt x="394" y="504"/>
                  <a:pt x="398" y="505"/>
                  <a:pt x="399" y="507"/>
                </a:cubicBezTo>
                <a:cubicBezTo>
                  <a:pt x="401" y="514"/>
                  <a:pt x="401" y="514"/>
                  <a:pt x="401" y="514"/>
                </a:cubicBezTo>
                <a:cubicBezTo>
                  <a:pt x="404" y="521"/>
                  <a:pt x="404" y="521"/>
                  <a:pt x="404" y="521"/>
                </a:cubicBezTo>
                <a:cubicBezTo>
                  <a:pt x="404" y="525"/>
                  <a:pt x="404" y="525"/>
                  <a:pt x="404" y="525"/>
                </a:cubicBezTo>
                <a:cubicBezTo>
                  <a:pt x="404" y="525"/>
                  <a:pt x="402" y="527"/>
                  <a:pt x="396" y="527"/>
                </a:cubicBezTo>
                <a:cubicBezTo>
                  <a:pt x="396" y="527"/>
                  <a:pt x="396" y="527"/>
                  <a:pt x="396" y="527"/>
                </a:cubicBezTo>
                <a:cubicBezTo>
                  <a:pt x="356" y="527"/>
                  <a:pt x="356" y="527"/>
                  <a:pt x="356" y="527"/>
                </a:cubicBezTo>
                <a:cubicBezTo>
                  <a:pt x="350" y="527"/>
                  <a:pt x="346" y="525"/>
                  <a:pt x="346" y="524"/>
                </a:cubicBezTo>
                <a:cubicBezTo>
                  <a:pt x="344" y="510"/>
                  <a:pt x="344" y="510"/>
                  <a:pt x="344" y="510"/>
                </a:cubicBezTo>
                <a:cubicBezTo>
                  <a:pt x="344" y="506"/>
                  <a:pt x="344" y="506"/>
                  <a:pt x="344" y="506"/>
                </a:cubicBezTo>
                <a:cubicBezTo>
                  <a:pt x="344" y="505"/>
                  <a:pt x="346" y="504"/>
                  <a:pt x="352" y="504"/>
                </a:cubicBezTo>
                <a:lnTo>
                  <a:pt x="388" y="504"/>
                </a:lnTo>
                <a:close/>
                <a:moveTo>
                  <a:pt x="244" y="498"/>
                </a:moveTo>
                <a:cubicBezTo>
                  <a:pt x="239" y="498"/>
                  <a:pt x="236" y="497"/>
                  <a:pt x="236" y="496"/>
                </a:cubicBezTo>
                <a:cubicBezTo>
                  <a:pt x="236" y="492"/>
                  <a:pt x="236" y="492"/>
                  <a:pt x="236" y="492"/>
                </a:cubicBezTo>
                <a:cubicBezTo>
                  <a:pt x="237" y="487"/>
                  <a:pt x="237" y="487"/>
                  <a:pt x="237" y="487"/>
                </a:cubicBezTo>
                <a:cubicBezTo>
                  <a:pt x="240" y="478"/>
                  <a:pt x="240" y="478"/>
                  <a:pt x="240" y="478"/>
                </a:cubicBezTo>
                <a:cubicBezTo>
                  <a:pt x="240" y="477"/>
                  <a:pt x="243" y="475"/>
                  <a:pt x="248" y="475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75"/>
                  <a:pt x="287" y="476"/>
                  <a:pt x="288" y="477"/>
                </a:cubicBezTo>
                <a:cubicBezTo>
                  <a:pt x="288" y="477"/>
                  <a:pt x="288" y="477"/>
                  <a:pt x="288" y="477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9"/>
                  <a:pt x="288" y="489"/>
                  <a:pt x="288" y="489"/>
                </a:cubicBezTo>
                <a:cubicBezTo>
                  <a:pt x="288" y="496"/>
                  <a:pt x="288" y="496"/>
                  <a:pt x="288" y="496"/>
                </a:cubicBezTo>
                <a:cubicBezTo>
                  <a:pt x="288" y="496"/>
                  <a:pt x="285" y="498"/>
                  <a:pt x="279" y="498"/>
                </a:cubicBezTo>
                <a:lnTo>
                  <a:pt x="244" y="498"/>
                </a:lnTo>
                <a:close/>
                <a:moveTo>
                  <a:pt x="250" y="506"/>
                </a:moveTo>
                <a:cubicBezTo>
                  <a:pt x="250" y="510"/>
                  <a:pt x="250" y="510"/>
                  <a:pt x="250" y="510"/>
                </a:cubicBezTo>
                <a:cubicBezTo>
                  <a:pt x="248" y="524"/>
                  <a:pt x="248" y="524"/>
                  <a:pt x="248" y="524"/>
                </a:cubicBezTo>
                <a:cubicBezTo>
                  <a:pt x="248" y="525"/>
                  <a:pt x="244" y="527"/>
                  <a:pt x="238" y="527"/>
                </a:cubicBezTo>
                <a:cubicBezTo>
                  <a:pt x="238" y="527"/>
                  <a:pt x="238" y="527"/>
                  <a:pt x="238" y="527"/>
                </a:cubicBezTo>
                <a:cubicBezTo>
                  <a:pt x="198" y="527"/>
                  <a:pt x="198" y="527"/>
                  <a:pt x="198" y="527"/>
                </a:cubicBezTo>
                <a:cubicBezTo>
                  <a:pt x="192" y="527"/>
                  <a:pt x="190" y="525"/>
                  <a:pt x="190" y="525"/>
                </a:cubicBezTo>
                <a:cubicBezTo>
                  <a:pt x="190" y="521"/>
                  <a:pt x="190" y="521"/>
                  <a:pt x="190" y="521"/>
                </a:cubicBezTo>
                <a:cubicBezTo>
                  <a:pt x="196" y="507"/>
                  <a:pt x="196" y="507"/>
                  <a:pt x="196" y="507"/>
                </a:cubicBezTo>
                <a:cubicBezTo>
                  <a:pt x="196" y="505"/>
                  <a:pt x="200" y="504"/>
                  <a:pt x="206" y="504"/>
                </a:cubicBezTo>
                <a:cubicBezTo>
                  <a:pt x="243" y="504"/>
                  <a:pt x="243" y="504"/>
                  <a:pt x="243" y="504"/>
                </a:cubicBezTo>
                <a:cubicBezTo>
                  <a:pt x="248" y="504"/>
                  <a:pt x="250" y="505"/>
                  <a:pt x="250" y="506"/>
                </a:cubicBezTo>
                <a:close/>
                <a:moveTo>
                  <a:pt x="268" y="520"/>
                </a:moveTo>
                <a:cubicBezTo>
                  <a:pt x="270" y="506"/>
                  <a:pt x="270" y="506"/>
                  <a:pt x="270" y="506"/>
                </a:cubicBezTo>
                <a:cubicBezTo>
                  <a:pt x="270" y="505"/>
                  <a:pt x="273" y="504"/>
                  <a:pt x="279" y="504"/>
                </a:cubicBezTo>
                <a:cubicBezTo>
                  <a:pt x="315" y="504"/>
                  <a:pt x="315" y="504"/>
                  <a:pt x="315" y="504"/>
                </a:cubicBezTo>
                <a:cubicBezTo>
                  <a:pt x="321" y="504"/>
                  <a:pt x="324" y="505"/>
                  <a:pt x="324" y="506"/>
                </a:cubicBezTo>
                <a:cubicBezTo>
                  <a:pt x="325" y="513"/>
                  <a:pt x="325" y="513"/>
                  <a:pt x="325" y="513"/>
                </a:cubicBezTo>
                <a:cubicBezTo>
                  <a:pt x="326" y="521"/>
                  <a:pt x="326" y="521"/>
                  <a:pt x="326" y="521"/>
                </a:cubicBezTo>
                <a:cubicBezTo>
                  <a:pt x="326" y="524"/>
                  <a:pt x="326" y="524"/>
                  <a:pt x="326" y="524"/>
                </a:cubicBezTo>
                <a:cubicBezTo>
                  <a:pt x="326" y="525"/>
                  <a:pt x="323" y="527"/>
                  <a:pt x="317" y="527"/>
                </a:cubicBezTo>
                <a:cubicBezTo>
                  <a:pt x="317" y="527"/>
                  <a:pt x="317" y="527"/>
                  <a:pt x="317" y="527"/>
                </a:cubicBezTo>
                <a:cubicBezTo>
                  <a:pt x="277" y="527"/>
                  <a:pt x="277" y="527"/>
                  <a:pt x="277" y="527"/>
                </a:cubicBezTo>
                <a:cubicBezTo>
                  <a:pt x="271" y="527"/>
                  <a:pt x="268" y="525"/>
                  <a:pt x="268" y="524"/>
                </a:cubicBezTo>
                <a:lnTo>
                  <a:pt x="268" y="520"/>
                </a:lnTo>
                <a:close/>
                <a:moveTo>
                  <a:pt x="166" y="493"/>
                </a:moveTo>
                <a:cubicBezTo>
                  <a:pt x="173" y="480"/>
                  <a:pt x="173" y="480"/>
                  <a:pt x="173" y="480"/>
                </a:cubicBezTo>
                <a:cubicBezTo>
                  <a:pt x="174" y="478"/>
                  <a:pt x="174" y="478"/>
                  <a:pt x="174" y="478"/>
                </a:cubicBezTo>
                <a:cubicBezTo>
                  <a:pt x="175" y="477"/>
                  <a:pt x="179" y="475"/>
                  <a:pt x="184" y="475"/>
                </a:cubicBezTo>
                <a:cubicBezTo>
                  <a:pt x="216" y="475"/>
                  <a:pt x="216" y="475"/>
                  <a:pt x="216" y="475"/>
                </a:cubicBezTo>
                <a:cubicBezTo>
                  <a:pt x="220" y="475"/>
                  <a:pt x="222" y="476"/>
                  <a:pt x="223" y="477"/>
                </a:cubicBezTo>
                <a:cubicBezTo>
                  <a:pt x="223" y="481"/>
                  <a:pt x="223" y="481"/>
                  <a:pt x="223" y="481"/>
                </a:cubicBezTo>
                <a:cubicBezTo>
                  <a:pt x="218" y="495"/>
                  <a:pt x="218" y="495"/>
                  <a:pt x="218" y="495"/>
                </a:cubicBezTo>
                <a:cubicBezTo>
                  <a:pt x="218" y="496"/>
                  <a:pt x="214" y="498"/>
                  <a:pt x="208" y="498"/>
                </a:cubicBezTo>
                <a:cubicBezTo>
                  <a:pt x="172" y="498"/>
                  <a:pt x="172" y="498"/>
                  <a:pt x="172" y="498"/>
                </a:cubicBezTo>
                <a:cubicBezTo>
                  <a:pt x="168" y="498"/>
                  <a:pt x="166" y="497"/>
                  <a:pt x="166" y="497"/>
                </a:cubicBezTo>
                <a:lnTo>
                  <a:pt x="166" y="493"/>
                </a:lnTo>
                <a:close/>
                <a:moveTo>
                  <a:pt x="96" y="493"/>
                </a:moveTo>
                <a:cubicBezTo>
                  <a:pt x="96" y="493"/>
                  <a:pt x="96" y="493"/>
                  <a:pt x="96" y="493"/>
                </a:cubicBezTo>
                <a:cubicBezTo>
                  <a:pt x="101" y="487"/>
                  <a:pt x="101" y="487"/>
                  <a:pt x="101" y="487"/>
                </a:cubicBezTo>
                <a:cubicBezTo>
                  <a:pt x="108" y="479"/>
                  <a:pt x="108" y="479"/>
                  <a:pt x="108" y="479"/>
                </a:cubicBezTo>
                <a:cubicBezTo>
                  <a:pt x="109" y="477"/>
                  <a:pt x="114" y="475"/>
                  <a:pt x="119" y="475"/>
                </a:cubicBezTo>
                <a:cubicBezTo>
                  <a:pt x="152" y="475"/>
                  <a:pt x="152" y="475"/>
                  <a:pt x="152" y="475"/>
                </a:cubicBezTo>
                <a:cubicBezTo>
                  <a:pt x="155" y="475"/>
                  <a:pt x="157" y="476"/>
                  <a:pt x="157" y="477"/>
                </a:cubicBezTo>
                <a:cubicBezTo>
                  <a:pt x="157" y="480"/>
                  <a:pt x="157" y="480"/>
                  <a:pt x="157" y="480"/>
                </a:cubicBezTo>
                <a:cubicBezTo>
                  <a:pt x="153" y="488"/>
                  <a:pt x="153" y="488"/>
                  <a:pt x="153" y="488"/>
                </a:cubicBezTo>
                <a:cubicBezTo>
                  <a:pt x="148" y="495"/>
                  <a:pt x="148" y="495"/>
                  <a:pt x="148" y="495"/>
                </a:cubicBezTo>
                <a:cubicBezTo>
                  <a:pt x="147" y="496"/>
                  <a:pt x="143" y="498"/>
                  <a:pt x="137" y="498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98" y="498"/>
                  <a:pt x="96" y="497"/>
                  <a:pt x="96" y="497"/>
                </a:cubicBezTo>
                <a:lnTo>
                  <a:pt x="96" y="493"/>
                </a:lnTo>
                <a:close/>
                <a:moveTo>
                  <a:pt x="72" y="521"/>
                </a:moveTo>
                <a:cubicBezTo>
                  <a:pt x="84" y="507"/>
                  <a:pt x="84" y="507"/>
                  <a:pt x="84" y="507"/>
                </a:cubicBezTo>
                <a:cubicBezTo>
                  <a:pt x="86" y="505"/>
                  <a:pt x="91" y="504"/>
                  <a:pt x="96" y="504"/>
                </a:cubicBezTo>
                <a:cubicBezTo>
                  <a:pt x="170" y="504"/>
                  <a:pt x="170" y="504"/>
                  <a:pt x="170" y="504"/>
                </a:cubicBezTo>
                <a:cubicBezTo>
                  <a:pt x="174" y="504"/>
                  <a:pt x="176" y="505"/>
                  <a:pt x="177" y="505"/>
                </a:cubicBezTo>
                <a:cubicBezTo>
                  <a:pt x="177" y="509"/>
                  <a:pt x="177" y="509"/>
                  <a:pt x="177" y="509"/>
                </a:cubicBezTo>
                <a:cubicBezTo>
                  <a:pt x="174" y="514"/>
                  <a:pt x="174" y="514"/>
                  <a:pt x="174" y="514"/>
                </a:cubicBezTo>
                <a:cubicBezTo>
                  <a:pt x="170" y="524"/>
                  <a:pt x="170" y="524"/>
                  <a:pt x="170" y="524"/>
                </a:cubicBezTo>
                <a:cubicBezTo>
                  <a:pt x="169" y="525"/>
                  <a:pt x="165" y="527"/>
                  <a:pt x="158" y="527"/>
                </a:cubicBezTo>
                <a:cubicBezTo>
                  <a:pt x="158" y="527"/>
                  <a:pt x="158" y="527"/>
                  <a:pt x="158" y="527"/>
                </a:cubicBezTo>
                <a:cubicBezTo>
                  <a:pt x="79" y="527"/>
                  <a:pt x="79" y="527"/>
                  <a:pt x="79" y="527"/>
                </a:cubicBezTo>
                <a:cubicBezTo>
                  <a:pt x="74" y="527"/>
                  <a:pt x="72" y="526"/>
                  <a:pt x="72" y="525"/>
                </a:cubicBezTo>
                <a:lnTo>
                  <a:pt x="72" y="521"/>
                </a:lnTo>
                <a:close/>
                <a:moveTo>
                  <a:pt x="134" y="538"/>
                </a:moveTo>
                <a:cubicBezTo>
                  <a:pt x="126" y="552"/>
                  <a:pt x="126" y="552"/>
                  <a:pt x="126" y="552"/>
                </a:cubicBezTo>
                <a:cubicBezTo>
                  <a:pt x="126" y="553"/>
                  <a:pt x="120" y="555"/>
                  <a:pt x="113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1" y="555"/>
                  <a:pt x="49" y="554"/>
                  <a:pt x="48" y="554"/>
                </a:cubicBezTo>
                <a:cubicBezTo>
                  <a:pt x="48" y="550"/>
                  <a:pt x="48" y="550"/>
                  <a:pt x="48" y="550"/>
                </a:cubicBezTo>
                <a:cubicBezTo>
                  <a:pt x="60" y="535"/>
                  <a:pt x="60" y="535"/>
                  <a:pt x="60" y="535"/>
                </a:cubicBezTo>
                <a:cubicBezTo>
                  <a:pt x="62" y="534"/>
                  <a:pt x="68" y="532"/>
                  <a:pt x="74" y="532"/>
                </a:cubicBezTo>
                <a:cubicBezTo>
                  <a:pt x="127" y="532"/>
                  <a:pt x="127" y="532"/>
                  <a:pt x="127" y="532"/>
                </a:cubicBezTo>
                <a:cubicBezTo>
                  <a:pt x="132" y="532"/>
                  <a:pt x="134" y="533"/>
                  <a:pt x="134" y="534"/>
                </a:cubicBezTo>
                <a:lnTo>
                  <a:pt x="134" y="538"/>
                </a:lnTo>
                <a:close/>
                <a:moveTo>
                  <a:pt x="446" y="553"/>
                </a:moveTo>
                <a:cubicBezTo>
                  <a:pt x="446" y="554"/>
                  <a:pt x="443" y="555"/>
                  <a:pt x="438" y="555"/>
                </a:cubicBezTo>
                <a:cubicBezTo>
                  <a:pt x="157" y="555"/>
                  <a:pt x="157" y="555"/>
                  <a:pt x="157" y="555"/>
                </a:cubicBezTo>
                <a:cubicBezTo>
                  <a:pt x="151" y="555"/>
                  <a:pt x="148" y="554"/>
                  <a:pt x="148" y="553"/>
                </a:cubicBezTo>
                <a:cubicBezTo>
                  <a:pt x="148" y="549"/>
                  <a:pt x="148" y="549"/>
                  <a:pt x="148" y="549"/>
                </a:cubicBezTo>
                <a:cubicBezTo>
                  <a:pt x="151" y="544"/>
                  <a:pt x="151" y="544"/>
                  <a:pt x="151" y="544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6" y="534"/>
                  <a:pt x="161" y="532"/>
                  <a:pt x="167" y="532"/>
                </a:cubicBezTo>
                <a:cubicBezTo>
                  <a:pt x="427" y="532"/>
                  <a:pt x="427" y="532"/>
                  <a:pt x="427" y="532"/>
                </a:cubicBezTo>
                <a:cubicBezTo>
                  <a:pt x="433" y="532"/>
                  <a:pt x="438" y="534"/>
                  <a:pt x="439" y="535"/>
                </a:cubicBezTo>
                <a:cubicBezTo>
                  <a:pt x="443" y="543"/>
                  <a:pt x="443" y="543"/>
                  <a:pt x="443" y="543"/>
                </a:cubicBezTo>
                <a:cubicBezTo>
                  <a:pt x="446" y="549"/>
                  <a:pt x="446" y="549"/>
                  <a:pt x="446" y="549"/>
                </a:cubicBezTo>
                <a:lnTo>
                  <a:pt x="446" y="553"/>
                </a:lnTo>
                <a:close/>
                <a:moveTo>
                  <a:pt x="546" y="550"/>
                </a:moveTo>
                <a:cubicBezTo>
                  <a:pt x="546" y="554"/>
                  <a:pt x="546" y="554"/>
                  <a:pt x="546" y="554"/>
                </a:cubicBezTo>
                <a:cubicBezTo>
                  <a:pt x="545" y="554"/>
                  <a:pt x="543" y="555"/>
                  <a:pt x="538" y="555"/>
                </a:cubicBezTo>
                <a:cubicBezTo>
                  <a:pt x="481" y="555"/>
                  <a:pt x="481" y="555"/>
                  <a:pt x="481" y="555"/>
                </a:cubicBezTo>
                <a:cubicBezTo>
                  <a:pt x="474" y="555"/>
                  <a:pt x="469" y="553"/>
                  <a:pt x="468" y="552"/>
                </a:cubicBezTo>
                <a:cubicBezTo>
                  <a:pt x="460" y="538"/>
                  <a:pt x="460" y="538"/>
                  <a:pt x="460" y="538"/>
                </a:cubicBezTo>
                <a:cubicBezTo>
                  <a:pt x="460" y="534"/>
                  <a:pt x="460" y="534"/>
                  <a:pt x="460" y="534"/>
                </a:cubicBezTo>
                <a:cubicBezTo>
                  <a:pt x="460" y="533"/>
                  <a:pt x="462" y="532"/>
                  <a:pt x="467" y="532"/>
                </a:cubicBezTo>
                <a:cubicBezTo>
                  <a:pt x="520" y="532"/>
                  <a:pt x="520" y="532"/>
                  <a:pt x="520" y="532"/>
                </a:cubicBezTo>
                <a:cubicBezTo>
                  <a:pt x="526" y="532"/>
                  <a:pt x="532" y="534"/>
                  <a:pt x="534" y="535"/>
                </a:cubicBezTo>
                <a:lnTo>
                  <a:pt x="546" y="550"/>
                </a:lnTo>
                <a:close/>
                <a:moveTo>
                  <a:pt x="510" y="507"/>
                </a:moveTo>
                <a:cubicBezTo>
                  <a:pt x="522" y="521"/>
                  <a:pt x="522" y="521"/>
                  <a:pt x="522" y="521"/>
                </a:cubicBezTo>
                <a:cubicBezTo>
                  <a:pt x="522" y="525"/>
                  <a:pt x="522" y="525"/>
                  <a:pt x="522" y="525"/>
                </a:cubicBezTo>
                <a:cubicBezTo>
                  <a:pt x="522" y="526"/>
                  <a:pt x="520" y="527"/>
                  <a:pt x="515" y="527"/>
                </a:cubicBezTo>
                <a:cubicBezTo>
                  <a:pt x="515" y="527"/>
                  <a:pt x="515" y="527"/>
                  <a:pt x="515" y="527"/>
                </a:cubicBezTo>
                <a:cubicBezTo>
                  <a:pt x="436" y="527"/>
                  <a:pt x="436" y="527"/>
                  <a:pt x="436" y="527"/>
                </a:cubicBezTo>
                <a:cubicBezTo>
                  <a:pt x="429" y="527"/>
                  <a:pt x="425" y="525"/>
                  <a:pt x="424" y="524"/>
                </a:cubicBezTo>
                <a:cubicBezTo>
                  <a:pt x="418" y="509"/>
                  <a:pt x="418" y="509"/>
                  <a:pt x="418" y="509"/>
                </a:cubicBezTo>
                <a:cubicBezTo>
                  <a:pt x="418" y="505"/>
                  <a:pt x="418" y="505"/>
                  <a:pt x="418" y="505"/>
                </a:cubicBezTo>
                <a:cubicBezTo>
                  <a:pt x="418" y="505"/>
                  <a:pt x="420" y="504"/>
                  <a:pt x="424" y="504"/>
                </a:cubicBezTo>
                <a:cubicBezTo>
                  <a:pt x="498" y="504"/>
                  <a:pt x="498" y="504"/>
                  <a:pt x="498" y="504"/>
                </a:cubicBezTo>
                <a:cubicBezTo>
                  <a:pt x="503" y="504"/>
                  <a:pt x="509" y="505"/>
                  <a:pt x="510" y="507"/>
                </a:cubicBezTo>
                <a:close/>
                <a:moveTo>
                  <a:pt x="437" y="477"/>
                </a:moveTo>
                <a:cubicBezTo>
                  <a:pt x="437" y="476"/>
                  <a:pt x="439" y="475"/>
                  <a:pt x="442" y="475"/>
                </a:cubicBezTo>
                <a:cubicBezTo>
                  <a:pt x="475" y="475"/>
                  <a:pt x="475" y="475"/>
                  <a:pt x="475" y="475"/>
                </a:cubicBezTo>
                <a:cubicBezTo>
                  <a:pt x="480" y="475"/>
                  <a:pt x="485" y="477"/>
                  <a:pt x="486" y="479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7"/>
                  <a:pt x="498" y="497"/>
                  <a:pt x="498" y="497"/>
                </a:cubicBezTo>
                <a:cubicBezTo>
                  <a:pt x="498" y="497"/>
                  <a:pt x="497" y="498"/>
                  <a:pt x="493" y="498"/>
                </a:cubicBezTo>
                <a:cubicBezTo>
                  <a:pt x="457" y="498"/>
                  <a:pt x="457" y="498"/>
                  <a:pt x="457" y="498"/>
                </a:cubicBezTo>
                <a:cubicBezTo>
                  <a:pt x="451" y="498"/>
                  <a:pt x="447" y="496"/>
                  <a:pt x="446" y="495"/>
                </a:cubicBezTo>
                <a:cubicBezTo>
                  <a:pt x="444" y="492"/>
                  <a:pt x="444" y="492"/>
                  <a:pt x="444" y="492"/>
                </a:cubicBezTo>
                <a:cubicBezTo>
                  <a:pt x="437" y="481"/>
                  <a:pt x="437" y="481"/>
                  <a:pt x="437" y="481"/>
                </a:cubicBezTo>
                <a:lnTo>
                  <a:pt x="437" y="477"/>
                </a:lnTo>
                <a:close/>
                <a:moveTo>
                  <a:pt x="420" y="478"/>
                </a:moveTo>
                <a:cubicBezTo>
                  <a:pt x="428" y="493"/>
                  <a:pt x="428" y="493"/>
                  <a:pt x="428" y="493"/>
                </a:cubicBezTo>
                <a:cubicBezTo>
                  <a:pt x="428" y="497"/>
                  <a:pt x="428" y="497"/>
                  <a:pt x="428" y="497"/>
                </a:cubicBezTo>
                <a:cubicBezTo>
                  <a:pt x="428" y="497"/>
                  <a:pt x="426" y="498"/>
                  <a:pt x="422" y="498"/>
                </a:cubicBezTo>
                <a:cubicBezTo>
                  <a:pt x="386" y="498"/>
                  <a:pt x="386" y="498"/>
                  <a:pt x="386" y="498"/>
                </a:cubicBezTo>
                <a:cubicBezTo>
                  <a:pt x="380" y="498"/>
                  <a:pt x="376" y="496"/>
                  <a:pt x="376" y="495"/>
                </a:cubicBezTo>
                <a:cubicBezTo>
                  <a:pt x="373" y="486"/>
                  <a:pt x="373" y="486"/>
                  <a:pt x="373" y="486"/>
                </a:cubicBezTo>
                <a:cubicBezTo>
                  <a:pt x="372" y="481"/>
                  <a:pt x="372" y="481"/>
                  <a:pt x="372" y="481"/>
                </a:cubicBezTo>
                <a:cubicBezTo>
                  <a:pt x="372" y="477"/>
                  <a:pt x="372" y="477"/>
                  <a:pt x="372" y="477"/>
                </a:cubicBezTo>
                <a:cubicBezTo>
                  <a:pt x="372" y="476"/>
                  <a:pt x="374" y="475"/>
                  <a:pt x="378" y="475"/>
                </a:cubicBezTo>
                <a:cubicBezTo>
                  <a:pt x="410" y="475"/>
                  <a:pt x="410" y="475"/>
                  <a:pt x="410" y="475"/>
                </a:cubicBezTo>
                <a:cubicBezTo>
                  <a:pt x="415" y="475"/>
                  <a:pt x="419" y="477"/>
                  <a:pt x="420" y="478"/>
                </a:cubicBezTo>
                <a:close/>
                <a:moveTo>
                  <a:pt x="552" y="384"/>
                </a:moveTo>
                <a:cubicBezTo>
                  <a:pt x="42" y="384"/>
                  <a:pt x="42" y="384"/>
                  <a:pt x="42" y="384"/>
                </a:cubicBezTo>
                <a:cubicBezTo>
                  <a:pt x="42" y="42"/>
                  <a:pt x="42" y="42"/>
                  <a:pt x="42" y="42"/>
                </a:cubicBezTo>
                <a:cubicBezTo>
                  <a:pt x="552" y="42"/>
                  <a:pt x="552" y="42"/>
                  <a:pt x="552" y="42"/>
                </a:cubicBezTo>
                <a:lnTo>
                  <a:pt x="552" y="38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39" name="Group 53"/>
          <p:cNvGrpSpPr>
            <a:grpSpLocks noChangeAspect="1"/>
          </p:cNvGrpSpPr>
          <p:nvPr/>
        </p:nvGrpSpPr>
        <p:grpSpPr bwMode="auto">
          <a:xfrm>
            <a:off x="14533049" y="2734175"/>
            <a:ext cx="365838" cy="343659"/>
            <a:chOff x="6115" y="13"/>
            <a:chExt cx="652" cy="61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0" name="Freeform 54"/>
            <p:cNvSpPr>
              <a:spLocks noEditPoints="1"/>
            </p:cNvSpPr>
            <p:nvPr/>
          </p:nvSpPr>
          <p:spPr bwMode="auto">
            <a:xfrm>
              <a:off x="6115" y="42"/>
              <a:ext cx="437" cy="587"/>
            </a:xfrm>
            <a:custGeom>
              <a:avLst/>
              <a:gdLst>
                <a:gd name="T0" fmla="*/ 58 w 61"/>
                <a:gd name="T1" fmla="*/ 46 h 82"/>
                <a:gd name="T2" fmla="*/ 57 w 61"/>
                <a:gd name="T3" fmla="*/ 40 h 82"/>
                <a:gd name="T4" fmla="*/ 54 w 61"/>
                <a:gd name="T5" fmla="*/ 51 h 82"/>
                <a:gd name="T6" fmla="*/ 47 w 61"/>
                <a:gd name="T7" fmla="*/ 74 h 82"/>
                <a:gd name="T8" fmla="*/ 7 w 61"/>
                <a:gd name="T9" fmla="*/ 63 h 82"/>
                <a:gd name="T10" fmla="*/ 22 w 61"/>
                <a:gd name="T11" fmla="*/ 8 h 82"/>
                <a:gd name="T12" fmla="*/ 50 w 61"/>
                <a:gd name="T13" fmla="*/ 16 h 82"/>
                <a:gd name="T14" fmla="*/ 52 w 61"/>
                <a:gd name="T15" fmla="*/ 16 h 82"/>
                <a:gd name="T16" fmla="*/ 51 w 61"/>
                <a:gd name="T17" fmla="*/ 11 h 82"/>
                <a:gd name="T18" fmla="*/ 51 w 61"/>
                <a:gd name="T19" fmla="*/ 9 h 82"/>
                <a:gd name="T20" fmla="*/ 50 w 61"/>
                <a:gd name="T21" fmla="*/ 9 h 82"/>
                <a:gd name="T22" fmla="*/ 24 w 61"/>
                <a:gd name="T23" fmla="*/ 1 h 82"/>
                <a:gd name="T24" fmla="*/ 17 w 61"/>
                <a:gd name="T25" fmla="*/ 5 h 82"/>
                <a:gd name="T26" fmla="*/ 0 w 61"/>
                <a:gd name="T27" fmla="*/ 63 h 82"/>
                <a:gd name="T28" fmla="*/ 4 w 61"/>
                <a:gd name="T29" fmla="*/ 70 h 82"/>
                <a:gd name="T30" fmla="*/ 46 w 61"/>
                <a:gd name="T31" fmla="*/ 82 h 82"/>
                <a:gd name="T32" fmla="*/ 53 w 61"/>
                <a:gd name="T33" fmla="*/ 78 h 82"/>
                <a:gd name="T34" fmla="*/ 60 w 61"/>
                <a:gd name="T35" fmla="*/ 51 h 82"/>
                <a:gd name="T36" fmla="*/ 61 w 61"/>
                <a:gd name="T37" fmla="*/ 49 h 82"/>
                <a:gd name="T38" fmla="*/ 58 w 61"/>
                <a:gd name="T39" fmla="*/ 46 h 82"/>
                <a:gd name="T40" fmla="*/ 30 w 61"/>
                <a:gd name="T41" fmla="*/ 73 h 82"/>
                <a:gd name="T42" fmla="*/ 27 w 61"/>
                <a:gd name="T43" fmla="*/ 74 h 82"/>
                <a:gd name="T44" fmla="*/ 24 w 61"/>
                <a:gd name="T45" fmla="*/ 73 h 82"/>
                <a:gd name="T46" fmla="*/ 23 w 61"/>
                <a:gd name="T47" fmla="*/ 71 h 82"/>
                <a:gd name="T48" fmla="*/ 25 w 61"/>
                <a:gd name="T49" fmla="*/ 70 h 82"/>
                <a:gd name="T50" fmla="*/ 28 w 61"/>
                <a:gd name="T51" fmla="*/ 71 h 82"/>
                <a:gd name="T52" fmla="*/ 30 w 61"/>
                <a:gd name="T53" fmla="*/ 7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82">
                  <a:moveTo>
                    <a:pt x="58" y="46"/>
                  </a:moveTo>
                  <a:cubicBezTo>
                    <a:pt x="58" y="46"/>
                    <a:pt x="58" y="46"/>
                    <a:pt x="57" y="40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35" y="11"/>
                    <a:pt x="44" y="14"/>
                    <a:pt x="50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2" y="13"/>
                    <a:pt x="51" y="11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9"/>
                    <a:pt x="51" y="9"/>
                    <a:pt x="50" y="9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1" y="0"/>
                    <a:pt x="18" y="2"/>
                    <a:pt x="17" y="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6"/>
                    <a:pt x="1" y="69"/>
                    <a:pt x="4" y="7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9" y="82"/>
                    <a:pt x="52" y="81"/>
                    <a:pt x="53" y="78"/>
                  </a:cubicBezTo>
                  <a:cubicBezTo>
                    <a:pt x="56" y="67"/>
                    <a:pt x="58" y="58"/>
                    <a:pt x="60" y="51"/>
                  </a:cubicBezTo>
                  <a:cubicBezTo>
                    <a:pt x="61" y="50"/>
                    <a:pt x="61" y="50"/>
                    <a:pt x="61" y="49"/>
                  </a:cubicBezTo>
                  <a:cubicBezTo>
                    <a:pt x="59" y="49"/>
                    <a:pt x="58" y="47"/>
                    <a:pt x="58" y="46"/>
                  </a:cubicBezTo>
                  <a:close/>
                  <a:moveTo>
                    <a:pt x="30" y="73"/>
                  </a:moveTo>
                  <a:cubicBezTo>
                    <a:pt x="29" y="74"/>
                    <a:pt x="28" y="74"/>
                    <a:pt x="27" y="74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3" y="73"/>
                    <a:pt x="22" y="72"/>
                    <a:pt x="23" y="71"/>
                  </a:cubicBezTo>
                  <a:cubicBezTo>
                    <a:pt x="23" y="70"/>
                    <a:pt x="24" y="70"/>
                    <a:pt x="25" y="70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9" y="71"/>
                    <a:pt x="30" y="72"/>
                    <a:pt x="30" y="7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41" name="Freeform 55"/>
            <p:cNvSpPr>
              <a:spLocks noEditPoints="1"/>
            </p:cNvSpPr>
            <p:nvPr/>
          </p:nvSpPr>
          <p:spPr bwMode="auto">
            <a:xfrm>
              <a:off x="6481" y="13"/>
              <a:ext cx="286" cy="387"/>
            </a:xfrm>
            <a:custGeom>
              <a:avLst/>
              <a:gdLst>
                <a:gd name="T0" fmla="*/ 39 w 40"/>
                <a:gd name="T1" fmla="*/ 43 h 54"/>
                <a:gd name="T2" fmla="*/ 32 w 40"/>
                <a:gd name="T3" fmla="*/ 5 h 54"/>
                <a:gd name="T4" fmla="*/ 25 w 40"/>
                <a:gd name="T5" fmla="*/ 1 h 54"/>
                <a:gd name="T6" fmla="*/ 6 w 40"/>
                <a:gd name="T7" fmla="*/ 5 h 54"/>
                <a:gd name="T8" fmla="*/ 1 w 40"/>
                <a:gd name="T9" fmla="*/ 11 h 54"/>
                <a:gd name="T10" fmla="*/ 8 w 40"/>
                <a:gd name="T11" fmla="*/ 49 h 54"/>
                <a:gd name="T12" fmla="*/ 15 w 40"/>
                <a:gd name="T13" fmla="*/ 54 h 54"/>
                <a:gd name="T14" fmla="*/ 35 w 40"/>
                <a:gd name="T15" fmla="*/ 50 h 54"/>
                <a:gd name="T16" fmla="*/ 39 w 40"/>
                <a:gd name="T17" fmla="*/ 43 h 54"/>
                <a:gd name="T18" fmla="*/ 12 w 40"/>
                <a:gd name="T19" fmla="*/ 6 h 54"/>
                <a:gd name="T20" fmla="*/ 20 w 40"/>
                <a:gd name="T21" fmla="*/ 5 h 54"/>
                <a:gd name="T22" fmla="*/ 21 w 40"/>
                <a:gd name="T23" fmla="*/ 5 h 54"/>
                <a:gd name="T24" fmla="*/ 20 w 40"/>
                <a:gd name="T25" fmla="*/ 6 h 54"/>
                <a:gd name="T26" fmla="*/ 12 w 40"/>
                <a:gd name="T27" fmla="*/ 7 h 54"/>
                <a:gd name="T28" fmla="*/ 11 w 40"/>
                <a:gd name="T29" fmla="*/ 7 h 54"/>
                <a:gd name="T30" fmla="*/ 12 w 40"/>
                <a:gd name="T31" fmla="*/ 6 h 54"/>
                <a:gd name="T32" fmla="*/ 26 w 40"/>
                <a:gd name="T33" fmla="*/ 49 h 54"/>
                <a:gd name="T34" fmla="*/ 23 w 40"/>
                <a:gd name="T35" fmla="*/ 50 h 54"/>
                <a:gd name="T36" fmla="*/ 21 w 40"/>
                <a:gd name="T37" fmla="*/ 49 h 54"/>
                <a:gd name="T38" fmla="*/ 23 w 40"/>
                <a:gd name="T39" fmla="*/ 46 h 54"/>
                <a:gd name="T40" fmla="*/ 25 w 40"/>
                <a:gd name="T41" fmla="*/ 46 h 54"/>
                <a:gd name="T42" fmla="*/ 27 w 40"/>
                <a:gd name="T43" fmla="*/ 47 h 54"/>
                <a:gd name="T44" fmla="*/ 26 w 40"/>
                <a:gd name="T45" fmla="*/ 49 h 54"/>
                <a:gd name="T46" fmla="*/ 13 w 40"/>
                <a:gd name="T47" fmla="*/ 46 h 54"/>
                <a:gd name="T48" fmla="*/ 6 w 40"/>
                <a:gd name="T49" fmla="*/ 11 h 54"/>
                <a:gd name="T50" fmla="*/ 28 w 40"/>
                <a:gd name="T51" fmla="*/ 7 h 54"/>
                <a:gd name="T52" fmla="*/ 34 w 40"/>
                <a:gd name="T53" fmla="*/ 42 h 54"/>
                <a:gd name="T54" fmla="*/ 13 w 40"/>
                <a:gd name="T55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" h="54">
                  <a:moveTo>
                    <a:pt x="39" y="43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1" y="2"/>
                    <a:pt x="28" y="0"/>
                    <a:pt x="25" y="1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2" y="5"/>
                    <a:pt x="0" y="8"/>
                    <a:pt x="1" y="11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2"/>
                    <a:pt x="12" y="54"/>
                    <a:pt x="15" y="54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8" y="49"/>
                    <a:pt x="40" y="46"/>
                    <a:pt x="39" y="43"/>
                  </a:cubicBezTo>
                  <a:close/>
                  <a:moveTo>
                    <a:pt x="12" y="6"/>
                  </a:moveTo>
                  <a:cubicBezTo>
                    <a:pt x="20" y="5"/>
                    <a:pt x="20" y="5"/>
                    <a:pt x="20" y="5"/>
                  </a:cubicBezTo>
                  <a:cubicBezTo>
                    <a:pt x="21" y="4"/>
                    <a:pt x="21" y="5"/>
                    <a:pt x="21" y="5"/>
                  </a:cubicBezTo>
                  <a:cubicBezTo>
                    <a:pt x="21" y="5"/>
                    <a:pt x="21" y="6"/>
                    <a:pt x="20" y="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8"/>
                    <a:pt x="11" y="7"/>
                    <a:pt x="11" y="7"/>
                  </a:cubicBezTo>
                  <a:cubicBezTo>
                    <a:pt x="11" y="7"/>
                    <a:pt x="11" y="6"/>
                    <a:pt x="12" y="6"/>
                  </a:cubicBezTo>
                  <a:close/>
                  <a:moveTo>
                    <a:pt x="26" y="49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1" y="49"/>
                    <a:pt x="21" y="49"/>
                  </a:cubicBezTo>
                  <a:cubicBezTo>
                    <a:pt x="21" y="48"/>
                    <a:pt x="22" y="47"/>
                    <a:pt x="23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6" y="46"/>
                    <a:pt x="27" y="46"/>
                    <a:pt x="27" y="47"/>
                  </a:cubicBezTo>
                  <a:cubicBezTo>
                    <a:pt x="27" y="48"/>
                    <a:pt x="27" y="49"/>
                    <a:pt x="26" y="49"/>
                  </a:cubicBezTo>
                  <a:close/>
                  <a:moveTo>
                    <a:pt x="13" y="46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13" y="46"/>
                    <a:pt x="13" y="46"/>
                    <a:pt x="13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42" name="Freeform 1095"/>
          <p:cNvSpPr>
            <a:spLocks noChangeAspect="1" noEditPoints="1"/>
          </p:cNvSpPr>
          <p:nvPr/>
        </p:nvSpPr>
        <p:spPr bwMode="auto">
          <a:xfrm>
            <a:off x="11884464" y="2730081"/>
            <a:ext cx="232568" cy="351846"/>
          </a:xfrm>
          <a:custGeom>
            <a:avLst/>
            <a:gdLst>
              <a:gd name="T0" fmla="*/ 256 w 262"/>
              <a:gd name="T1" fmla="*/ 0 h 398"/>
              <a:gd name="T2" fmla="*/ 6 w 262"/>
              <a:gd name="T3" fmla="*/ 0 h 398"/>
              <a:gd name="T4" fmla="*/ 0 w 262"/>
              <a:gd name="T5" fmla="*/ 6 h 398"/>
              <a:gd name="T6" fmla="*/ 0 w 262"/>
              <a:gd name="T7" fmla="*/ 156 h 398"/>
              <a:gd name="T8" fmla="*/ 6 w 262"/>
              <a:gd name="T9" fmla="*/ 162 h 398"/>
              <a:gd name="T10" fmla="*/ 78 w 262"/>
              <a:gd name="T11" fmla="*/ 162 h 398"/>
              <a:gd name="T12" fmla="*/ 78 w 262"/>
              <a:gd name="T13" fmla="*/ 355 h 398"/>
              <a:gd name="T14" fmla="*/ 67 w 262"/>
              <a:gd name="T15" fmla="*/ 355 h 398"/>
              <a:gd name="T16" fmla="*/ 67 w 262"/>
              <a:gd name="T17" fmla="*/ 398 h 398"/>
              <a:gd name="T18" fmla="*/ 196 w 262"/>
              <a:gd name="T19" fmla="*/ 398 h 398"/>
              <a:gd name="T20" fmla="*/ 196 w 262"/>
              <a:gd name="T21" fmla="*/ 355 h 398"/>
              <a:gd name="T22" fmla="*/ 185 w 262"/>
              <a:gd name="T23" fmla="*/ 355 h 398"/>
              <a:gd name="T24" fmla="*/ 185 w 262"/>
              <a:gd name="T25" fmla="*/ 162 h 398"/>
              <a:gd name="T26" fmla="*/ 256 w 262"/>
              <a:gd name="T27" fmla="*/ 162 h 398"/>
              <a:gd name="T28" fmla="*/ 262 w 262"/>
              <a:gd name="T29" fmla="*/ 156 h 398"/>
              <a:gd name="T30" fmla="*/ 262 w 262"/>
              <a:gd name="T31" fmla="*/ 6 h 398"/>
              <a:gd name="T32" fmla="*/ 256 w 262"/>
              <a:gd name="T33" fmla="*/ 0 h 398"/>
              <a:gd name="T34" fmla="*/ 244 w 262"/>
              <a:gd name="T35" fmla="*/ 18 h 398"/>
              <a:gd name="T36" fmla="*/ 244 w 262"/>
              <a:gd name="T37" fmla="*/ 144 h 398"/>
              <a:gd name="T38" fmla="*/ 18 w 262"/>
              <a:gd name="T39" fmla="*/ 144 h 398"/>
              <a:gd name="T40" fmla="*/ 18 w 262"/>
              <a:gd name="T41" fmla="*/ 18 h 398"/>
              <a:gd name="T42" fmla="*/ 244 w 262"/>
              <a:gd name="T43" fmla="*/ 18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2" h="398">
                <a:moveTo>
                  <a:pt x="256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59"/>
                  <a:pt x="2" y="162"/>
                  <a:pt x="6" y="162"/>
                </a:cubicBezTo>
                <a:cubicBezTo>
                  <a:pt x="78" y="162"/>
                  <a:pt x="78" y="162"/>
                  <a:pt x="78" y="162"/>
                </a:cubicBezTo>
                <a:cubicBezTo>
                  <a:pt x="78" y="355"/>
                  <a:pt x="78" y="355"/>
                  <a:pt x="78" y="355"/>
                </a:cubicBezTo>
                <a:cubicBezTo>
                  <a:pt x="67" y="355"/>
                  <a:pt x="67" y="355"/>
                  <a:pt x="67" y="355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196" y="398"/>
                  <a:pt x="196" y="398"/>
                  <a:pt x="196" y="398"/>
                </a:cubicBezTo>
                <a:cubicBezTo>
                  <a:pt x="196" y="355"/>
                  <a:pt x="196" y="355"/>
                  <a:pt x="196" y="355"/>
                </a:cubicBezTo>
                <a:cubicBezTo>
                  <a:pt x="185" y="355"/>
                  <a:pt x="185" y="355"/>
                  <a:pt x="185" y="355"/>
                </a:cubicBezTo>
                <a:cubicBezTo>
                  <a:pt x="185" y="162"/>
                  <a:pt x="185" y="162"/>
                  <a:pt x="185" y="162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9" y="162"/>
                  <a:pt x="262" y="159"/>
                  <a:pt x="262" y="156"/>
                </a:cubicBezTo>
                <a:cubicBezTo>
                  <a:pt x="262" y="6"/>
                  <a:pt x="262" y="6"/>
                  <a:pt x="262" y="6"/>
                </a:cubicBezTo>
                <a:cubicBezTo>
                  <a:pt x="262" y="2"/>
                  <a:pt x="259" y="0"/>
                  <a:pt x="256" y="0"/>
                </a:cubicBezTo>
                <a:close/>
                <a:moveTo>
                  <a:pt x="244" y="18"/>
                </a:moveTo>
                <a:cubicBezTo>
                  <a:pt x="244" y="144"/>
                  <a:pt x="244" y="144"/>
                  <a:pt x="244" y="144"/>
                </a:cubicBezTo>
                <a:cubicBezTo>
                  <a:pt x="18" y="144"/>
                  <a:pt x="18" y="144"/>
                  <a:pt x="18" y="144"/>
                </a:cubicBezTo>
                <a:cubicBezTo>
                  <a:pt x="18" y="18"/>
                  <a:pt x="18" y="18"/>
                  <a:pt x="18" y="18"/>
                </a:cubicBezTo>
                <a:lnTo>
                  <a:pt x="244" y="1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43" name="Group 142"/>
          <p:cNvGrpSpPr>
            <a:grpSpLocks noChangeAspect="1"/>
          </p:cNvGrpSpPr>
          <p:nvPr/>
        </p:nvGrpSpPr>
        <p:grpSpPr>
          <a:xfrm>
            <a:off x="12693691" y="2785820"/>
            <a:ext cx="415355" cy="240368"/>
            <a:chOff x="16067088" y="-4781550"/>
            <a:chExt cx="2057400" cy="1190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4" name="Freeform 193"/>
            <p:cNvSpPr>
              <a:spLocks noEditPoints="1"/>
            </p:cNvSpPr>
            <p:nvPr/>
          </p:nvSpPr>
          <p:spPr bwMode="auto">
            <a:xfrm>
              <a:off x="16067088" y="-4781550"/>
              <a:ext cx="1419225" cy="914400"/>
            </a:xfrm>
            <a:custGeom>
              <a:avLst/>
              <a:gdLst>
                <a:gd name="T0" fmla="*/ 72 w 149"/>
                <a:gd name="T1" fmla="*/ 0 h 96"/>
                <a:gd name="T2" fmla="*/ 0 w 149"/>
                <a:gd name="T3" fmla="*/ 41 h 96"/>
                <a:gd name="T4" fmla="*/ 18 w 149"/>
                <a:gd name="T5" fmla="*/ 70 h 96"/>
                <a:gd name="T6" fmla="*/ 0 w 149"/>
                <a:gd name="T7" fmla="*/ 96 h 96"/>
                <a:gd name="T8" fmla="*/ 2 w 149"/>
                <a:gd name="T9" fmla="*/ 96 h 96"/>
                <a:gd name="T10" fmla="*/ 44 w 149"/>
                <a:gd name="T11" fmla="*/ 81 h 96"/>
                <a:gd name="T12" fmla="*/ 72 w 149"/>
                <a:gd name="T13" fmla="*/ 83 h 96"/>
                <a:gd name="T14" fmla="*/ 149 w 149"/>
                <a:gd name="T15" fmla="*/ 41 h 96"/>
                <a:gd name="T16" fmla="*/ 72 w 149"/>
                <a:gd name="T17" fmla="*/ 0 h 96"/>
                <a:gd name="T18" fmla="*/ 74 w 149"/>
                <a:gd name="T19" fmla="*/ 74 h 96"/>
                <a:gd name="T20" fmla="*/ 10 w 149"/>
                <a:gd name="T21" fmla="*/ 41 h 96"/>
                <a:gd name="T22" fmla="*/ 74 w 149"/>
                <a:gd name="T23" fmla="*/ 9 h 96"/>
                <a:gd name="T24" fmla="*/ 138 w 149"/>
                <a:gd name="T25" fmla="*/ 41 h 96"/>
                <a:gd name="T26" fmla="*/ 74 w 149"/>
                <a:gd name="T27" fmla="*/ 7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9" h="96">
                  <a:moveTo>
                    <a:pt x="72" y="0"/>
                  </a:moveTo>
                  <a:cubicBezTo>
                    <a:pt x="33" y="0"/>
                    <a:pt x="0" y="17"/>
                    <a:pt x="0" y="41"/>
                  </a:cubicBezTo>
                  <a:cubicBezTo>
                    <a:pt x="0" y="52"/>
                    <a:pt x="7" y="61"/>
                    <a:pt x="18" y="70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0" y="96"/>
                    <a:pt x="2" y="96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53" y="83"/>
                    <a:pt x="64" y="83"/>
                    <a:pt x="72" y="83"/>
                  </a:cubicBezTo>
                  <a:cubicBezTo>
                    <a:pt x="114" y="83"/>
                    <a:pt x="149" y="65"/>
                    <a:pt x="149" y="41"/>
                  </a:cubicBezTo>
                  <a:cubicBezTo>
                    <a:pt x="149" y="17"/>
                    <a:pt x="114" y="0"/>
                    <a:pt x="72" y="0"/>
                  </a:cubicBezTo>
                  <a:close/>
                  <a:moveTo>
                    <a:pt x="74" y="74"/>
                  </a:moveTo>
                  <a:cubicBezTo>
                    <a:pt x="39" y="74"/>
                    <a:pt x="10" y="59"/>
                    <a:pt x="10" y="41"/>
                  </a:cubicBezTo>
                  <a:cubicBezTo>
                    <a:pt x="10" y="23"/>
                    <a:pt x="39" y="9"/>
                    <a:pt x="74" y="9"/>
                  </a:cubicBezTo>
                  <a:cubicBezTo>
                    <a:pt x="109" y="9"/>
                    <a:pt x="138" y="23"/>
                    <a:pt x="138" y="41"/>
                  </a:cubicBezTo>
                  <a:cubicBezTo>
                    <a:pt x="138" y="59"/>
                    <a:pt x="109" y="74"/>
                    <a:pt x="74" y="7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5" name="Freeform 191"/>
            <p:cNvSpPr>
              <a:spLocks noEditPoints="1"/>
            </p:cNvSpPr>
            <p:nvPr/>
          </p:nvSpPr>
          <p:spPr bwMode="auto">
            <a:xfrm>
              <a:off x="16848138" y="-4419600"/>
              <a:ext cx="1276350" cy="828675"/>
            </a:xfrm>
            <a:custGeom>
              <a:avLst/>
              <a:gdLst>
                <a:gd name="T0" fmla="*/ 116 w 134"/>
                <a:gd name="T1" fmla="*/ 0 h 87"/>
                <a:gd name="T2" fmla="*/ 70 w 134"/>
                <a:gd name="T3" fmla="*/ 0 h 87"/>
                <a:gd name="T4" fmla="*/ 69 w 134"/>
                <a:gd name="T5" fmla="*/ 8 h 87"/>
                <a:gd name="T6" fmla="*/ 116 w 134"/>
                <a:gd name="T7" fmla="*/ 8 h 87"/>
                <a:gd name="T8" fmla="*/ 120 w 134"/>
                <a:gd name="T9" fmla="*/ 9 h 87"/>
                <a:gd name="T10" fmla="*/ 74 w 134"/>
                <a:gd name="T11" fmla="*/ 54 h 87"/>
                <a:gd name="T12" fmla="*/ 68 w 134"/>
                <a:gd name="T13" fmla="*/ 56 h 87"/>
                <a:gd name="T14" fmla="*/ 62 w 134"/>
                <a:gd name="T15" fmla="*/ 54 h 87"/>
                <a:gd name="T16" fmla="*/ 43 w 134"/>
                <a:gd name="T17" fmla="*/ 36 h 87"/>
                <a:gd name="T18" fmla="*/ 35 w 134"/>
                <a:gd name="T19" fmla="*/ 39 h 87"/>
                <a:gd name="T20" fmla="*/ 39 w 134"/>
                <a:gd name="T21" fmla="*/ 43 h 87"/>
                <a:gd name="T22" fmla="*/ 8 w 134"/>
                <a:gd name="T23" fmla="*/ 73 h 87"/>
                <a:gd name="T24" fmla="*/ 8 w 134"/>
                <a:gd name="T25" fmla="*/ 46 h 87"/>
                <a:gd name="T26" fmla="*/ 0 w 134"/>
                <a:gd name="T27" fmla="*/ 47 h 87"/>
                <a:gd name="T28" fmla="*/ 0 w 134"/>
                <a:gd name="T29" fmla="*/ 72 h 87"/>
                <a:gd name="T30" fmla="*/ 16 w 134"/>
                <a:gd name="T31" fmla="*/ 87 h 87"/>
                <a:gd name="T32" fmla="*/ 116 w 134"/>
                <a:gd name="T33" fmla="*/ 87 h 87"/>
                <a:gd name="T34" fmla="*/ 134 w 134"/>
                <a:gd name="T35" fmla="*/ 72 h 87"/>
                <a:gd name="T36" fmla="*/ 134 w 134"/>
                <a:gd name="T37" fmla="*/ 15 h 87"/>
                <a:gd name="T38" fmla="*/ 116 w 134"/>
                <a:gd name="T39" fmla="*/ 0 h 87"/>
                <a:gd name="T40" fmla="*/ 116 w 134"/>
                <a:gd name="T41" fmla="*/ 79 h 87"/>
                <a:gd name="T42" fmla="*/ 13 w 134"/>
                <a:gd name="T43" fmla="*/ 79 h 87"/>
                <a:gd name="T44" fmla="*/ 45 w 134"/>
                <a:gd name="T45" fmla="*/ 48 h 87"/>
                <a:gd name="T46" fmla="*/ 57 w 134"/>
                <a:gd name="T47" fmla="*/ 59 h 87"/>
                <a:gd name="T48" fmla="*/ 68 w 134"/>
                <a:gd name="T49" fmla="*/ 64 h 87"/>
                <a:gd name="T50" fmla="*/ 80 w 134"/>
                <a:gd name="T51" fmla="*/ 59 h 87"/>
                <a:gd name="T52" fmla="*/ 90 w 134"/>
                <a:gd name="T53" fmla="*/ 50 h 87"/>
                <a:gd name="T54" fmla="*/ 92 w 134"/>
                <a:gd name="T55" fmla="*/ 48 h 87"/>
                <a:gd name="T56" fmla="*/ 121 w 134"/>
                <a:gd name="T57" fmla="*/ 78 h 87"/>
                <a:gd name="T58" fmla="*/ 116 w 134"/>
                <a:gd name="T59" fmla="*/ 79 h 87"/>
                <a:gd name="T60" fmla="*/ 126 w 134"/>
                <a:gd name="T61" fmla="*/ 70 h 87"/>
                <a:gd name="T62" fmla="*/ 97 w 134"/>
                <a:gd name="T63" fmla="*/ 43 h 87"/>
                <a:gd name="T64" fmla="*/ 126 w 134"/>
                <a:gd name="T65" fmla="*/ 15 h 87"/>
                <a:gd name="T66" fmla="*/ 126 w 134"/>
                <a:gd name="T67" fmla="*/ 7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4" h="87">
                  <a:moveTo>
                    <a:pt x="116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0" y="3"/>
                    <a:pt x="69" y="6"/>
                    <a:pt x="69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19" y="8"/>
                    <a:pt x="120" y="9"/>
                  </a:cubicBezTo>
                  <a:cubicBezTo>
                    <a:pt x="74" y="54"/>
                    <a:pt x="74" y="54"/>
                    <a:pt x="74" y="54"/>
                  </a:cubicBezTo>
                  <a:cubicBezTo>
                    <a:pt x="72" y="55"/>
                    <a:pt x="70" y="56"/>
                    <a:pt x="68" y="56"/>
                  </a:cubicBezTo>
                  <a:cubicBezTo>
                    <a:pt x="66" y="56"/>
                    <a:pt x="64" y="55"/>
                    <a:pt x="62" y="54"/>
                  </a:cubicBezTo>
                  <a:cubicBezTo>
                    <a:pt x="54" y="47"/>
                    <a:pt x="48" y="41"/>
                    <a:pt x="43" y="36"/>
                  </a:cubicBezTo>
                  <a:cubicBezTo>
                    <a:pt x="40" y="37"/>
                    <a:pt x="38" y="38"/>
                    <a:pt x="35" y="39"/>
                  </a:cubicBezTo>
                  <a:cubicBezTo>
                    <a:pt x="39" y="43"/>
                    <a:pt x="39" y="43"/>
                    <a:pt x="39" y="4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6" y="47"/>
                    <a:pt x="3" y="47"/>
                    <a:pt x="0" y="47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1"/>
                    <a:pt x="7" y="87"/>
                    <a:pt x="16" y="87"/>
                  </a:cubicBezTo>
                  <a:cubicBezTo>
                    <a:pt x="116" y="87"/>
                    <a:pt x="116" y="87"/>
                    <a:pt x="116" y="87"/>
                  </a:cubicBezTo>
                  <a:cubicBezTo>
                    <a:pt x="126" y="87"/>
                    <a:pt x="133" y="81"/>
                    <a:pt x="134" y="72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3" y="7"/>
                    <a:pt x="126" y="0"/>
                    <a:pt x="116" y="0"/>
                  </a:cubicBezTo>
                  <a:close/>
                  <a:moveTo>
                    <a:pt x="116" y="79"/>
                  </a:moveTo>
                  <a:cubicBezTo>
                    <a:pt x="13" y="79"/>
                    <a:pt x="13" y="79"/>
                    <a:pt x="13" y="79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60" y="62"/>
                    <a:pt x="64" y="64"/>
                    <a:pt x="68" y="64"/>
                  </a:cubicBezTo>
                  <a:cubicBezTo>
                    <a:pt x="72" y="64"/>
                    <a:pt x="76" y="62"/>
                    <a:pt x="80" y="59"/>
                  </a:cubicBezTo>
                  <a:cubicBezTo>
                    <a:pt x="86" y="54"/>
                    <a:pt x="89" y="51"/>
                    <a:pt x="90" y="50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121" y="78"/>
                    <a:pt x="121" y="78"/>
                    <a:pt x="121" y="78"/>
                  </a:cubicBezTo>
                  <a:cubicBezTo>
                    <a:pt x="120" y="79"/>
                    <a:pt x="118" y="79"/>
                    <a:pt x="116" y="79"/>
                  </a:cubicBezTo>
                  <a:close/>
                  <a:moveTo>
                    <a:pt x="126" y="70"/>
                  </a:moveTo>
                  <a:cubicBezTo>
                    <a:pt x="97" y="43"/>
                    <a:pt x="97" y="43"/>
                    <a:pt x="97" y="43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6" y="70"/>
                    <a:pt x="126" y="70"/>
                    <a:pt x="126" y="7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8" name="Group 107"/>
          <p:cNvGrpSpPr>
            <a:grpSpLocks noChangeAspect="1"/>
          </p:cNvGrpSpPr>
          <p:nvPr/>
        </p:nvGrpSpPr>
        <p:grpSpPr>
          <a:xfrm>
            <a:off x="16388940" y="2757794"/>
            <a:ext cx="377882" cy="320040"/>
            <a:chOff x="-1231900" y="-3781425"/>
            <a:chExt cx="5994400" cy="5076825"/>
          </a:xfrm>
          <a:solidFill>
            <a:srgbClr val="404040"/>
          </a:solidFill>
        </p:grpSpPr>
        <p:sp>
          <p:nvSpPr>
            <p:cNvPr id="109" name="Freeform 165"/>
            <p:cNvSpPr>
              <a:spLocks/>
            </p:cNvSpPr>
            <p:nvPr/>
          </p:nvSpPr>
          <p:spPr bwMode="auto">
            <a:xfrm>
              <a:off x="-1231900" y="-3781425"/>
              <a:ext cx="5994400" cy="5076825"/>
            </a:xfrm>
            <a:custGeom>
              <a:avLst/>
              <a:gdLst>
                <a:gd name="T0" fmla="*/ 554 w 629"/>
                <a:gd name="T1" fmla="*/ 163 h 533"/>
                <a:gd name="T2" fmla="*/ 315 w 629"/>
                <a:gd name="T3" fmla="*/ 0 h 533"/>
                <a:gd name="T4" fmla="*/ 73 w 629"/>
                <a:gd name="T5" fmla="*/ 167 h 533"/>
                <a:gd name="T6" fmla="*/ 73 w 629"/>
                <a:gd name="T7" fmla="*/ 163 h 533"/>
                <a:gd name="T8" fmla="*/ 0 w 629"/>
                <a:gd name="T9" fmla="*/ 236 h 533"/>
                <a:gd name="T10" fmla="*/ 0 w 629"/>
                <a:gd name="T11" fmla="*/ 283 h 533"/>
                <a:gd name="T12" fmla="*/ 73 w 629"/>
                <a:gd name="T13" fmla="*/ 356 h 533"/>
                <a:gd name="T14" fmla="*/ 73 w 629"/>
                <a:gd name="T15" fmla="*/ 356 h 533"/>
                <a:gd name="T16" fmla="*/ 73 w 629"/>
                <a:gd name="T17" fmla="*/ 356 h 533"/>
                <a:gd name="T18" fmla="*/ 96 w 629"/>
                <a:gd name="T19" fmla="*/ 356 h 533"/>
                <a:gd name="T20" fmla="*/ 73 w 629"/>
                <a:gd name="T21" fmla="*/ 258 h 533"/>
                <a:gd name="T22" fmla="*/ 73 w 629"/>
                <a:gd name="T23" fmla="*/ 258 h 533"/>
                <a:gd name="T24" fmla="*/ 315 w 629"/>
                <a:gd name="T25" fmla="*/ 19 h 533"/>
                <a:gd name="T26" fmla="*/ 553 w 629"/>
                <a:gd name="T27" fmla="*/ 258 h 533"/>
                <a:gd name="T28" fmla="*/ 553 w 629"/>
                <a:gd name="T29" fmla="*/ 258 h 533"/>
                <a:gd name="T30" fmla="*/ 365 w 629"/>
                <a:gd name="T31" fmla="*/ 495 h 533"/>
                <a:gd name="T32" fmla="*/ 340 w 629"/>
                <a:gd name="T33" fmla="*/ 480 h 533"/>
                <a:gd name="T34" fmla="*/ 287 w 629"/>
                <a:gd name="T35" fmla="*/ 480 h 533"/>
                <a:gd name="T36" fmla="*/ 261 w 629"/>
                <a:gd name="T37" fmla="*/ 508 h 533"/>
                <a:gd name="T38" fmla="*/ 287 w 629"/>
                <a:gd name="T39" fmla="*/ 533 h 533"/>
                <a:gd name="T40" fmla="*/ 340 w 629"/>
                <a:gd name="T41" fmla="*/ 533 h 533"/>
                <a:gd name="T42" fmla="*/ 367 w 629"/>
                <a:gd name="T43" fmla="*/ 514 h 533"/>
                <a:gd name="T44" fmla="*/ 554 w 629"/>
                <a:gd name="T45" fmla="*/ 356 h 533"/>
                <a:gd name="T46" fmla="*/ 629 w 629"/>
                <a:gd name="T47" fmla="*/ 283 h 533"/>
                <a:gd name="T48" fmla="*/ 629 w 629"/>
                <a:gd name="T49" fmla="*/ 236 h 533"/>
                <a:gd name="T50" fmla="*/ 554 w 629"/>
                <a:gd name="T51" fmla="*/ 16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9" h="533">
                  <a:moveTo>
                    <a:pt x="554" y="163"/>
                  </a:moveTo>
                  <a:cubicBezTo>
                    <a:pt x="516" y="68"/>
                    <a:pt x="424" y="0"/>
                    <a:pt x="315" y="0"/>
                  </a:cubicBezTo>
                  <a:cubicBezTo>
                    <a:pt x="204" y="0"/>
                    <a:pt x="110" y="70"/>
                    <a:pt x="73" y="167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34" y="163"/>
                    <a:pt x="0" y="196"/>
                    <a:pt x="0" y="236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323"/>
                    <a:pt x="31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96" y="356"/>
                    <a:pt x="96" y="356"/>
                    <a:pt x="96" y="356"/>
                  </a:cubicBezTo>
                  <a:cubicBezTo>
                    <a:pt x="82" y="328"/>
                    <a:pt x="73" y="295"/>
                    <a:pt x="73" y="258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126"/>
                    <a:pt x="183" y="19"/>
                    <a:pt x="315" y="19"/>
                  </a:cubicBezTo>
                  <a:cubicBezTo>
                    <a:pt x="447" y="19"/>
                    <a:pt x="553" y="126"/>
                    <a:pt x="553" y="258"/>
                  </a:cubicBezTo>
                  <a:cubicBezTo>
                    <a:pt x="553" y="258"/>
                    <a:pt x="553" y="258"/>
                    <a:pt x="553" y="258"/>
                  </a:cubicBezTo>
                  <a:cubicBezTo>
                    <a:pt x="553" y="375"/>
                    <a:pt x="473" y="471"/>
                    <a:pt x="365" y="495"/>
                  </a:cubicBezTo>
                  <a:cubicBezTo>
                    <a:pt x="361" y="485"/>
                    <a:pt x="352" y="480"/>
                    <a:pt x="340" y="480"/>
                  </a:cubicBezTo>
                  <a:cubicBezTo>
                    <a:pt x="340" y="480"/>
                    <a:pt x="340" y="480"/>
                    <a:pt x="287" y="480"/>
                  </a:cubicBezTo>
                  <a:cubicBezTo>
                    <a:pt x="273" y="480"/>
                    <a:pt x="261" y="491"/>
                    <a:pt x="261" y="508"/>
                  </a:cubicBezTo>
                  <a:cubicBezTo>
                    <a:pt x="261" y="522"/>
                    <a:pt x="273" y="533"/>
                    <a:pt x="287" y="533"/>
                  </a:cubicBezTo>
                  <a:cubicBezTo>
                    <a:pt x="287" y="533"/>
                    <a:pt x="287" y="533"/>
                    <a:pt x="340" y="533"/>
                  </a:cubicBezTo>
                  <a:cubicBezTo>
                    <a:pt x="354" y="533"/>
                    <a:pt x="364" y="525"/>
                    <a:pt x="367" y="514"/>
                  </a:cubicBezTo>
                  <a:cubicBezTo>
                    <a:pt x="452" y="496"/>
                    <a:pt x="522" y="436"/>
                    <a:pt x="554" y="356"/>
                  </a:cubicBezTo>
                  <a:cubicBezTo>
                    <a:pt x="596" y="356"/>
                    <a:pt x="629" y="323"/>
                    <a:pt x="629" y="283"/>
                  </a:cubicBezTo>
                  <a:cubicBezTo>
                    <a:pt x="629" y="236"/>
                    <a:pt x="629" y="236"/>
                    <a:pt x="629" y="236"/>
                  </a:cubicBezTo>
                  <a:cubicBezTo>
                    <a:pt x="629" y="197"/>
                    <a:pt x="596" y="163"/>
                    <a:pt x="554" y="16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171"/>
            <p:cNvSpPr>
              <a:spLocks noEditPoints="1"/>
            </p:cNvSpPr>
            <p:nvPr/>
          </p:nvSpPr>
          <p:spPr bwMode="auto">
            <a:xfrm>
              <a:off x="1817688" y="-2828925"/>
              <a:ext cx="1573213" cy="1619250"/>
            </a:xfrm>
            <a:custGeom>
              <a:avLst/>
              <a:gdLst>
                <a:gd name="T0" fmla="*/ 85 w 165"/>
                <a:gd name="T1" fmla="*/ 103 h 170"/>
                <a:gd name="T2" fmla="*/ 64 w 165"/>
                <a:gd name="T3" fmla="*/ 88 h 170"/>
                <a:gd name="T4" fmla="*/ 79 w 165"/>
                <a:gd name="T5" fmla="*/ 66 h 170"/>
                <a:gd name="T6" fmla="*/ 100 w 165"/>
                <a:gd name="T7" fmla="*/ 82 h 170"/>
                <a:gd name="T8" fmla="*/ 85 w 165"/>
                <a:gd name="T9" fmla="*/ 103 h 170"/>
                <a:gd name="T10" fmla="*/ 160 w 165"/>
                <a:gd name="T11" fmla="*/ 100 h 170"/>
                <a:gd name="T12" fmla="*/ 142 w 165"/>
                <a:gd name="T13" fmla="*/ 92 h 170"/>
                <a:gd name="T14" fmla="*/ 138 w 165"/>
                <a:gd name="T15" fmla="*/ 88 h 170"/>
                <a:gd name="T16" fmla="*/ 137 w 165"/>
                <a:gd name="T17" fmla="*/ 86 h 170"/>
                <a:gd name="T18" fmla="*/ 133 w 165"/>
                <a:gd name="T19" fmla="*/ 64 h 170"/>
                <a:gd name="T20" fmla="*/ 135 w 165"/>
                <a:gd name="T21" fmla="*/ 58 h 170"/>
                <a:gd name="T22" fmla="*/ 135 w 165"/>
                <a:gd name="T23" fmla="*/ 57 h 170"/>
                <a:gd name="T24" fmla="*/ 150 w 165"/>
                <a:gd name="T25" fmla="*/ 42 h 170"/>
                <a:gd name="T26" fmla="*/ 151 w 165"/>
                <a:gd name="T27" fmla="*/ 34 h 170"/>
                <a:gd name="T28" fmla="*/ 143 w 165"/>
                <a:gd name="T29" fmla="*/ 26 h 170"/>
                <a:gd name="T30" fmla="*/ 136 w 165"/>
                <a:gd name="T31" fmla="*/ 25 h 170"/>
                <a:gd name="T32" fmla="*/ 119 w 165"/>
                <a:gd name="T33" fmla="*/ 37 h 170"/>
                <a:gd name="T34" fmla="*/ 113 w 165"/>
                <a:gd name="T35" fmla="*/ 38 h 170"/>
                <a:gd name="T36" fmla="*/ 89 w 165"/>
                <a:gd name="T37" fmla="*/ 30 h 170"/>
                <a:gd name="T38" fmla="*/ 85 w 165"/>
                <a:gd name="T39" fmla="*/ 25 h 170"/>
                <a:gd name="T40" fmla="*/ 80 w 165"/>
                <a:gd name="T41" fmla="*/ 5 h 170"/>
                <a:gd name="T42" fmla="*/ 72 w 165"/>
                <a:gd name="T43" fmla="*/ 0 h 170"/>
                <a:gd name="T44" fmla="*/ 62 w 165"/>
                <a:gd name="T45" fmla="*/ 2 h 170"/>
                <a:gd name="T46" fmla="*/ 57 w 165"/>
                <a:gd name="T47" fmla="*/ 9 h 170"/>
                <a:gd name="T48" fmla="*/ 59 w 165"/>
                <a:gd name="T49" fmla="*/ 29 h 170"/>
                <a:gd name="T50" fmla="*/ 57 w 165"/>
                <a:gd name="T51" fmla="*/ 35 h 170"/>
                <a:gd name="T52" fmla="*/ 38 w 165"/>
                <a:gd name="T53" fmla="*/ 51 h 170"/>
                <a:gd name="T54" fmla="*/ 37 w 165"/>
                <a:gd name="T55" fmla="*/ 52 h 170"/>
                <a:gd name="T56" fmla="*/ 31 w 165"/>
                <a:gd name="T57" fmla="*/ 53 h 170"/>
                <a:gd name="T58" fmla="*/ 9 w 165"/>
                <a:gd name="T59" fmla="*/ 47 h 170"/>
                <a:gd name="T60" fmla="*/ 5 w 165"/>
                <a:gd name="T61" fmla="*/ 50 h 170"/>
                <a:gd name="T62" fmla="*/ 0 w 165"/>
                <a:gd name="T63" fmla="*/ 62 h 170"/>
                <a:gd name="T64" fmla="*/ 4 w 165"/>
                <a:gd name="T65" fmla="*/ 69 h 170"/>
                <a:gd name="T66" fmla="*/ 23 w 165"/>
                <a:gd name="T67" fmla="*/ 77 h 170"/>
                <a:gd name="T68" fmla="*/ 27 w 165"/>
                <a:gd name="T69" fmla="*/ 82 h 170"/>
                <a:gd name="T70" fmla="*/ 31 w 165"/>
                <a:gd name="T71" fmla="*/ 106 h 170"/>
                <a:gd name="T72" fmla="*/ 30 w 165"/>
                <a:gd name="T73" fmla="*/ 112 h 170"/>
                <a:gd name="T74" fmla="*/ 29 w 165"/>
                <a:gd name="T75" fmla="*/ 112 h 170"/>
                <a:gd name="T76" fmla="*/ 14 w 165"/>
                <a:gd name="T77" fmla="*/ 127 h 170"/>
                <a:gd name="T78" fmla="*/ 13 w 165"/>
                <a:gd name="T79" fmla="*/ 134 h 170"/>
                <a:gd name="T80" fmla="*/ 22 w 165"/>
                <a:gd name="T81" fmla="*/ 145 h 170"/>
                <a:gd name="T82" fmla="*/ 28 w 165"/>
                <a:gd name="T83" fmla="*/ 145 h 170"/>
                <a:gd name="T84" fmla="*/ 46 w 165"/>
                <a:gd name="T85" fmla="*/ 132 h 170"/>
                <a:gd name="T86" fmla="*/ 50 w 165"/>
                <a:gd name="T87" fmla="*/ 131 h 170"/>
                <a:gd name="T88" fmla="*/ 52 w 165"/>
                <a:gd name="T89" fmla="*/ 131 h 170"/>
                <a:gd name="T90" fmla="*/ 76 w 165"/>
                <a:gd name="T91" fmla="*/ 139 h 170"/>
                <a:gd name="T92" fmla="*/ 78 w 165"/>
                <a:gd name="T93" fmla="*/ 141 h 170"/>
                <a:gd name="T94" fmla="*/ 80 w 165"/>
                <a:gd name="T95" fmla="*/ 144 h 170"/>
                <a:gd name="T96" fmla="*/ 85 w 165"/>
                <a:gd name="T97" fmla="*/ 165 h 170"/>
                <a:gd name="T98" fmla="*/ 92 w 165"/>
                <a:gd name="T99" fmla="*/ 169 h 170"/>
                <a:gd name="T100" fmla="*/ 103 w 165"/>
                <a:gd name="T101" fmla="*/ 167 h 170"/>
                <a:gd name="T102" fmla="*/ 108 w 165"/>
                <a:gd name="T103" fmla="*/ 160 h 170"/>
                <a:gd name="T104" fmla="*/ 105 w 165"/>
                <a:gd name="T105" fmla="*/ 140 h 170"/>
                <a:gd name="T106" fmla="*/ 106 w 165"/>
                <a:gd name="T107" fmla="*/ 136 h 170"/>
                <a:gd name="T108" fmla="*/ 108 w 165"/>
                <a:gd name="T109" fmla="*/ 134 h 170"/>
                <a:gd name="T110" fmla="*/ 126 w 165"/>
                <a:gd name="T111" fmla="*/ 118 h 170"/>
                <a:gd name="T112" fmla="*/ 127 w 165"/>
                <a:gd name="T113" fmla="*/ 117 h 170"/>
                <a:gd name="T114" fmla="*/ 130 w 165"/>
                <a:gd name="T115" fmla="*/ 115 h 170"/>
                <a:gd name="T116" fmla="*/ 130 w 165"/>
                <a:gd name="T117" fmla="*/ 115 h 170"/>
                <a:gd name="T118" fmla="*/ 155 w 165"/>
                <a:gd name="T119" fmla="*/ 123 h 170"/>
                <a:gd name="T120" fmla="*/ 160 w 165"/>
                <a:gd name="T121" fmla="*/ 118 h 170"/>
                <a:gd name="T122" fmla="*/ 164 w 165"/>
                <a:gd name="T123" fmla="*/ 108 h 170"/>
                <a:gd name="T124" fmla="*/ 160 w 165"/>
                <a:gd name="T125" fmla="*/ 10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5" h="170">
                  <a:moveTo>
                    <a:pt x="85" y="103"/>
                  </a:moveTo>
                  <a:cubicBezTo>
                    <a:pt x="75" y="105"/>
                    <a:pt x="66" y="98"/>
                    <a:pt x="64" y="88"/>
                  </a:cubicBezTo>
                  <a:cubicBezTo>
                    <a:pt x="62" y="78"/>
                    <a:pt x="68" y="68"/>
                    <a:pt x="79" y="66"/>
                  </a:cubicBezTo>
                  <a:cubicBezTo>
                    <a:pt x="89" y="64"/>
                    <a:pt x="98" y="71"/>
                    <a:pt x="100" y="82"/>
                  </a:cubicBezTo>
                  <a:cubicBezTo>
                    <a:pt x="102" y="91"/>
                    <a:pt x="95" y="101"/>
                    <a:pt x="85" y="103"/>
                  </a:cubicBezTo>
                  <a:close/>
                  <a:moveTo>
                    <a:pt x="160" y="100"/>
                  </a:moveTo>
                  <a:cubicBezTo>
                    <a:pt x="142" y="92"/>
                    <a:pt x="142" y="92"/>
                    <a:pt x="142" y="92"/>
                  </a:cubicBezTo>
                  <a:cubicBezTo>
                    <a:pt x="140" y="91"/>
                    <a:pt x="138" y="90"/>
                    <a:pt x="138" y="88"/>
                  </a:cubicBezTo>
                  <a:cubicBezTo>
                    <a:pt x="137" y="88"/>
                    <a:pt x="137" y="87"/>
                    <a:pt x="137" y="86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3" y="62"/>
                    <a:pt x="133" y="59"/>
                    <a:pt x="135" y="58"/>
                  </a:cubicBezTo>
                  <a:cubicBezTo>
                    <a:pt x="135" y="58"/>
                    <a:pt x="135" y="58"/>
                    <a:pt x="135" y="57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3" y="40"/>
                    <a:pt x="153" y="37"/>
                    <a:pt x="151" y="34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2" y="23"/>
                    <a:pt x="138" y="23"/>
                    <a:pt x="136" y="25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7" y="39"/>
                    <a:pt x="114" y="39"/>
                    <a:pt x="113" y="3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7" y="29"/>
                    <a:pt x="85" y="27"/>
                    <a:pt x="85" y="2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79" y="2"/>
                    <a:pt x="76" y="0"/>
                    <a:pt x="72" y="0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59" y="3"/>
                    <a:pt x="56" y="6"/>
                    <a:pt x="57" y="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60" y="32"/>
                    <a:pt x="59" y="34"/>
                    <a:pt x="57" y="35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5" y="53"/>
                    <a:pt x="33" y="54"/>
                    <a:pt x="31" y="53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7" y="47"/>
                    <a:pt x="6" y="48"/>
                    <a:pt x="5" y="5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5"/>
                    <a:pt x="1" y="68"/>
                    <a:pt x="4" y="69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5" y="78"/>
                    <a:pt x="26" y="80"/>
                    <a:pt x="27" y="82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2" y="108"/>
                    <a:pt x="31" y="110"/>
                    <a:pt x="30" y="112"/>
                  </a:cubicBezTo>
                  <a:cubicBezTo>
                    <a:pt x="29" y="112"/>
                    <a:pt x="29" y="112"/>
                    <a:pt x="29" y="112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2" y="129"/>
                    <a:pt x="12" y="131"/>
                    <a:pt x="13" y="134"/>
                  </a:cubicBezTo>
                  <a:cubicBezTo>
                    <a:pt x="22" y="145"/>
                    <a:pt x="22" y="145"/>
                    <a:pt x="22" y="145"/>
                  </a:cubicBezTo>
                  <a:cubicBezTo>
                    <a:pt x="24" y="146"/>
                    <a:pt x="27" y="146"/>
                    <a:pt x="28" y="145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7" y="131"/>
                    <a:pt x="48" y="131"/>
                    <a:pt x="50" y="131"/>
                  </a:cubicBezTo>
                  <a:cubicBezTo>
                    <a:pt x="50" y="131"/>
                    <a:pt x="51" y="131"/>
                    <a:pt x="52" y="131"/>
                  </a:cubicBezTo>
                  <a:cubicBezTo>
                    <a:pt x="76" y="139"/>
                    <a:pt x="76" y="139"/>
                    <a:pt x="76" y="139"/>
                  </a:cubicBezTo>
                  <a:cubicBezTo>
                    <a:pt x="76" y="140"/>
                    <a:pt x="77" y="140"/>
                    <a:pt x="78" y="141"/>
                  </a:cubicBezTo>
                  <a:cubicBezTo>
                    <a:pt x="79" y="142"/>
                    <a:pt x="80" y="143"/>
                    <a:pt x="80" y="14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6" y="168"/>
                    <a:pt x="89" y="170"/>
                    <a:pt x="92" y="169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6" y="167"/>
                    <a:pt x="108" y="164"/>
                    <a:pt x="108" y="16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8"/>
                    <a:pt x="106" y="137"/>
                    <a:pt x="106" y="136"/>
                  </a:cubicBezTo>
                  <a:cubicBezTo>
                    <a:pt x="107" y="135"/>
                    <a:pt x="107" y="134"/>
                    <a:pt x="108" y="134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7" y="118"/>
                    <a:pt x="127" y="117"/>
                    <a:pt x="127" y="117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55" y="123"/>
                    <a:pt x="155" y="123"/>
                    <a:pt x="155" y="123"/>
                  </a:cubicBezTo>
                  <a:cubicBezTo>
                    <a:pt x="158" y="122"/>
                    <a:pt x="159" y="121"/>
                    <a:pt x="160" y="118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165" y="105"/>
                    <a:pt x="164" y="102"/>
                    <a:pt x="160" y="10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172"/>
            <p:cNvSpPr>
              <a:spLocks noEditPoints="1"/>
            </p:cNvSpPr>
            <p:nvPr/>
          </p:nvSpPr>
          <p:spPr bwMode="auto">
            <a:xfrm>
              <a:off x="-60325" y="-1933575"/>
              <a:ext cx="2525713" cy="2505075"/>
            </a:xfrm>
            <a:custGeom>
              <a:avLst/>
              <a:gdLst>
                <a:gd name="T0" fmla="*/ 69 w 265"/>
                <a:gd name="T1" fmla="*/ 131 h 263"/>
                <a:gd name="T2" fmla="*/ 197 w 265"/>
                <a:gd name="T3" fmla="*/ 131 h 263"/>
                <a:gd name="T4" fmla="*/ 254 w 265"/>
                <a:gd name="T5" fmla="*/ 118 h 263"/>
                <a:gd name="T6" fmla="*/ 228 w 265"/>
                <a:gd name="T7" fmla="*/ 109 h 263"/>
                <a:gd name="T8" fmla="*/ 232 w 265"/>
                <a:gd name="T9" fmla="*/ 90 h 263"/>
                <a:gd name="T10" fmla="*/ 249 w 265"/>
                <a:gd name="T11" fmla="*/ 68 h 263"/>
                <a:gd name="T12" fmla="*/ 232 w 265"/>
                <a:gd name="T13" fmla="*/ 60 h 263"/>
                <a:gd name="T14" fmla="*/ 204 w 265"/>
                <a:gd name="T15" fmla="*/ 64 h 263"/>
                <a:gd name="T16" fmla="*/ 198 w 265"/>
                <a:gd name="T17" fmla="*/ 45 h 263"/>
                <a:gd name="T18" fmla="*/ 201 w 265"/>
                <a:gd name="T19" fmla="*/ 18 h 263"/>
                <a:gd name="T20" fmla="*/ 183 w 265"/>
                <a:gd name="T21" fmla="*/ 19 h 263"/>
                <a:gd name="T22" fmla="*/ 161 w 265"/>
                <a:gd name="T23" fmla="*/ 38 h 263"/>
                <a:gd name="T24" fmla="*/ 146 w 265"/>
                <a:gd name="T25" fmla="*/ 24 h 263"/>
                <a:gd name="T26" fmla="*/ 135 w 265"/>
                <a:gd name="T27" fmla="*/ 0 h 263"/>
                <a:gd name="T28" fmla="*/ 120 w 265"/>
                <a:gd name="T29" fmla="*/ 10 h 263"/>
                <a:gd name="T30" fmla="*/ 110 w 265"/>
                <a:gd name="T31" fmla="*/ 36 h 263"/>
                <a:gd name="T32" fmla="*/ 90 w 265"/>
                <a:gd name="T33" fmla="*/ 31 h 263"/>
                <a:gd name="T34" fmla="*/ 69 w 265"/>
                <a:gd name="T35" fmla="*/ 16 h 263"/>
                <a:gd name="T36" fmla="*/ 61 w 265"/>
                <a:gd name="T37" fmla="*/ 33 h 263"/>
                <a:gd name="T38" fmla="*/ 65 w 265"/>
                <a:gd name="T39" fmla="*/ 60 h 263"/>
                <a:gd name="T40" fmla="*/ 46 w 265"/>
                <a:gd name="T41" fmla="*/ 66 h 263"/>
                <a:gd name="T42" fmla="*/ 20 w 265"/>
                <a:gd name="T43" fmla="*/ 64 h 263"/>
                <a:gd name="T44" fmla="*/ 21 w 265"/>
                <a:gd name="T45" fmla="*/ 83 h 263"/>
                <a:gd name="T46" fmla="*/ 38 w 265"/>
                <a:gd name="T47" fmla="*/ 104 h 263"/>
                <a:gd name="T48" fmla="*/ 25 w 265"/>
                <a:gd name="T49" fmla="*/ 118 h 263"/>
                <a:gd name="T50" fmla="*/ 0 w 265"/>
                <a:gd name="T51" fmla="*/ 129 h 263"/>
                <a:gd name="T52" fmla="*/ 11 w 265"/>
                <a:gd name="T53" fmla="*/ 145 h 263"/>
                <a:gd name="T54" fmla="*/ 37 w 265"/>
                <a:gd name="T55" fmla="*/ 154 h 263"/>
                <a:gd name="T56" fmla="*/ 32 w 265"/>
                <a:gd name="T57" fmla="*/ 173 h 263"/>
                <a:gd name="T58" fmla="*/ 17 w 265"/>
                <a:gd name="T59" fmla="*/ 195 h 263"/>
                <a:gd name="T60" fmla="*/ 33 w 265"/>
                <a:gd name="T61" fmla="*/ 203 h 263"/>
                <a:gd name="T62" fmla="*/ 61 w 265"/>
                <a:gd name="T63" fmla="*/ 199 h 263"/>
                <a:gd name="T64" fmla="*/ 67 w 265"/>
                <a:gd name="T65" fmla="*/ 218 h 263"/>
                <a:gd name="T66" fmla="*/ 64 w 265"/>
                <a:gd name="T67" fmla="*/ 245 h 263"/>
                <a:gd name="T68" fmla="*/ 83 w 265"/>
                <a:gd name="T69" fmla="*/ 243 h 263"/>
                <a:gd name="T70" fmla="*/ 104 w 265"/>
                <a:gd name="T71" fmla="*/ 225 h 263"/>
                <a:gd name="T72" fmla="*/ 119 w 265"/>
                <a:gd name="T73" fmla="*/ 239 h 263"/>
                <a:gd name="T74" fmla="*/ 130 w 265"/>
                <a:gd name="T75" fmla="*/ 263 h 263"/>
                <a:gd name="T76" fmla="*/ 146 w 265"/>
                <a:gd name="T77" fmla="*/ 253 h 263"/>
                <a:gd name="T78" fmla="*/ 155 w 265"/>
                <a:gd name="T79" fmla="*/ 227 h 263"/>
                <a:gd name="T80" fmla="*/ 175 w 265"/>
                <a:gd name="T81" fmla="*/ 231 h 263"/>
                <a:gd name="T82" fmla="*/ 196 w 265"/>
                <a:gd name="T83" fmla="*/ 247 h 263"/>
                <a:gd name="T84" fmla="*/ 204 w 265"/>
                <a:gd name="T85" fmla="*/ 230 h 263"/>
                <a:gd name="T86" fmla="*/ 200 w 265"/>
                <a:gd name="T87" fmla="*/ 203 h 263"/>
                <a:gd name="T88" fmla="*/ 219 w 265"/>
                <a:gd name="T89" fmla="*/ 196 h 263"/>
                <a:gd name="T90" fmla="*/ 246 w 265"/>
                <a:gd name="T91" fmla="*/ 199 h 263"/>
                <a:gd name="T92" fmla="*/ 244 w 265"/>
                <a:gd name="T93" fmla="*/ 181 h 263"/>
                <a:gd name="T94" fmla="*/ 226 w 265"/>
                <a:gd name="T95" fmla="*/ 159 h 263"/>
                <a:gd name="T96" fmla="*/ 240 w 265"/>
                <a:gd name="T97" fmla="*/ 144 h 263"/>
                <a:gd name="T98" fmla="*/ 265 w 265"/>
                <a:gd name="T99" fmla="*/ 134 h 263"/>
                <a:gd name="T100" fmla="*/ 254 w 265"/>
                <a:gd name="T101" fmla="*/ 11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5" h="263">
                  <a:moveTo>
                    <a:pt x="133" y="196"/>
                  </a:moveTo>
                  <a:cubicBezTo>
                    <a:pt x="97" y="196"/>
                    <a:pt x="69" y="167"/>
                    <a:pt x="69" y="131"/>
                  </a:cubicBezTo>
                  <a:cubicBezTo>
                    <a:pt x="69" y="96"/>
                    <a:pt x="97" y="67"/>
                    <a:pt x="133" y="67"/>
                  </a:cubicBezTo>
                  <a:cubicBezTo>
                    <a:pt x="168" y="67"/>
                    <a:pt x="197" y="96"/>
                    <a:pt x="197" y="131"/>
                  </a:cubicBezTo>
                  <a:cubicBezTo>
                    <a:pt x="197" y="167"/>
                    <a:pt x="168" y="196"/>
                    <a:pt x="133" y="196"/>
                  </a:cubicBezTo>
                  <a:close/>
                  <a:moveTo>
                    <a:pt x="254" y="118"/>
                  </a:moveTo>
                  <a:cubicBezTo>
                    <a:pt x="240" y="118"/>
                    <a:pt x="240" y="118"/>
                    <a:pt x="240" y="118"/>
                  </a:cubicBezTo>
                  <a:cubicBezTo>
                    <a:pt x="234" y="118"/>
                    <a:pt x="229" y="114"/>
                    <a:pt x="228" y="109"/>
                  </a:cubicBezTo>
                  <a:cubicBezTo>
                    <a:pt x="227" y="107"/>
                    <a:pt x="227" y="106"/>
                    <a:pt x="227" y="104"/>
                  </a:cubicBezTo>
                  <a:cubicBezTo>
                    <a:pt x="225" y="99"/>
                    <a:pt x="227" y="93"/>
                    <a:pt x="232" y="90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50" y="79"/>
                    <a:pt x="252" y="73"/>
                    <a:pt x="249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3" y="59"/>
                    <a:pt x="237" y="57"/>
                    <a:pt x="232" y="60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14" y="70"/>
                    <a:pt x="208" y="69"/>
                    <a:pt x="204" y="64"/>
                  </a:cubicBezTo>
                  <a:cubicBezTo>
                    <a:pt x="203" y="63"/>
                    <a:pt x="201" y="62"/>
                    <a:pt x="200" y="61"/>
                  </a:cubicBezTo>
                  <a:cubicBezTo>
                    <a:pt x="196" y="56"/>
                    <a:pt x="195" y="50"/>
                    <a:pt x="198" y="45"/>
                  </a:cubicBezTo>
                  <a:cubicBezTo>
                    <a:pt x="205" y="33"/>
                    <a:pt x="205" y="33"/>
                    <a:pt x="205" y="33"/>
                  </a:cubicBezTo>
                  <a:cubicBezTo>
                    <a:pt x="208" y="28"/>
                    <a:pt x="206" y="21"/>
                    <a:pt x="201" y="18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92" y="13"/>
                    <a:pt x="186" y="14"/>
                    <a:pt x="183" y="19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2" y="37"/>
                    <a:pt x="166" y="39"/>
                    <a:pt x="161" y="38"/>
                  </a:cubicBezTo>
                  <a:cubicBezTo>
                    <a:pt x="159" y="37"/>
                    <a:pt x="157" y="36"/>
                    <a:pt x="156" y="36"/>
                  </a:cubicBezTo>
                  <a:cubicBezTo>
                    <a:pt x="150" y="35"/>
                    <a:pt x="146" y="30"/>
                    <a:pt x="146" y="24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4"/>
                    <a:pt x="141" y="0"/>
                    <a:pt x="135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4" y="0"/>
                    <a:pt x="120" y="4"/>
                    <a:pt x="120" y="10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20" y="29"/>
                    <a:pt x="116" y="35"/>
                    <a:pt x="110" y="36"/>
                  </a:cubicBezTo>
                  <a:cubicBezTo>
                    <a:pt x="108" y="36"/>
                    <a:pt x="106" y="37"/>
                    <a:pt x="105" y="37"/>
                  </a:cubicBezTo>
                  <a:cubicBezTo>
                    <a:pt x="99" y="39"/>
                    <a:pt x="93" y="36"/>
                    <a:pt x="90" y="3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81" y="14"/>
                    <a:pt x="74" y="13"/>
                    <a:pt x="69" y="16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59" y="21"/>
                    <a:pt x="58" y="28"/>
                    <a:pt x="61" y="33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70" y="49"/>
                    <a:pt x="69" y="56"/>
                    <a:pt x="65" y="60"/>
                  </a:cubicBezTo>
                  <a:cubicBezTo>
                    <a:pt x="64" y="61"/>
                    <a:pt x="62" y="63"/>
                    <a:pt x="61" y="64"/>
                  </a:cubicBezTo>
                  <a:cubicBezTo>
                    <a:pt x="57" y="68"/>
                    <a:pt x="51" y="69"/>
                    <a:pt x="46" y="66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9" y="57"/>
                    <a:pt x="22" y="59"/>
                    <a:pt x="20" y="64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4" y="73"/>
                    <a:pt x="16" y="79"/>
                    <a:pt x="21" y="83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37" y="92"/>
                    <a:pt x="40" y="98"/>
                    <a:pt x="38" y="104"/>
                  </a:cubicBezTo>
                  <a:cubicBezTo>
                    <a:pt x="38" y="105"/>
                    <a:pt x="37" y="107"/>
                    <a:pt x="37" y="109"/>
                  </a:cubicBezTo>
                  <a:cubicBezTo>
                    <a:pt x="35" y="114"/>
                    <a:pt x="30" y="118"/>
                    <a:pt x="25" y="118"/>
                  </a:cubicBezTo>
                  <a:cubicBezTo>
                    <a:pt x="11" y="118"/>
                    <a:pt x="11" y="118"/>
                    <a:pt x="11" y="118"/>
                  </a:cubicBezTo>
                  <a:cubicBezTo>
                    <a:pt x="5" y="118"/>
                    <a:pt x="0" y="123"/>
                    <a:pt x="0" y="129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0"/>
                    <a:pt x="5" y="145"/>
                    <a:pt x="11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30" y="145"/>
                    <a:pt x="35" y="149"/>
                    <a:pt x="37" y="154"/>
                  </a:cubicBezTo>
                  <a:cubicBezTo>
                    <a:pt x="37" y="156"/>
                    <a:pt x="38" y="158"/>
                    <a:pt x="38" y="159"/>
                  </a:cubicBezTo>
                  <a:cubicBezTo>
                    <a:pt x="40" y="165"/>
                    <a:pt x="37" y="171"/>
                    <a:pt x="32" y="173"/>
                  </a:cubicBezTo>
                  <a:cubicBezTo>
                    <a:pt x="20" y="181"/>
                    <a:pt x="20" y="181"/>
                    <a:pt x="20" y="181"/>
                  </a:cubicBezTo>
                  <a:cubicBezTo>
                    <a:pt x="15" y="183"/>
                    <a:pt x="14" y="190"/>
                    <a:pt x="17" y="195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2" y="204"/>
                    <a:pt x="28" y="206"/>
                    <a:pt x="33" y="203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50" y="193"/>
                    <a:pt x="57" y="194"/>
                    <a:pt x="61" y="199"/>
                  </a:cubicBezTo>
                  <a:cubicBezTo>
                    <a:pt x="62" y="200"/>
                    <a:pt x="63" y="201"/>
                    <a:pt x="65" y="203"/>
                  </a:cubicBezTo>
                  <a:cubicBezTo>
                    <a:pt x="69" y="207"/>
                    <a:pt x="70" y="213"/>
                    <a:pt x="67" y="218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57" y="235"/>
                    <a:pt x="59" y="242"/>
                    <a:pt x="64" y="245"/>
                  </a:cubicBezTo>
                  <a:cubicBezTo>
                    <a:pt x="68" y="247"/>
                    <a:pt x="68" y="247"/>
                    <a:pt x="68" y="247"/>
                  </a:cubicBezTo>
                  <a:cubicBezTo>
                    <a:pt x="73" y="250"/>
                    <a:pt x="80" y="248"/>
                    <a:pt x="83" y="243"/>
                  </a:cubicBezTo>
                  <a:cubicBezTo>
                    <a:pt x="90" y="231"/>
                    <a:pt x="90" y="231"/>
                    <a:pt x="90" y="231"/>
                  </a:cubicBezTo>
                  <a:cubicBezTo>
                    <a:pt x="93" y="226"/>
                    <a:pt x="99" y="224"/>
                    <a:pt x="104" y="225"/>
                  </a:cubicBezTo>
                  <a:cubicBezTo>
                    <a:pt x="106" y="226"/>
                    <a:pt x="108" y="227"/>
                    <a:pt x="110" y="227"/>
                  </a:cubicBezTo>
                  <a:cubicBezTo>
                    <a:pt x="115" y="228"/>
                    <a:pt x="119" y="233"/>
                    <a:pt x="119" y="239"/>
                  </a:cubicBezTo>
                  <a:cubicBezTo>
                    <a:pt x="119" y="253"/>
                    <a:pt x="119" y="253"/>
                    <a:pt x="119" y="253"/>
                  </a:cubicBezTo>
                  <a:cubicBezTo>
                    <a:pt x="119" y="258"/>
                    <a:pt x="124" y="263"/>
                    <a:pt x="130" y="263"/>
                  </a:cubicBezTo>
                  <a:cubicBezTo>
                    <a:pt x="135" y="263"/>
                    <a:pt x="135" y="263"/>
                    <a:pt x="135" y="263"/>
                  </a:cubicBezTo>
                  <a:cubicBezTo>
                    <a:pt x="141" y="263"/>
                    <a:pt x="146" y="258"/>
                    <a:pt x="146" y="253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3"/>
                    <a:pt x="150" y="228"/>
                    <a:pt x="155" y="227"/>
                  </a:cubicBezTo>
                  <a:cubicBezTo>
                    <a:pt x="157" y="227"/>
                    <a:pt x="159" y="226"/>
                    <a:pt x="160" y="225"/>
                  </a:cubicBezTo>
                  <a:cubicBezTo>
                    <a:pt x="166" y="224"/>
                    <a:pt x="172" y="226"/>
                    <a:pt x="175" y="231"/>
                  </a:cubicBezTo>
                  <a:cubicBezTo>
                    <a:pt x="182" y="243"/>
                    <a:pt x="182" y="243"/>
                    <a:pt x="182" y="243"/>
                  </a:cubicBezTo>
                  <a:cubicBezTo>
                    <a:pt x="185" y="248"/>
                    <a:pt x="191" y="250"/>
                    <a:pt x="196" y="247"/>
                  </a:cubicBezTo>
                  <a:cubicBezTo>
                    <a:pt x="201" y="245"/>
                    <a:pt x="201" y="245"/>
                    <a:pt x="201" y="245"/>
                  </a:cubicBezTo>
                  <a:cubicBezTo>
                    <a:pt x="206" y="242"/>
                    <a:pt x="207" y="235"/>
                    <a:pt x="204" y="230"/>
                  </a:cubicBezTo>
                  <a:cubicBezTo>
                    <a:pt x="198" y="218"/>
                    <a:pt x="198" y="218"/>
                    <a:pt x="198" y="218"/>
                  </a:cubicBezTo>
                  <a:cubicBezTo>
                    <a:pt x="195" y="213"/>
                    <a:pt x="196" y="207"/>
                    <a:pt x="200" y="203"/>
                  </a:cubicBezTo>
                  <a:cubicBezTo>
                    <a:pt x="201" y="201"/>
                    <a:pt x="203" y="200"/>
                    <a:pt x="204" y="199"/>
                  </a:cubicBezTo>
                  <a:cubicBezTo>
                    <a:pt x="208" y="194"/>
                    <a:pt x="214" y="193"/>
                    <a:pt x="219" y="196"/>
                  </a:cubicBezTo>
                  <a:cubicBezTo>
                    <a:pt x="231" y="203"/>
                    <a:pt x="231" y="203"/>
                    <a:pt x="231" y="203"/>
                  </a:cubicBezTo>
                  <a:cubicBezTo>
                    <a:pt x="236" y="206"/>
                    <a:pt x="243" y="204"/>
                    <a:pt x="246" y="199"/>
                  </a:cubicBezTo>
                  <a:cubicBezTo>
                    <a:pt x="248" y="195"/>
                    <a:pt x="248" y="195"/>
                    <a:pt x="248" y="195"/>
                  </a:cubicBezTo>
                  <a:cubicBezTo>
                    <a:pt x="251" y="190"/>
                    <a:pt x="249" y="183"/>
                    <a:pt x="244" y="181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27" y="171"/>
                    <a:pt x="225" y="165"/>
                    <a:pt x="226" y="159"/>
                  </a:cubicBezTo>
                  <a:cubicBezTo>
                    <a:pt x="227" y="157"/>
                    <a:pt x="227" y="156"/>
                    <a:pt x="228" y="154"/>
                  </a:cubicBezTo>
                  <a:cubicBezTo>
                    <a:pt x="229" y="148"/>
                    <a:pt x="234" y="144"/>
                    <a:pt x="240" y="144"/>
                  </a:cubicBezTo>
                  <a:cubicBezTo>
                    <a:pt x="254" y="144"/>
                    <a:pt x="254" y="144"/>
                    <a:pt x="254" y="144"/>
                  </a:cubicBezTo>
                  <a:cubicBezTo>
                    <a:pt x="260" y="144"/>
                    <a:pt x="265" y="140"/>
                    <a:pt x="265" y="134"/>
                  </a:cubicBezTo>
                  <a:cubicBezTo>
                    <a:pt x="265" y="129"/>
                    <a:pt x="265" y="129"/>
                    <a:pt x="265" y="129"/>
                  </a:cubicBezTo>
                  <a:cubicBezTo>
                    <a:pt x="265" y="123"/>
                    <a:pt x="260" y="118"/>
                    <a:pt x="254" y="11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2" name="Group 111"/>
          <p:cNvGrpSpPr>
            <a:grpSpLocks noChangeAspect="1"/>
          </p:cNvGrpSpPr>
          <p:nvPr/>
        </p:nvGrpSpPr>
        <p:grpSpPr>
          <a:xfrm>
            <a:off x="17343483" y="2761887"/>
            <a:ext cx="375021" cy="320040"/>
            <a:chOff x="8586713" y="1128701"/>
            <a:chExt cx="1450975" cy="1238250"/>
          </a:xfrm>
          <a:solidFill>
            <a:srgbClr val="404040"/>
          </a:solidFill>
        </p:grpSpPr>
        <p:sp>
          <p:nvSpPr>
            <p:cNvPr id="113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9" name="Freeform 41"/>
          <p:cNvSpPr>
            <a:spLocks noChangeAspect="1" noEditPoints="1"/>
          </p:cNvSpPr>
          <p:nvPr/>
        </p:nvSpPr>
        <p:spPr bwMode="auto">
          <a:xfrm>
            <a:off x="10209240" y="3480063"/>
            <a:ext cx="653004" cy="652143"/>
          </a:xfrm>
          <a:custGeom>
            <a:avLst/>
            <a:gdLst>
              <a:gd name="T0" fmla="*/ 161 w 322"/>
              <a:gd name="T1" fmla="*/ 322 h 322"/>
              <a:gd name="T2" fmla="*/ 60 w 322"/>
              <a:gd name="T3" fmla="*/ 67 h 322"/>
              <a:gd name="T4" fmla="*/ 92 w 322"/>
              <a:gd name="T5" fmla="*/ 58 h 322"/>
              <a:gd name="T6" fmla="*/ 47 w 322"/>
              <a:gd name="T7" fmla="*/ 80 h 322"/>
              <a:gd name="T8" fmla="*/ 34 w 322"/>
              <a:gd name="T9" fmla="*/ 106 h 322"/>
              <a:gd name="T10" fmla="*/ 74 w 322"/>
              <a:gd name="T11" fmla="*/ 111 h 322"/>
              <a:gd name="T12" fmla="*/ 23 w 322"/>
              <a:gd name="T13" fmla="*/ 153 h 322"/>
              <a:gd name="T14" fmla="*/ 24 w 322"/>
              <a:gd name="T15" fmla="*/ 181 h 322"/>
              <a:gd name="T16" fmla="*/ 69 w 322"/>
              <a:gd name="T17" fmla="*/ 180 h 322"/>
              <a:gd name="T18" fmla="*/ 36 w 322"/>
              <a:gd name="T19" fmla="*/ 224 h 322"/>
              <a:gd name="T20" fmla="*/ 60 w 322"/>
              <a:gd name="T21" fmla="*/ 259 h 322"/>
              <a:gd name="T22" fmla="*/ 85 w 322"/>
              <a:gd name="T23" fmla="*/ 251 h 322"/>
              <a:gd name="T24" fmla="*/ 80 w 322"/>
              <a:gd name="T25" fmla="*/ 277 h 322"/>
              <a:gd name="T26" fmla="*/ 136 w 322"/>
              <a:gd name="T27" fmla="*/ 299 h 322"/>
              <a:gd name="T28" fmla="*/ 151 w 322"/>
              <a:gd name="T29" fmla="*/ 246 h 322"/>
              <a:gd name="T30" fmla="*/ 99 w 322"/>
              <a:gd name="T31" fmla="*/ 224 h 322"/>
              <a:gd name="T32" fmla="*/ 90 w 322"/>
              <a:gd name="T33" fmla="*/ 172 h 322"/>
              <a:gd name="T34" fmla="*/ 151 w 322"/>
              <a:gd name="T35" fmla="*/ 153 h 322"/>
              <a:gd name="T36" fmla="*/ 97 w 322"/>
              <a:gd name="T37" fmla="*/ 107 h 322"/>
              <a:gd name="T38" fmla="*/ 151 w 322"/>
              <a:gd name="T39" fmla="*/ 153 h 322"/>
              <a:gd name="T40" fmla="*/ 111 w 322"/>
              <a:gd name="T41" fmla="*/ 69 h 322"/>
              <a:gd name="T42" fmla="*/ 151 w 322"/>
              <a:gd name="T43" fmla="*/ 22 h 322"/>
              <a:gd name="T44" fmla="*/ 298 w 322"/>
              <a:gd name="T45" fmla="*/ 144 h 322"/>
              <a:gd name="T46" fmla="*/ 253 w 322"/>
              <a:gd name="T47" fmla="*/ 146 h 322"/>
              <a:gd name="T48" fmla="*/ 286 w 322"/>
              <a:gd name="T49" fmla="*/ 101 h 322"/>
              <a:gd name="T50" fmla="*/ 262 w 322"/>
              <a:gd name="T51" fmla="*/ 67 h 322"/>
              <a:gd name="T52" fmla="*/ 237 w 322"/>
              <a:gd name="T53" fmla="*/ 75 h 322"/>
              <a:gd name="T54" fmla="*/ 242 w 322"/>
              <a:gd name="T55" fmla="*/ 49 h 322"/>
              <a:gd name="T56" fmla="*/ 186 w 322"/>
              <a:gd name="T57" fmla="*/ 26 h 322"/>
              <a:gd name="T58" fmla="*/ 171 w 322"/>
              <a:gd name="T59" fmla="*/ 80 h 322"/>
              <a:gd name="T60" fmla="*/ 223 w 322"/>
              <a:gd name="T61" fmla="*/ 101 h 322"/>
              <a:gd name="T62" fmla="*/ 232 w 322"/>
              <a:gd name="T63" fmla="*/ 153 h 322"/>
              <a:gd name="T64" fmla="*/ 171 w 322"/>
              <a:gd name="T65" fmla="*/ 172 h 322"/>
              <a:gd name="T66" fmla="*/ 225 w 322"/>
              <a:gd name="T67" fmla="*/ 218 h 322"/>
              <a:gd name="T68" fmla="*/ 171 w 322"/>
              <a:gd name="T69" fmla="*/ 172 h 322"/>
              <a:gd name="T70" fmla="*/ 180 w 322"/>
              <a:gd name="T71" fmla="*/ 302 h 322"/>
              <a:gd name="T72" fmla="*/ 216 w 322"/>
              <a:gd name="T73" fmla="*/ 246 h 322"/>
              <a:gd name="T74" fmla="*/ 242 w 322"/>
              <a:gd name="T75" fmla="*/ 277 h 322"/>
              <a:gd name="T76" fmla="*/ 237 w 322"/>
              <a:gd name="T77" fmla="*/ 251 h 322"/>
              <a:gd name="T78" fmla="*/ 262 w 322"/>
              <a:gd name="T79" fmla="*/ 259 h 322"/>
              <a:gd name="T80" fmla="*/ 286 w 322"/>
              <a:gd name="T81" fmla="*/ 224 h 322"/>
              <a:gd name="T82" fmla="*/ 253 w 322"/>
              <a:gd name="T83" fmla="*/ 180 h 322"/>
              <a:gd name="T84" fmla="*/ 298 w 322"/>
              <a:gd name="T85" fmla="*/ 181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22" h="322">
                <a:moveTo>
                  <a:pt x="161" y="0"/>
                </a:moveTo>
                <a:cubicBezTo>
                  <a:pt x="72" y="0"/>
                  <a:pt x="0" y="73"/>
                  <a:pt x="0" y="161"/>
                </a:cubicBezTo>
                <a:cubicBezTo>
                  <a:pt x="0" y="250"/>
                  <a:pt x="72" y="322"/>
                  <a:pt x="161" y="322"/>
                </a:cubicBezTo>
                <a:cubicBezTo>
                  <a:pt x="250" y="322"/>
                  <a:pt x="322" y="250"/>
                  <a:pt x="322" y="161"/>
                </a:cubicBezTo>
                <a:cubicBezTo>
                  <a:pt x="322" y="73"/>
                  <a:pt x="250" y="0"/>
                  <a:pt x="161" y="0"/>
                </a:cubicBezTo>
                <a:close/>
                <a:moveTo>
                  <a:pt x="60" y="67"/>
                </a:moveTo>
                <a:cubicBezTo>
                  <a:pt x="66" y="60"/>
                  <a:pt x="73" y="54"/>
                  <a:pt x="80" y="49"/>
                </a:cubicBezTo>
                <a:cubicBezTo>
                  <a:pt x="106" y="30"/>
                  <a:pt x="106" y="30"/>
                  <a:pt x="106" y="30"/>
                </a:cubicBezTo>
                <a:cubicBezTo>
                  <a:pt x="92" y="58"/>
                  <a:pt x="92" y="58"/>
                  <a:pt x="92" y="58"/>
                </a:cubicBezTo>
                <a:cubicBezTo>
                  <a:pt x="90" y="63"/>
                  <a:pt x="88" y="69"/>
                  <a:pt x="85" y="75"/>
                </a:cubicBezTo>
                <a:cubicBezTo>
                  <a:pt x="83" y="80"/>
                  <a:pt x="83" y="80"/>
                  <a:pt x="83" y="80"/>
                </a:cubicBezTo>
                <a:cubicBezTo>
                  <a:pt x="47" y="80"/>
                  <a:pt x="47" y="80"/>
                  <a:pt x="47" y="80"/>
                </a:cubicBezTo>
                <a:lnTo>
                  <a:pt x="60" y="67"/>
                </a:lnTo>
                <a:close/>
                <a:moveTo>
                  <a:pt x="24" y="144"/>
                </a:moveTo>
                <a:cubicBezTo>
                  <a:pt x="25" y="131"/>
                  <a:pt x="29" y="118"/>
                  <a:pt x="34" y="106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74" y="111"/>
                  <a:pt x="74" y="111"/>
                  <a:pt x="74" y="111"/>
                </a:cubicBezTo>
                <a:cubicBezTo>
                  <a:pt x="72" y="123"/>
                  <a:pt x="70" y="134"/>
                  <a:pt x="69" y="146"/>
                </a:cubicBezTo>
                <a:cubicBezTo>
                  <a:pt x="68" y="153"/>
                  <a:pt x="68" y="153"/>
                  <a:pt x="68" y="153"/>
                </a:cubicBezTo>
                <a:cubicBezTo>
                  <a:pt x="23" y="153"/>
                  <a:pt x="23" y="153"/>
                  <a:pt x="23" y="153"/>
                </a:cubicBezTo>
                <a:lnTo>
                  <a:pt x="24" y="144"/>
                </a:lnTo>
                <a:close/>
                <a:moveTo>
                  <a:pt x="34" y="220"/>
                </a:moveTo>
                <a:cubicBezTo>
                  <a:pt x="29" y="208"/>
                  <a:pt x="25" y="195"/>
                  <a:pt x="24" y="18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68" y="172"/>
                  <a:pt x="68" y="172"/>
                  <a:pt x="68" y="172"/>
                </a:cubicBezTo>
                <a:cubicBezTo>
                  <a:pt x="69" y="180"/>
                  <a:pt x="69" y="180"/>
                  <a:pt x="69" y="180"/>
                </a:cubicBezTo>
                <a:cubicBezTo>
                  <a:pt x="70" y="191"/>
                  <a:pt x="72" y="203"/>
                  <a:pt x="74" y="215"/>
                </a:cubicBezTo>
                <a:cubicBezTo>
                  <a:pt x="76" y="224"/>
                  <a:pt x="76" y="224"/>
                  <a:pt x="76" y="224"/>
                </a:cubicBezTo>
                <a:cubicBezTo>
                  <a:pt x="36" y="224"/>
                  <a:pt x="36" y="224"/>
                  <a:pt x="36" y="224"/>
                </a:cubicBezTo>
                <a:lnTo>
                  <a:pt x="34" y="220"/>
                </a:lnTo>
                <a:close/>
                <a:moveTo>
                  <a:pt x="80" y="277"/>
                </a:moveTo>
                <a:cubicBezTo>
                  <a:pt x="73" y="272"/>
                  <a:pt x="66" y="265"/>
                  <a:pt x="60" y="259"/>
                </a:cubicBezTo>
                <a:cubicBezTo>
                  <a:pt x="47" y="246"/>
                  <a:pt x="47" y="246"/>
                  <a:pt x="47" y="246"/>
                </a:cubicBezTo>
                <a:cubicBezTo>
                  <a:pt x="83" y="246"/>
                  <a:pt x="83" y="246"/>
                  <a:pt x="83" y="246"/>
                </a:cubicBezTo>
                <a:cubicBezTo>
                  <a:pt x="85" y="251"/>
                  <a:pt x="85" y="251"/>
                  <a:pt x="85" y="251"/>
                </a:cubicBezTo>
                <a:cubicBezTo>
                  <a:pt x="88" y="257"/>
                  <a:pt x="90" y="263"/>
                  <a:pt x="92" y="267"/>
                </a:cubicBezTo>
                <a:cubicBezTo>
                  <a:pt x="106" y="296"/>
                  <a:pt x="106" y="296"/>
                  <a:pt x="106" y="296"/>
                </a:cubicBezTo>
                <a:lnTo>
                  <a:pt x="80" y="277"/>
                </a:lnTo>
                <a:close/>
                <a:moveTo>
                  <a:pt x="151" y="304"/>
                </a:moveTo>
                <a:cubicBezTo>
                  <a:pt x="138" y="302"/>
                  <a:pt x="138" y="302"/>
                  <a:pt x="138" y="302"/>
                </a:cubicBezTo>
                <a:cubicBezTo>
                  <a:pt x="136" y="299"/>
                  <a:pt x="136" y="299"/>
                  <a:pt x="136" y="299"/>
                </a:cubicBezTo>
                <a:cubicBezTo>
                  <a:pt x="127" y="287"/>
                  <a:pt x="119" y="273"/>
                  <a:pt x="111" y="257"/>
                </a:cubicBezTo>
                <a:cubicBezTo>
                  <a:pt x="106" y="246"/>
                  <a:pt x="106" y="246"/>
                  <a:pt x="106" y="246"/>
                </a:cubicBezTo>
                <a:cubicBezTo>
                  <a:pt x="151" y="246"/>
                  <a:pt x="151" y="246"/>
                  <a:pt x="151" y="246"/>
                </a:cubicBezTo>
                <a:lnTo>
                  <a:pt x="151" y="304"/>
                </a:lnTo>
                <a:close/>
                <a:moveTo>
                  <a:pt x="151" y="224"/>
                </a:moveTo>
                <a:cubicBezTo>
                  <a:pt x="99" y="224"/>
                  <a:pt x="99" y="224"/>
                  <a:pt x="99" y="224"/>
                </a:cubicBezTo>
                <a:cubicBezTo>
                  <a:pt x="97" y="218"/>
                  <a:pt x="97" y="218"/>
                  <a:pt x="97" y="218"/>
                </a:cubicBezTo>
                <a:cubicBezTo>
                  <a:pt x="94" y="207"/>
                  <a:pt x="92" y="194"/>
                  <a:pt x="91" y="181"/>
                </a:cubicBezTo>
                <a:cubicBezTo>
                  <a:pt x="90" y="172"/>
                  <a:pt x="90" y="172"/>
                  <a:pt x="90" y="172"/>
                </a:cubicBezTo>
                <a:cubicBezTo>
                  <a:pt x="151" y="172"/>
                  <a:pt x="151" y="172"/>
                  <a:pt x="151" y="172"/>
                </a:cubicBezTo>
                <a:lnTo>
                  <a:pt x="151" y="224"/>
                </a:lnTo>
                <a:close/>
                <a:moveTo>
                  <a:pt x="151" y="153"/>
                </a:moveTo>
                <a:cubicBezTo>
                  <a:pt x="90" y="153"/>
                  <a:pt x="90" y="153"/>
                  <a:pt x="90" y="153"/>
                </a:cubicBezTo>
                <a:cubicBezTo>
                  <a:pt x="91" y="145"/>
                  <a:pt x="91" y="145"/>
                  <a:pt x="91" y="145"/>
                </a:cubicBezTo>
                <a:cubicBezTo>
                  <a:pt x="92" y="132"/>
                  <a:pt x="94" y="119"/>
                  <a:pt x="97" y="107"/>
                </a:cubicBezTo>
                <a:cubicBezTo>
                  <a:pt x="99" y="101"/>
                  <a:pt x="99" y="101"/>
                  <a:pt x="99" y="101"/>
                </a:cubicBezTo>
                <a:cubicBezTo>
                  <a:pt x="151" y="101"/>
                  <a:pt x="151" y="101"/>
                  <a:pt x="151" y="101"/>
                </a:cubicBezTo>
                <a:lnTo>
                  <a:pt x="151" y="153"/>
                </a:lnTo>
                <a:close/>
                <a:moveTo>
                  <a:pt x="151" y="80"/>
                </a:moveTo>
                <a:cubicBezTo>
                  <a:pt x="106" y="80"/>
                  <a:pt x="106" y="80"/>
                  <a:pt x="106" y="80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9" y="53"/>
                  <a:pt x="127" y="39"/>
                  <a:pt x="136" y="27"/>
                </a:cubicBezTo>
                <a:cubicBezTo>
                  <a:pt x="138" y="24"/>
                  <a:pt x="141" y="24"/>
                  <a:pt x="142" y="23"/>
                </a:cubicBezTo>
                <a:cubicBezTo>
                  <a:pt x="151" y="22"/>
                  <a:pt x="151" y="22"/>
                  <a:pt x="151" y="22"/>
                </a:cubicBezTo>
                <a:lnTo>
                  <a:pt x="151" y="80"/>
                </a:lnTo>
                <a:close/>
                <a:moveTo>
                  <a:pt x="288" y="106"/>
                </a:moveTo>
                <a:cubicBezTo>
                  <a:pt x="293" y="118"/>
                  <a:pt x="296" y="131"/>
                  <a:pt x="298" y="144"/>
                </a:cubicBezTo>
                <a:cubicBezTo>
                  <a:pt x="299" y="153"/>
                  <a:pt x="299" y="153"/>
                  <a:pt x="299" y="153"/>
                </a:cubicBezTo>
                <a:cubicBezTo>
                  <a:pt x="253" y="153"/>
                  <a:pt x="253" y="153"/>
                  <a:pt x="253" y="153"/>
                </a:cubicBezTo>
                <a:cubicBezTo>
                  <a:pt x="253" y="146"/>
                  <a:pt x="253" y="146"/>
                  <a:pt x="253" y="146"/>
                </a:cubicBezTo>
                <a:cubicBezTo>
                  <a:pt x="252" y="134"/>
                  <a:pt x="250" y="123"/>
                  <a:pt x="248" y="111"/>
                </a:cubicBezTo>
                <a:cubicBezTo>
                  <a:pt x="245" y="101"/>
                  <a:pt x="245" y="101"/>
                  <a:pt x="245" y="101"/>
                </a:cubicBezTo>
                <a:cubicBezTo>
                  <a:pt x="286" y="101"/>
                  <a:pt x="286" y="101"/>
                  <a:pt x="286" y="101"/>
                </a:cubicBezTo>
                <a:lnTo>
                  <a:pt x="288" y="106"/>
                </a:lnTo>
                <a:close/>
                <a:moveTo>
                  <a:pt x="242" y="49"/>
                </a:moveTo>
                <a:cubicBezTo>
                  <a:pt x="249" y="54"/>
                  <a:pt x="256" y="60"/>
                  <a:pt x="262" y="67"/>
                </a:cubicBezTo>
                <a:cubicBezTo>
                  <a:pt x="275" y="80"/>
                  <a:pt x="275" y="80"/>
                  <a:pt x="275" y="80"/>
                </a:cubicBezTo>
                <a:cubicBezTo>
                  <a:pt x="239" y="80"/>
                  <a:pt x="239" y="80"/>
                  <a:pt x="239" y="80"/>
                </a:cubicBezTo>
                <a:cubicBezTo>
                  <a:pt x="237" y="75"/>
                  <a:pt x="237" y="75"/>
                  <a:pt x="237" y="75"/>
                </a:cubicBezTo>
                <a:cubicBezTo>
                  <a:pt x="234" y="68"/>
                  <a:pt x="232" y="63"/>
                  <a:pt x="230" y="58"/>
                </a:cubicBezTo>
                <a:cubicBezTo>
                  <a:pt x="216" y="30"/>
                  <a:pt x="216" y="30"/>
                  <a:pt x="216" y="30"/>
                </a:cubicBezTo>
                <a:lnTo>
                  <a:pt x="242" y="49"/>
                </a:lnTo>
                <a:close/>
                <a:moveTo>
                  <a:pt x="171" y="22"/>
                </a:moveTo>
                <a:cubicBezTo>
                  <a:pt x="184" y="24"/>
                  <a:pt x="184" y="24"/>
                  <a:pt x="184" y="24"/>
                </a:cubicBezTo>
                <a:cubicBezTo>
                  <a:pt x="186" y="26"/>
                  <a:pt x="186" y="26"/>
                  <a:pt x="186" y="26"/>
                </a:cubicBezTo>
                <a:cubicBezTo>
                  <a:pt x="195" y="39"/>
                  <a:pt x="203" y="53"/>
                  <a:pt x="211" y="69"/>
                </a:cubicBezTo>
                <a:cubicBezTo>
                  <a:pt x="216" y="80"/>
                  <a:pt x="216" y="80"/>
                  <a:pt x="216" y="80"/>
                </a:cubicBezTo>
                <a:cubicBezTo>
                  <a:pt x="171" y="80"/>
                  <a:pt x="171" y="80"/>
                  <a:pt x="171" y="80"/>
                </a:cubicBezTo>
                <a:lnTo>
                  <a:pt x="171" y="22"/>
                </a:lnTo>
                <a:close/>
                <a:moveTo>
                  <a:pt x="171" y="101"/>
                </a:moveTo>
                <a:cubicBezTo>
                  <a:pt x="223" y="101"/>
                  <a:pt x="223" y="101"/>
                  <a:pt x="223" y="101"/>
                </a:cubicBezTo>
                <a:cubicBezTo>
                  <a:pt x="225" y="107"/>
                  <a:pt x="225" y="107"/>
                  <a:pt x="225" y="107"/>
                </a:cubicBezTo>
                <a:cubicBezTo>
                  <a:pt x="228" y="119"/>
                  <a:pt x="230" y="132"/>
                  <a:pt x="231" y="145"/>
                </a:cubicBezTo>
                <a:cubicBezTo>
                  <a:pt x="232" y="153"/>
                  <a:pt x="232" y="153"/>
                  <a:pt x="232" y="153"/>
                </a:cubicBezTo>
                <a:cubicBezTo>
                  <a:pt x="171" y="153"/>
                  <a:pt x="171" y="153"/>
                  <a:pt x="171" y="153"/>
                </a:cubicBezTo>
                <a:lnTo>
                  <a:pt x="171" y="101"/>
                </a:lnTo>
                <a:close/>
                <a:moveTo>
                  <a:pt x="171" y="172"/>
                </a:moveTo>
                <a:cubicBezTo>
                  <a:pt x="232" y="172"/>
                  <a:pt x="232" y="172"/>
                  <a:pt x="232" y="172"/>
                </a:cubicBezTo>
                <a:cubicBezTo>
                  <a:pt x="231" y="181"/>
                  <a:pt x="231" y="181"/>
                  <a:pt x="231" y="181"/>
                </a:cubicBezTo>
                <a:cubicBezTo>
                  <a:pt x="230" y="194"/>
                  <a:pt x="228" y="207"/>
                  <a:pt x="225" y="218"/>
                </a:cubicBezTo>
                <a:cubicBezTo>
                  <a:pt x="223" y="224"/>
                  <a:pt x="223" y="224"/>
                  <a:pt x="223" y="224"/>
                </a:cubicBezTo>
                <a:cubicBezTo>
                  <a:pt x="171" y="224"/>
                  <a:pt x="171" y="224"/>
                  <a:pt x="171" y="224"/>
                </a:cubicBezTo>
                <a:lnTo>
                  <a:pt x="171" y="172"/>
                </a:lnTo>
                <a:close/>
                <a:moveTo>
                  <a:pt x="211" y="257"/>
                </a:moveTo>
                <a:cubicBezTo>
                  <a:pt x="203" y="273"/>
                  <a:pt x="195" y="287"/>
                  <a:pt x="186" y="299"/>
                </a:cubicBezTo>
                <a:cubicBezTo>
                  <a:pt x="184" y="302"/>
                  <a:pt x="181" y="302"/>
                  <a:pt x="180" y="302"/>
                </a:cubicBezTo>
                <a:cubicBezTo>
                  <a:pt x="171" y="304"/>
                  <a:pt x="171" y="304"/>
                  <a:pt x="171" y="304"/>
                </a:cubicBezTo>
                <a:cubicBezTo>
                  <a:pt x="171" y="246"/>
                  <a:pt x="171" y="246"/>
                  <a:pt x="171" y="246"/>
                </a:cubicBezTo>
                <a:cubicBezTo>
                  <a:pt x="216" y="246"/>
                  <a:pt x="216" y="246"/>
                  <a:pt x="216" y="246"/>
                </a:cubicBezTo>
                <a:lnTo>
                  <a:pt x="211" y="257"/>
                </a:lnTo>
                <a:close/>
                <a:moveTo>
                  <a:pt x="262" y="259"/>
                </a:moveTo>
                <a:cubicBezTo>
                  <a:pt x="256" y="265"/>
                  <a:pt x="249" y="272"/>
                  <a:pt x="242" y="277"/>
                </a:cubicBezTo>
                <a:cubicBezTo>
                  <a:pt x="216" y="296"/>
                  <a:pt x="216" y="296"/>
                  <a:pt x="216" y="296"/>
                </a:cubicBezTo>
                <a:cubicBezTo>
                  <a:pt x="230" y="267"/>
                  <a:pt x="230" y="267"/>
                  <a:pt x="230" y="267"/>
                </a:cubicBezTo>
                <a:cubicBezTo>
                  <a:pt x="232" y="263"/>
                  <a:pt x="234" y="257"/>
                  <a:pt x="237" y="251"/>
                </a:cubicBezTo>
                <a:cubicBezTo>
                  <a:pt x="239" y="246"/>
                  <a:pt x="239" y="246"/>
                  <a:pt x="239" y="246"/>
                </a:cubicBezTo>
                <a:cubicBezTo>
                  <a:pt x="275" y="246"/>
                  <a:pt x="275" y="246"/>
                  <a:pt x="275" y="246"/>
                </a:cubicBezTo>
                <a:lnTo>
                  <a:pt x="262" y="259"/>
                </a:lnTo>
                <a:close/>
                <a:moveTo>
                  <a:pt x="298" y="181"/>
                </a:moveTo>
                <a:cubicBezTo>
                  <a:pt x="296" y="195"/>
                  <a:pt x="293" y="208"/>
                  <a:pt x="288" y="220"/>
                </a:cubicBezTo>
                <a:cubicBezTo>
                  <a:pt x="286" y="224"/>
                  <a:pt x="286" y="224"/>
                  <a:pt x="286" y="224"/>
                </a:cubicBezTo>
                <a:cubicBezTo>
                  <a:pt x="245" y="224"/>
                  <a:pt x="245" y="224"/>
                  <a:pt x="245" y="224"/>
                </a:cubicBezTo>
                <a:cubicBezTo>
                  <a:pt x="248" y="215"/>
                  <a:pt x="248" y="215"/>
                  <a:pt x="248" y="215"/>
                </a:cubicBezTo>
                <a:cubicBezTo>
                  <a:pt x="250" y="203"/>
                  <a:pt x="252" y="191"/>
                  <a:pt x="253" y="180"/>
                </a:cubicBezTo>
                <a:cubicBezTo>
                  <a:pt x="253" y="172"/>
                  <a:pt x="253" y="172"/>
                  <a:pt x="253" y="172"/>
                </a:cubicBezTo>
                <a:cubicBezTo>
                  <a:pt x="299" y="172"/>
                  <a:pt x="299" y="172"/>
                  <a:pt x="299" y="172"/>
                </a:cubicBezTo>
                <a:lnTo>
                  <a:pt x="298" y="181"/>
                </a:lnTo>
                <a:close/>
              </a:path>
            </a:pathLst>
          </a:custGeom>
          <a:solidFill>
            <a:srgbClr val="00009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0" name="Rounded Rectangle 269"/>
          <p:cNvSpPr/>
          <p:nvPr/>
        </p:nvSpPr>
        <p:spPr>
          <a:xfrm>
            <a:off x="9792013" y="4364277"/>
            <a:ext cx="1497139" cy="491066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 smtClean="0"/>
              <a:t>SBC</a:t>
            </a:r>
            <a:endParaRPr lang="en-US" sz="1900" dirty="0"/>
          </a:p>
        </p:txBody>
      </p:sp>
      <p:cxnSp>
        <p:nvCxnSpPr>
          <p:cNvPr id="275" name="Straight Connector 274"/>
          <p:cNvCxnSpPr>
            <a:stCxn id="19" idx="1"/>
            <a:endCxn id="270" idx="2"/>
          </p:cNvCxnSpPr>
          <p:nvPr/>
        </p:nvCxnSpPr>
        <p:spPr>
          <a:xfrm flipH="1" flipV="1">
            <a:off x="10540583" y="4855343"/>
            <a:ext cx="1003354" cy="1229765"/>
          </a:xfrm>
          <a:prstGeom prst="line">
            <a:avLst/>
          </a:prstGeom>
          <a:ln w="19050">
            <a:solidFill>
              <a:schemeClr val="tx1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/>
          <p:cNvCxnSpPr/>
          <p:nvPr/>
        </p:nvCxnSpPr>
        <p:spPr>
          <a:xfrm>
            <a:off x="8602133" y="10493028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3" name="Straight Arrow Connector 282"/>
          <p:cNvCxnSpPr/>
          <p:nvPr/>
        </p:nvCxnSpPr>
        <p:spPr>
          <a:xfrm>
            <a:off x="12693691" y="10515977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4" name="Straight Arrow Connector 283"/>
          <p:cNvCxnSpPr/>
          <p:nvPr/>
        </p:nvCxnSpPr>
        <p:spPr>
          <a:xfrm>
            <a:off x="16933333" y="10515977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6" name="Elbow Connector 285"/>
          <p:cNvCxnSpPr>
            <a:endCxn id="222" idx="2"/>
          </p:cNvCxnSpPr>
          <p:nvPr/>
        </p:nvCxnSpPr>
        <p:spPr>
          <a:xfrm rot="10800000">
            <a:off x="3446159" y="11358341"/>
            <a:ext cx="13487174" cy="399408"/>
          </a:xfrm>
          <a:prstGeom prst="bentConnector2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8" name="Elbow Connector 287"/>
          <p:cNvCxnSpPr>
            <a:endCxn id="194" idx="2"/>
          </p:cNvCxnSpPr>
          <p:nvPr/>
        </p:nvCxnSpPr>
        <p:spPr>
          <a:xfrm flipV="1">
            <a:off x="16933333" y="10493028"/>
            <a:ext cx="4775625" cy="1264722"/>
          </a:xfrm>
          <a:prstGeom prst="bentConnector2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0" name="Rounded Rectangle 289"/>
          <p:cNvSpPr/>
          <p:nvPr/>
        </p:nvSpPr>
        <p:spPr>
          <a:xfrm>
            <a:off x="838200" y="10856833"/>
            <a:ext cx="1693328" cy="49106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CMS</a:t>
            </a:r>
            <a:endParaRPr lang="en-US" sz="1900" dirty="0"/>
          </a:p>
        </p:txBody>
      </p:sp>
      <p:cxnSp>
        <p:nvCxnSpPr>
          <p:cNvPr id="291" name="Straight Connector 290"/>
          <p:cNvCxnSpPr>
            <a:endCxn id="19" idx="2"/>
          </p:cNvCxnSpPr>
          <p:nvPr/>
        </p:nvCxnSpPr>
        <p:spPr>
          <a:xfrm flipV="1">
            <a:off x="7125230" y="6434102"/>
            <a:ext cx="3491127" cy="155843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14527243" y="4889936"/>
            <a:ext cx="2239580" cy="718145"/>
          </a:xfrm>
          <a:prstGeom prst="rect">
            <a:avLst/>
          </a:prstGeom>
          <a:noFill/>
          <a:ln w="6350" cap="flat" cmpd="sng">
            <a:solidFill>
              <a:schemeClr val="accent6">
                <a:lumMod val="75000"/>
              </a:schemeClr>
            </a:solidFill>
            <a:prstDash val="sysDash"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163" name="Text Box 96"/>
          <p:cNvSpPr txBox="1">
            <a:spLocks noChangeArrowheads="1"/>
          </p:cNvSpPr>
          <p:nvPr/>
        </p:nvSpPr>
        <p:spPr bwMode="ltGray">
          <a:xfrm>
            <a:off x="14547605" y="4931016"/>
            <a:ext cx="2218267" cy="672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Avaya</a:t>
            </a:r>
            <a:r>
              <a:rPr lang="en-GB" sz="1800" dirty="0">
                <a:solidFill>
                  <a:srgbClr val="4D4D4D"/>
                </a:solidFill>
                <a:latin typeface="Arial Narrow" charset="0"/>
              </a:rPr>
              <a:t> </a:t>
            </a:r>
            <a:r>
              <a:rPr lang="en-GB" sz="1800" dirty="0" smtClean="0">
                <a:solidFill>
                  <a:srgbClr val="4D4D4D"/>
                </a:solidFill>
                <a:latin typeface="Arial Narrow" charset="0"/>
              </a:rPr>
              <a:t>Context Store &amp; Dynamic Routing</a:t>
            </a:r>
            <a:endParaRPr lang="en-IE" sz="1800" dirty="0" smtClean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5" name="Straight Connector 4"/>
          <p:cNvCxnSpPr>
            <a:stCxn id="2" idx="3"/>
          </p:cNvCxnSpPr>
          <p:nvPr/>
        </p:nvCxnSpPr>
        <p:spPr>
          <a:xfrm>
            <a:off x="16766823" y="5249009"/>
            <a:ext cx="36164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urved Connector 7"/>
          <p:cNvCxnSpPr>
            <a:stCxn id="163" idx="1"/>
          </p:cNvCxnSpPr>
          <p:nvPr/>
        </p:nvCxnSpPr>
        <p:spPr>
          <a:xfrm rot="10800000">
            <a:off x="7125231" y="4969284"/>
            <a:ext cx="7422375" cy="297866"/>
          </a:xfrm>
          <a:prstGeom prst="curvedConnector3">
            <a:avLst>
              <a:gd name="adj1" fmla="val 28555"/>
            </a:avLst>
          </a:prstGeom>
          <a:noFill/>
          <a:ln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</p:cxnSp>
      <p:sp>
        <p:nvSpPr>
          <p:cNvPr id="164" name="Rectangle 163"/>
          <p:cNvSpPr/>
          <p:nvPr/>
        </p:nvSpPr>
        <p:spPr>
          <a:xfrm rot="16200000">
            <a:off x="716412" y="6674645"/>
            <a:ext cx="4505763" cy="379592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User Experience Components (Java)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cxnSp>
        <p:nvCxnSpPr>
          <p:cNvPr id="165" name="Curved Connector 164"/>
          <p:cNvCxnSpPr>
            <a:stCxn id="164" idx="1"/>
            <a:endCxn id="220" idx="0"/>
          </p:cNvCxnSpPr>
          <p:nvPr/>
        </p:nvCxnSpPr>
        <p:spPr>
          <a:xfrm rot="16200000" flipH="1">
            <a:off x="4290292" y="7796324"/>
            <a:ext cx="1059489" cy="3701485"/>
          </a:xfrm>
          <a:prstGeom prst="curvedConnector3">
            <a:avLst>
              <a:gd name="adj1" fmla="val 50000"/>
            </a:avLst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endCxn id="14" idx="0"/>
          </p:cNvCxnSpPr>
          <p:nvPr/>
        </p:nvCxnSpPr>
        <p:spPr>
          <a:xfrm>
            <a:off x="7125231" y="8781686"/>
            <a:ext cx="11077620" cy="502802"/>
          </a:xfrm>
          <a:prstGeom prst="bentConnector2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28" idx="0"/>
          </p:cNvCxnSpPr>
          <p:nvPr/>
        </p:nvCxnSpPr>
        <p:spPr>
          <a:xfrm>
            <a:off x="14111754" y="8781686"/>
            <a:ext cx="4540" cy="502790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>
            <a:off x="9914523" y="8781686"/>
            <a:ext cx="4540" cy="502790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 Box 96"/>
          <p:cNvSpPr txBox="1">
            <a:spLocks noChangeArrowheads="1"/>
          </p:cNvSpPr>
          <p:nvPr/>
        </p:nvSpPr>
        <p:spPr bwMode="ltGray">
          <a:xfrm>
            <a:off x="18660028" y="7701826"/>
            <a:ext cx="4471144" cy="1857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CM Serving Sites (x 4) - ESS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endParaRPr lang="en-IE" i="1" dirty="0" smtClean="0">
              <a:solidFill>
                <a:srgbClr val="4D4D4D"/>
              </a:solidFill>
              <a:latin typeface="Arial Narrow" charset="0"/>
            </a:endParaRP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	</a:t>
            </a: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G.650 GW Clusters (9 x 58)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69" name="Text Box 96"/>
          <p:cNvSpPr txBox="1">
            <a:spLocks noChangeArrowheads="1"/>
          </p:cNvSpPr>
          <p:nvPr/>
        </p:nvSpPr>
        <p:spPr bwMode="ltGray">
          <a:xfrm>
            <a:off x="12693691" y="11274550"/>
            <a:ext cx="3599104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SIP &amp; H.323 supported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23719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/>
          <p:cNvSpPr/>
          <p:nvPr/>
        </p:nvSpPr>
        <p:spPr>
          <a:xfrm>
            <a:off x="20639017" y="740832"/>
            <a:ext cx="3744984" cy="3429000"/>
          </a:xfrm>
          <a:prstGeom prst="roundRect">
            <a:avLst>
              <a:gd name="adj" fmla="val 11348"/>
            </a:avLst>
          </a:prstGeom>
          <a:noFill/>
          <a:ln w="1905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52311" y="63499"/>
            <a:ext cx="19157245" cy="635002"/>
          </a:xfrm>
        </p:spPr>
        <p:txBody>
          <a:bodyPr>
            <a:normAutofit fontScale="90000"/>
          </a:bodyPr>
          <a:lstStyle/>
          <a:p>
            <a:r>
              <a:rPr lang="en-US" sz="4300" b="1" dirty="0"/>
              <a:t>JPMC – </a:t>
            </a:r>
            <a:r>
              <a:rPr lang="en-US" sz="4300" b="1" dirty="0">
                <a:solidFill>
                  <a:srgbClr val="323232"/>
                </a:solidFill>
              </a:rPr>
              <a:t>Transform Phase </a:t>
            </a:r>
            <a:r>
              <a:rPr lang="en-US" sz="4300" b="1" dirty="0"/>
              <a:t> 2.0</a:t>
            </a:r>
          </a:p>
        </p:txBody>
      </p:sp>
      <p:sp>
        <p:nvSpPr>
          <p:cNvPr id="12" name="Cloud 11"/>
          <p:cNvSpPr/>
          <p:nvPr/>
        </p:nvSpPr>
        <p:spPr>
          <a:xfrm>
            <a:off x="761731" y="1420018"/>
            <a:ext cx="18933312" cy="1546760"/>
          </a:xfrm>
          <a:prstGeom prst="cloud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24811" y="1067053"/>
            <a:ext cx="1354267" cy="11643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07316" y="1225553"/>
            <a:ext cx="1673155" cy="742882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V="1">
            <a:off x="2451736" y="2425354"/>
            <a:ext cx="0" cy="1346088"/>
          </a:xfrm>
          <a:prstGeom prst="straightConnector1">
            <a:avLst/>
          </a:prstGeom>
          <a:ln w="9525" cmpd="sng">
            <a:solidFill>
              <a:schemeClr val="accent2"/>
            </a:solidFill>
            <a:prstDash val="sysDash"/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914885" y="2533908"/>
            <a:ext cx="0" cy="119411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21459621" y="1301966"/>
            <a:ext cx="23755" cy="1034836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22318759" y="1248830"/>
            <a:ext cx="3" cy="110066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5400000">
            <a:off x="20537472" y="2719924"/>
            <a:ext cx="167216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HTTP</a:t>
            </a:r>
          </a:p>
        </p:txBody>
      </p:sp>
      <p:sp>
        <p:nvSpPr>
          <p:cNvPr id="31" name="TextBox 30"/>
          <p:cNvSpPr txBox="1"/>
          <p:nvPr/>
        </p:nvSpPr>
        <p:spPr>
          <a:xfrm rot="5400000">
            <a:off x="21444569" y="2544068"/>
            <a:ext cx="134619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Session Sig. 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23204935" y="1214964"/>
            <a:ext cx="3" cy="110066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 rot="5400000">
            <a:off x="22390754" y="2691940"/>
            <a:ext cx="1624646" cy="931333"/>
          </a:xfrm>
          <a:prstGeom prst="rect">
            <a:avLst/>
          </a:prstGeom>
          <a:noFill/>
        </p:spPr>
        <p:txBody>
          <a:bodyPr wrap="squar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CTI/State events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1709407" y="6902775"/>
            <a:ext cx="2731912" cy="86042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Genesys CIM</a:t>
            </a:r>
          </a:p>
        </p:txBody>
      </p:sp>
      <p:sp>
        <p:nvSpPr>
          <p:cNvPr id="38" name="Rounded Rectangle 12"/>
          <p:cNvSpPr>
            <a:spLocks noChangeArrowheads="1"/>
          </p:cNvSpPr>
          <p:nvPr/>
        </p:nvSpPr>
        <p:spPr bwMode="auto">
          <a:xfrm>
            <a:off x="606918" y="9306725"/>
            <a:ext cx="2742341" cy="672358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0" scaled="0"/>
            <a:tileRect/>
          </a:gradFill>
          <a:ln w="28575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500" b="1" dirty="0">
                <a:solidFill>
                  <a:srgbClr val="FFFFFF"/>
                </a:solidFill>
              </a:rPr>
              <a:t>CMS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630961" y="8393653"/>
            <a:ext cx="2731912" cy="86042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MIS Datamart</a:t>
            </a:r>
          </a:p>
        </p:txBody>
      </p:sp>
      <p:sp>
        <p:nvSpPr>
          <p:cNvPr id="42" name="Rectangle 154"/>
          <p:cNvSpPr>
            <a:spLocks noChangeArrowheads="1"/>
          </p:cNvSpPr>
          <p:nvPr/>
        </p:nvSpPr>
        <p:spPr bwMode="ltGray">
          <a:xfrm>
            <a:off x="10920096" y="10210344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52" name="Picture 1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3732" y="10313394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Text Box 96"/>
          <p:cNvSpPr txBox="1">
            <a:spLocks noChangeArrowheads="1"/>
          </p:cNvSpPr>
          <p:nvPr/>
        </p:nvSpPr>
        <p:spPr bwMode="ltGray">
          <a:xfrm>
            <a:off x="10907716" y="11035445"/>
            <a:ext cx="2099016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grpSp>
        <p:nvGrpSpPr>
          <p:cNvPr id="2" name="Group 52"/>
          <p:cNvGrpSpPr/>
          <p:nvPr/>
        </p:nvGrpSpPr>
        <p:grpSpPr>
          <a:xfrm>
            <a:off x="11799843" y="10280270"/>
            <a:ext cx="735915" cy="551936"/>
            <a:chOff x="3117742" y="1462305"/>
            <a:chExt cx="275968" cy="275968"/>
          </a:xfrm>
        </p:grpSpPr>
        <p:sp>
          <p:nvSpPr>
            <p:cNvPr id="54" name="Oval 53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57" name="Straight Connector 56"/>
          <p:cNvCxnSpPr/>
          <p:nvPr/>
        </p:nvCxnSpPr>
        <p:spPr>
          <a:xfrm>
            <a:off x="10942963" y="11040722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Box 96"/>
          <p:cNvSpPr txBox="1">
            <a:spLocks noChangeArrowheads="1"/>
          </p:cNvSpPr>
          <p:nvPr/>
        </p:nvSpPr>
        <p:spPr bwMode="ltGray">
          <a:xfrm>
            <a:off x="20668277" y="10483520"/>
            <a:ext cx="2470555" cy="948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900" i="1" dirty="0">
                <a:solidFill>
                  <a:srgbClr val="4D4D4D"/>
                </a:solidFill>
                <a:latin typeface="Arial Narrow" charset="0"/>
              </a:rPr>
              <a:t> Specialist Workspace</a:t>
            </a:r>
            <a:endParaRPr lang="en-GB" sz="29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64" name="Rectangle 154"/>
          <p:cNvSpPr>
            <a:spLocks noChangeArrowheads="1"/>
          </p:cNvSpPr>
          <p:nvPr/>
        </p:nvSpPr>
        <p:spPr bwMode="ltGray">
          <a:xfrm>
            <a:off x="14684315" y="10276322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65" name="Picture 1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7951" y="10379372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66"/>
          <p:cNvGrpSpPr/>
          <p:nvPr/>
        </p:nvGrpSpPr>
        <p:grpSpPr>
          <a:xfrm>
            <a:off x="15564061" y="10346248"/>
            <a:ext cx="735915" cy="551936"/>
            <a:chOff x="3117742" y="1462305"/>
            <a:chExt cx="275968" cy="275968"/>
          </a:xfrm>
        </p:grpSpPr>
        <p:sp>
          <p:nvSpPr>
            <p:cNvPr id="68" name="Oval 67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0" name="Straight Connector 69"/>
          <p:cNvCxnSpPr/>
          <p:nvPr/>
        </p:nvCxnSpPr>
        <p:spPr>
          <a:xfrm>
            <a:off x="14707181" y="11106700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154"/>
          <p:cNvSpPr>
            <a:spLocks noChangeArrowheads="1"/>
          </p:cNvSpPr>
          <p:nvPr/>
        </p:nvSpPr>
        <p:spPr bwMode="ltGray">
          <a:xfrm>
            <a:off x="18477480" y="10212032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73" name="Picture 1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1116" y="10315082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74"/>
          <p:cNvGrpSpPr/>
          <p:nvPr/>
        </p:nvGrpSpPr>
        <p:grpSpPr>
          <a:xfrm>
            <a:off x="19357227" y="10281958"/>
            <a:ext cx="735915" cy="551936"/>
            <a:chOff x="3117742" y="1462305"/>
            <a:chExt cx="275968" cy="275968"/>
          </a:xfrm>
        </p:grpSpPr>
        <p:sp>
          <p:nvSpPr>
            <p:cNvPr id="76" name="Oval 75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8" name="Straight Connector 77"/>
          <p:cNvCxnSpPr/>
          <p:nvPr/>
        </p:nvCxnSpPr>
        <p:spPr>
          <a:xfrm>
            <a:off x="18500347" y="11042410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4971248" y="2685887"/>
            <a:ext cx="0" cy="1086402"/>
          </a:xfrm>
          <a:prstGeom prst="straightConnector1">
            <a:avLst/>
          </a:prstGeom>
          <a:ln w="9525" cmpd="sng">
            <a:solidFill>
              <a:schemeClr val="accent2"/>
            </a:solidFill>
            <a:prstDash val="sysDash"/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5434397" y="2729311"/>
            <a:ext cx="0" cy="99955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Box 96"/>
          <p:cNvSpPr txBox="1">
            <a:spLocks noChangeArrowheads="1"/>
          </p:cNvSpPr>
          <p:nvPr/>
        </p:nvSpPr>
        <p:spPr bwMode="ltGray">
          <a:xfrm rot="5400000">
            <a:off x="4197856" y="2819098"/>
            <a:ext cx="947904" cy="8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TBnT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94" name="Text Box 96"/>
          <p:cNvSpPr txBox="1">
            <a:spLocks noChangeArrowheads="1"/>
          </p:cNvSpPr>
          <p:nvPr/>
        </p:nvSpPr>
        <p:spPr bwMode="ltGray">
          <a:xfrm rot="5400000">
            <a:off x="1679491" y="2819106"/>
            <a:ext cx="947904" cy="8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TBnT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43" name="Elbow Connector 142"/>
          <p:cNvCxnSpPr>
            <a:stCxn id="146" idx="3"/>
          </p:cNvCxnSpPr>
          <p:nvPr/>
        </p:nvCxnSpPr>
        <p:spPr>
          <a:xfrm flipV="1">
            <a:off x="3293443" y="7769110"/>
            <a:ext cx="947253" cy="4578876"/>
          </a:xfrm>
          <a:prstGeom prst="bentConnector2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TextBox 156"/>
          <p:cNvSpPr txBox="1"/>
          <p:nvPr/>
        </p:nvSpPr>
        <p:spPr>
          <a:xfrm rot="5400000">
            <a:off x="19925882" y="2685454"/>
            <a:ext cx="167216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Media RTP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21515531" y="708557"/>
            <a:ext cx="1794928" cy="433898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b="1" u="sng" dirty="0"/>
              <a:t>Legend:</a:t>
            </a:r>
          </a:p>
        </p:txBody>
      </p:sp>
      <p:sp>
        <p:nvSpPr>
          <p:cNvPr id="164" name="Rounded Rectangle 163"/>
          <p:cNvSpPr/>
          <p:nvPr/>
        </p:nvSpPr>
        <p:spPr>
          <a:xfrm>
            <a:off x="11610378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5" name="Rounded Rectangle 164"/>
          <p:cNvSpPr/>
          <p:nvPr/>
        </p:nvSpPr>
        <p:spPr>
          <a:xfrm>
            <a:off x="15335711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6" name="Rounded Rectangle 165"/>
          <p:cNvSpPr/>
          <p:nvPr/>
        </p:nvSpPr>
        <p:spPr>
          <a:xfrm>
            <a:off x="19128778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0" name="Rounded Rectangle 12"/>
          <p:cNvSpPr>
            <a:spLocks noChangeArrowheads="1"/>
          </p:cNvSpPr>
          <p:nvPr/>
        </p:nvSpPr>
        <p:spPr bwMode="auto">
          <a:xfrm>
            <a:off x="14616045" y="8695267"/>
            <a:ext cx="1594555" cy="931334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9" name="Rounded Rectangle 12"/>
          <p:cNvSpPr>
            <a:spLocks noChangeArrowheads="1"/>
          </p:cNvSpPr>
          <p:nvPr/>
        </p:nvSpPr>
        <p:spPr bwMode="auto">
          <a:xfrm>
            <a:off x="10879421" y="8707967"/>
            <a:ext cx="1594555" cy="918634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11" name="Rounded Rectangle 12"/>
          <p:cNvSpPr>
            <a:spLocks noChangeArrowheads="1"/>
          </p:cNvSpPr>
          <p:nvPr/>
        </p:nvSpPr>
        <p:spPr bwMode="auto">
          <a:xfrm>
            <a:off x="18352667" y="8703734"/>
            <a:ext cx="1594555" cy="922868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98" name="Text Box 96"/>
          <p:cNvSpPr txBox="1">
            <a:spLocks noChangeArrowheads="1"/>
          </p:cNvSpPr>
          <p:nvPr/>
        </p:nvSpPr>
        <p:spPr bwMode="ltGray">
          <a:xfrm>
            <a:off x="14639208" y="11102737"/>
            <a:ext cx="2038997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00" name="Text Box 96"/>
          <p:cNvSpPr txBox="1">
            <a:spLocks noChangeArrowheads="1"/>
          </p:cNvSpPr>
          <p:nvPr/>
        </p:nvSpPr>
        <p:spPr bwMode="ltGray">
          <a:xfrm>
            <a:off x="18439305" y="11055235"/>
            <a:ext cx="2394211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31" name="Straight Arrow Connector 130"/>
          <p:cNvCxnSpPr/>
          <p:nvPr/>
        </p:nvCxnSpPr>
        <p:spPr>
          <a:xfrm>
            <a:off x="3349259" y="9813656"/>
            <a:ext cx="15805024" cy="4713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Rounded Rectangle 141"/>
          <p:cNvSpPr/>
          <p:nvPr/>
        </p:nvSpPr>
        <p:spPr>
          <a:xfrm>
            <a:off x="572087" y="1115018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SIP Recording</a:t>
            </a:r>
          </a:p>
        </p:txBody>
      </p:sp>
      <p:sp>
        <p:nvSpPr>
          <p:cNvPr id="144" name="Rounded Rectangle 143"/>
          <p:cNvSpPr/>
          <p:nvPr/>
        </p:nvSpPr>
        <p:spPr>
          <a:xfrm>
            <a:off x="566809" y="11621238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WFM,QM</a:t>
            </a:r>
          </a:p>
        </p:txBody>
      </p:sp>
      <p:sp>
        <p:nvSpPr>
          <p:cNvPr id="146" name="Rounded Rectangle 145"/>
          <p:cNvSpPr/>
          <p:nvPr/>
        </p:nvSpPr>
        <p:spPr>
          <a:xfrm>
            <a:off x="561532" y="1213979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Dialer</a:t>
            </a:r>
          </a:p>
        </p:txBody>
      </p:sp>
      <p:cxnSp>
        <p:nvCxnSpPr>
          <p:cNvPr id="149" name="Straight Arrow Connector 148"/>
          <p:cNvCxnSpPr/>
          <p:nvPr/>
        </p:nvCxnSpPr>
        <p:spPr>
          <a:xfrm>
            <a:off x="3343983" y="10903957"/>
            <a:ext cx="907459" cy="110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stCxn id="142" idx="3"/>
          </p:cNvCxnSpPr>
          <p:nvPr/>
        </p:nvCxnSpPr>
        <p:spPr>
          <a:xfrm flipV="1">
            <a:off x="3303999" y="11352811"/>
            <a:ext cx="947443" cy="556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>
            <a:stCxn id="144" idx="3"/>
          </p:cNvCxnSpPr>
          <p:nvPr/>
        </p:nvCxnSpPr>
        <p:spPr>
          <a:xfrm flipV="1">
            <a:off x="3298722" y="11827825"/>
            <a:ext cx="921053" cy="160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12437477" y="2625276"/>
            <a:ext cx="0" cy="1494060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V="1">
            <a:off x="14970511" y="2539905"/>
            <a:ext cx="3" cy="162211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 Box 96"/>
          <p:cNvSpPr txBox="1">
            <a:spLocks noChangeArrowheads="1"/>
          </p:cNvSpPr>
          <p:nvPr/>
        </p:nvSpPr>
        <p:spPr bwMode="ltGray">
          <a:xfrm>
            <a:off x="20146580" y="8851677"/>
            <a:ext cx="4031949" cy="55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Avaya CM-Elite Cores 1-n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28" name="Rounded Rectangle 127"/>
          <p:cNvSpPr/>
          <p:nvPr/>
        </p:nvSpPr>
        <p:spPr>
          <a:xfrm>
            <a:off x="591439" y="1065669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Cisco Unity VM</a:t>
            </a:r>
          </a:p>
        </p:txBody>
      </p:sp>
      <p:cxnSp>
        <p:nvCxnSpPr>
          <p:cNvPr id="163" name="Straight Arrow Connector 162"/>
          <p:cNvCxnSpPr/>
          <p:nvPr/>
        </p:nvCxnSpPr>
        <p:spPr>
          <a:xfrm>
            <a:off x="3334876" y="8804001"/>
            <a:ext cx="907459" cy="1106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ounded Rectangle 121"/>
          <p:cNvSpPr/>
          <p:nvPr/>
        </p:nvSpPr>
        <p:spPr>
          <a:xfrm>
            <a:off x="13974372" y="5013789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SM</a:t>
            </a:r>
          </a:p>
        </p:txBody>
      </p:sp>
      <p:sp>
        <p:nvSpPr>
          <p:cNvPr id="126" name="Rounded Rectangle 125"/>
          <p:cNvSpPr/>
          <p:nvPr/>
        </p:nvSpPr>
        <p:spPr>
          <a:xfrm>
            <a:off x="11420826" y="5041121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SM</a:t>
            </a:r>
          </a:p>
        </p:txBody>
      </p:sp>
      <p:sp>
        <p:nvSpPr>
          <p:cNvPr id="141" name="TextBox 45"/>
          <p:cNvSpPr txBox="1">
            <a:spLocks noChangeArrowheads="1"/>
          </p:cNvSpPr>
          <p:nvPr/>
        </p:nvSpPr>
        <p:spPr bwMode="auto">
          <a:xfrm>
            <a:off x="16090292" y="4745399"/>
            <a:ext cx="3149373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Aura Session Managers Active - Active</a:t>
            </a:r>
          </a:p>
        </p:txBody>
      </p:sp>
      <p:sp>
        <p:nvSpPr>
          <p:cNvPr id="151" name="Oval 150"/>
          <p:cNvSpPr/>
          <p:nvPr/>
        </p:nvSpPr>
        <p:spPr>
          <a:xfrm>
            <a:off x="11061665" y="4140679"/>
            <a:ext cx="5470931" cy="512250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SIP Trunk Routing</a:t>
            </a:r>
          </a:p>
        </p:txBody>
      </p:sp>
      <p:cxnSp>
        <p:nvCxnSpPr>
          <p:cNvPr id="154" name="Straight Arrow Connector 153"/>
          <p:cNvCxnSpPr>
            <a:stCxn id="122" idx="0"/>
          </p:cNvCxnSpPr>
          <p:nvPr/>
        </p:nvCxnSpPr>
        <p:spPr>
          <a:xfrm flipH="1" flipV="1">
            <a:off x="14714361" y="4631584"/>
            <a:ext cx="269907" cy="38220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>
            <a:stCxn id="126" idx="0"/>
          </p:cNvCxnSpPr>
          <p:nvPr/>
        </p:nvCxnSpPr>
        <p:spPr>
          <a:xfrm flipV="1">
            <a:off x="12430721" y="4631584"/>
            <a:ext cx="177523" cy="40953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Oval 166"/>
          <p:cNvSpPr/>
          <p:nvPr/>
        </p:nvSpPr>
        <p:spPr>
          <a:xfrm>
            <a:off x="10471928" y="6046254"/>
            <a:ext cx="6604699" cy="591636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SIP Session / Application Routing</a:t>
            </a:r>
          </a:p>
        </p:txBody>
      </p:sp>
      <p:cxnSp>
        <p:nvCxnSpPr>
          <p:cNvPr id="168" name="Straight Arrow Connector 167"/>
          <p:cNvCxnSpPr>
            <a:endCxn id="122" idx="2"/>
          </p:cNvCxnSpPr>
          <p:nvPr/>
        </p:nvCxnSpPr>
        <p:spPr>
          <a:xfrm flipH="1" flipV="1">
            <a:off x="14984267" y="5442651"/>
            <a:ext cx="14704" cy="61896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H="1" flipV="1">
            <a:off x="12459179" y="5405951"/>
            <a:ext cx="14704" cy="61896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8668023" y="6723449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0776559" y="19636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4" name="Rectangle 193"/>
          <p:cNvSpPr/>
          <p:nvPr/>
        </p:nvSpPr>
        <p:spPr>
          <a:xfrm>
            <a:off x="12489772" y="10455038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5" name="Rectangle 194"/>
          <p:cNvSpPr/>
          <p:nvPr/>
        </p:nvSpPr>
        <p:spPr>
          <a:xfrm>
            <a:off x="16283036" y="10503714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6" name="Rectangle 195"/>
          <p:cNvSpPr/>
          <p:nvPr/>
        </p:nvSpPr>
        <p:spPr>
          <a:xfrm>
            <a:off x="20076300" y="10467016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197" name="Straight Arrow Connector 196"/>
          <p:cNvCxnSpPr>
            <a:stCxn id="11" idx="0"/>
            <a:endCxn id="167" idx="5"/>
          </p:cNvCxnSpPr>
          <p:nvPr/>
        </p:nvCxnSpPr>
        <p:spPr>
          <a:xfrm flipH="1" flipV="1">
            <a:off x="16109393" y="6551246"/>
            <a:ext cx="3040552" cy="215248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2952569" y="7772567"/>
            <a:ext cx="16224264" cy="4256242"/>
            <a:chOff x="1107213" y="3886283"/>
            <a:chExt cx="6084099" cy="2128121"/>
          </a:xfrm>
        </p:grpSpPr>
        <p:cxnSp>
          <p:nvCxnSpPr>
            <p:cNvPr id="130" name="Straight Arrow Connector 129"/>
            <p:cNvCxnSpPr/>
            <p:nvPr/>
          </p:nvCxnSpPr>
          <p:spPr>
            <a:xfrm flipH="1" flipV="1">
              <a:off x="1107213" y="4114258"/>
              <a:ext cx="6064970" cy="5078"/>
            </a:xfrm>
            <a:prstGeom prst="straightConnector1">
              <a:avLst/>
            </a:prstGeom>
            <a:ln w="9525" cmpd="sng">
              <a:solidFill>
                <a:schemeClr val="accent3">
                  <a:lumMod val="75000"/>
                </a:schemeClr>
              </a:solidFill>
              <a:prstDash val="dash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/>
            <p:nvPr/>
          </p:nvCxnSpPr>
          <p:spPr>
            <a:xfrm flipV="1">
              <a:off x="1139777" y="3886283"/>
              <a:ext cx="3585" cy="217119"/>
            </a:xfrm>
            <a:prstGeom prst="straightConnector1">
              <a:avLst/>
            </a:prstGeom>
            <a:ln w="9525" cmpd="sng">
              <a:solidFill>
                <a:schemeClr val="accent3">
                  <a:lumMod val="75000"/>
                </a:schemeClr>
              </a:solidFill>
              <a:prstDash val="dash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 flipV="1">
              <a:off x="4353707" y="4158096"/>
              <a:ext cx="3585" cy="217118"/>
            </a:xfrm>
            <a:prstGeom prst="straightConnector1">
              <a:avLst/>
            </a:prstGeom>
            <a:ln w="9525" cmpd="sng">
              <a:solidFill>
                <a:schemeClr val="accent3">
                  <a:lumMod val="75000"/>
                </a:schemeClr>
              </a:solidFill>
              <a:prstDash val="dash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 flipV="1">
              <a:off x="5732724" y="4104240"/>
              <a:ext cx="3585" cy="217119"/>
            </a:xfrm>
            <a:prstGeom prst="straightConnector1">
              <a:avLst/>
            </a:prstGeom>
            <a:ln w="9525" cmpd="sng">
              <a:solidFill>
                <a:schemeClr val="accent3">
                  <a:lumMod val="75000"/>
                </a:schemeClr>
              </a:solidFill>
              <a:prstDash val="dash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 flipV="1">
              <a:off x="7187727" y="4093807"/>
              <a:ext cx="3585" cy="217118"/>
            </a:xfrm>
            <a:prstGeom prst="straightConnector1">
              <a:avLst/>
            </a:prstGeom>
            <a:ln w="9525" cmpd="sng">
              <a:solidFill>
                <a:schemeClr val="accent3">
                  <a:lumMod val="75000"/>
                </a:schemeClr>
              </a:solidFill>
              <a:prstDash val="dash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/>
            <p:nvPr/>
          </p:nvCxnSpPr>
          <p:spPr>
            <a:xfrm flipV="1">
              <a:off x="3853947" y="4125114"/>
              <a:ext cx="0" cy="1888866"/>
            </a:xfrm>
            <a:prstGeom prst="straightConnector1">
              <a:avLst/>
            </a:prstGeom>
            <a:ln w="9525" cmpd="sng">
              <a:solidFill>
                <a:schemeClr val="accent3">
                  <a:lumMod val="75000"/>
                </a:schemeClr>
              </a:solidFill>
              <a:prstDash val="dash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 flipV="1">
              <a:off x="3843522" y="6013980"/>
              <a:ext cx="2832731" cy="424"/>
            </a:xfrm>
            <a:prstGeom prst="straightConnector1">
              <a:avLst/>
            </a:prstGeom>
            <a:ln w="9525" cmpd="sng">
              <a:solidFill>
                <a:schemeClr val="accent3">
                  <a:lumMod val="75000"/>
                </a:schemeClr>
              </a:solidFill>
              <a:prstDash val="dash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flipV="1">
              <a:off x="5199969" y="5568903"/>
              <a:ext cx="1" cy="434222"/>
            </a:xfrm>
            <a:prstGeom prst="straightConnector1">
              <a:avLst/>
            </a:prstGeom>
            <a:ln w="9525" cmpd="sng">
              <a:solidFill>
                <a:schemeClr val="accent3">
                  <a:lumMod val="75000"/>
                </a:schemeClr>
              </a:solidFill>
              <a:prstDash val="dash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 flipV="1">
              <a:off x="6665826" y="5569326"/>
              <a:ext cx="1" cy="434222"/>
            </a:xfrm>
            <a:prstGeom prst="straightConnector1">
              <a:avLst/>
            </a:prstGeom>
            <a:ln w="9525" cmpd="sng">
              <a:solidFill>
                <a:schemeClr val="accent3">
                  <a:lumMod val="75000"/>
                </a:schemeClr>
              </a:solidFill>
              <a:prstDash val="dash"/>
              <a:miter lim="800000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9" name="Straight Arrow Connector 198"/>
          <p:cNvCxnSpPr>
            <a:stCxn id="9" idx="0"/>
          </p:cNvCxnSpPr>
          <p:nvPr/>
        </p:nvCxnSpPr>
        <p:spPr>
          <a:xfrm flipV="1">
            <a:off x="11676700" y="6616550"/>
            <a:ext cx="789240" cy="209141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/>
          <p:cNvCxnSpPr>
            <a:stCxn id="36" idx="0"/>
          </p:cNvCxnSpPr>
          <p:nvPr/>
        </p:nvCxnSpPr>
        <p:spPr>
          <a:xfrm flipV="1">
            <a:off x="3075363" y="5784145"/>
            <a:ext cx="26891" cy="11186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/>
          <p:cNvCxnSpPr/>
          <p:nvPr/>
        </p:nvCxnSpPr>
        <p:spPr>
          <a:xfrm flipV="1">
            <a:off x="4933275" y="4872354"/>
            <a:ext cx="26891" cy="905192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/>
          <p:cNvCxnSpPr/>
          <p:nvPr/>
        </p:nvCxnSpPr>
        <p:spPr>
          <a:xfrm flipH="1" flipV="1">
            <a:off x="2286665" y="4927547"/>
            <a:ext cx="18680" cy="85659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/>
          <p:nvPr/>
        </p:nvCxnSpPr>
        <p:spPr>
          <a:xfrm flipH="1">
            <a:off x="2305344" y="5805488"/>
            <a:ext cx="2618416" cy="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Text Box 96"/>
          <p:cNvSpPr txBox="1">
            <a:spLocks noChangeArrowheads="1"/>
          </p:cNvSpPr>
          <p:nvPr/>
        </p:nvSpPr>
        <p:spPr bwMode="ltGray">
          <a:xfrm>
            <a:off x="6672032" y="4375026"/>
            <a:ext cx="3615701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CS: Context Store Service Units</a:t>
            </a:r>
          </a:p>
        </p:txBody>
      </p:sp>
      <p:sp>
        <p:nvSpPr>
          <p:cNvPr id="217" name="Rounded Rectangle 12"/>
          <p:cNvSpPr>
            <a:spLocks noChangeArrowheads="1"/>
          </p:cNvSpPr>
          <p:nvPr/>
        </p:nvSpPr>
        <p:spPr bwMode="auto">
          <a:xfrm>
            <a:off x="7001069" y="5686974"/>
            <a:ext cx="1103680" cy="542384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CS</a:t>
            </a:r>
          </a:p>
        </p:txBody>
      </p:sp>
      <p:sp>
        <p:nvSpPr>
          <p:cNvPr id="218" name="Rounded Rectangle 12"/>
          <p:cNvSpPr>
            <a:spLocks noChangeArrowheads="1"/>
          </p:cNvSpPr>
          <p:nvPr/>
        </p:nvSpPr>
        <p:spPr bwMode="auto">
          <a:xfrm>
            <a:off x="8266384" y="5375678"/>
            <a:ext cx="1103680" cy="542384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CS</a:t>
            </a:r>
          </a:p>
        </p:txBody>
      </p:sp>
      <p:sp>
        <p:nvSpPr>
          <p:cNvPr id="222" name="TextBox 45"/>
          <p:cNvSpPr txBox="1">
            <a:spLocks noChangeArrowheads="1"/>
          </p:cNvSpPr>
          <p:nvPr/>
        </p:nvSpPr>
        <p:spPr bwMode="auto">
          <a:xfrm>
            <a:off x="6181232" y="6791019"/>
            <a:ext cx="3503472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Experience Management Framework</a:t>
            </a:r>
          </a:p>
        </p:txBody>
      </p:sp>
      <p:sp>
        <p:nvSpPr>
          <p:cNvPr id="223" name="Cloud 222"/>
          <p:cNvSpPr/>
          <p:nvPr/>
        </p:nvSpPr>
        <p:spPr>
          <a:xfrm>
            <a:off x="6176049" y="5079802"/>
            <a:ext cx="4126851" cy="1728840"/>
          </a:xfrm>
          <a:prstGeom prst="cloud">
            <a:avLst/>
          </a:prstGeom>
          <a:noFill/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227" name="Straight Arrow Connector 226"/>
          <p:cNvCxnSpPr>
            <a:stCxn id="223" idx="2"/>
          </p:cNvCxnSpPr>
          <p:nvPr/>
        </p:nvCxnSpPr>
        <p:spPr>
          <a:xfrm flipH="1" flipV="1">
            <a:off x="4998409" y="4912193"/>
            <a:ext cx="1190440" cy="1032030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/>
          <p:cNvCxnSpPr>
            <a:stCxn id="223" idx="2"/>
          </p:cNvCxnSpPr>
          <p:nvPr/>
        </p:nvCxnSpPr>
        <p:spPr>
          <a:xfrm flipH="1" flipV="1">
            <a:off x="2457433" y="4927546"/>
            <a:ext cx="3731416" cy="1016676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/>
          <p:cNvCxnSpPr>
            <a:stCxn id="223" idx="2"/>
            <a:endCxn id="36" idx="0"/>
          </p:cNvCxnSpPr>
          <p:nvPr/>
        </p:nvCxnSpPr>
        <p:spPr>
          <a:xfrm flipH="1">
            <a:off x="3075364" y="5944222"/>
            <a:ext cx="3113485" cy="958552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 Box 96"/>
          <p:cNvSpPr txBox="1">
            <a:spLocks noChangeArrowheads="1"/>
          </p:cNvSpPr>
          <p:nvPr/>
        </p:nvSpPr>
        <p:spPr bwMode="ltGray">
          <a:xfrm>
            <a:off x="0" y="6856882"/>
            <a:ext cx="2171408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Nodal Routing Strategies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28878" y="3318710"/>
            <a:ext cx="1505509" cy="786360"/>
          </a:xfrm>
          <a:prstGeom prst="rect">
            <a:avLst/>
          </a:prstGeom>
        </p:spPr>
      </p:pic>
      <p:pic>
        <p:nvPicPr>
          <p:cNvPr id="132" name="Picture 1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97544" y="3303354"/>
            <a:ext cx="1505509" cy="786360"/>
          </a:xfrm>
          <a:prstGeom prst="rect">
            <a:avLst/>
          </a:prstGeom>
        </p:spPr>
      </p:pic>
      <p:sp>
        <p:nvSpPr>
          <p:cNvPr id="192" name="Rectangle 191"/>
          <p:cNvSpPr/>
          <p:nvPr/>
        </p:nvSpPr>
        <p:spPr>
          <a:xfrm>
            <a:off x="15470236" y="3192190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3" name="Rectangle 192"/>
          <p:cNvSpPr/>
          <p:nvPr/>
        </p:nvSpPr>
        <p:spPr>
          <a:xfrm>
            <a:off x="11920553" y="3198178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34" name="Text Box 96"/>
          <p:cNvSpPr txBox="1">
            <a:spLocks noChangeArrowheads="1"/>
          </p:cNvSpPr>
          <p:nvPr/>
        </p:nvSpPr>
        <p:spPr bwMode="ltGray">
          <a:xfrm>
            <a:off x="16226903" y="3479051"/>
            <a:ext cx="4031949" cy="55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SBCs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39" name="Rounded Rectangle 138"/>
          <p:cNvSpPr/>
          <p:nvPr/>
        </p:nvSpPr>
        <p:spPr>
          <a:xfrm>
            <a:off x="13263691" y="10824378"/>
            <a:ext cx="1443499" cy="47731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T-Svr</a:t>
            </a:r>
          </a:p>
        </p:txBody>
      </p:sp>
      <p:sp>
        <p:nvSpPr>
          <p:cNvPr id="140" name="Rounded Rectangle 139"/>
          <p:cNvSpPr/>
          <p:nvPr/>
        </p:nvSpPr>
        <p:spPr>
          <a:xfrm>
            <a:off x="17085805" y="10824378"/>
            <a:ext cx="1443499" cy="47731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T-Svr</a:t>
            </a:r>
          </a:p>
        </p:txBody>
      </p:sp>
      <p:sp>
        <p:nvSpPr>
          <p:cNvPr id="138" name="Rounded Rectangle 137"/>
          <p:cNvSpPr/>
          <p:nvPr/>
        </p:nvSpPr>
        <p:spPr>
          <a:xfrm>
            <a:off x="9441576" y="10824378"/>
            <a:ext cx="1443499" cy="47731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T-Svr</a:t>
            </a:r>
          </a:p>
        </p:txBody>
      </p:sp>
      <p:sp>
        <p:nvSpPr>
          <p:cNvPr id="102" name="Rounded Rectangle 101"/>
          <p:cNvSpPr/>
          <p:nvPr/>
        </p:nvSpPr>
        <p:spPr>
          <a:xfrm>
            <a:off x="17093752" y="10339462"/>
            <a:ext cx="1443499" cy="47731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AES</a:t>
            </a:r>
          </a:p>
        </p:txBody>
      </p:sp>
      <p:sp>
        <p:nvSpPr>
          <p:cNvPr id="103" name="Rounded Rectangle 102"/>
          <p:cNvSpPr/>
          <p:nvPr/>
        </p:nvSpPr>
        <p:spPr>
          <a:xfrm>
            <a:off x="13259456" y="10366792"/>
            <a:ext cx="1443499" cy="47731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AES</a:t>
            </a:r>
          </a:p>
        </p:txBody>
      </p:sp>
      <p:sp>
        <p:nvSpPr>
          <p:cNvPr id="104" name="Rounded Rectangle 103"/>
          <p:cNvSpPr/>
          <p:nvPr/>
        </p:nvSpPr>
        <p:spPr>
          <a:xfrm>
            <a:off x="9453621" y="10351436"/>
            <a:ext cx="1443499" cy="47731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AES</a:t>
            </a:r>
          </a:p>
        </p:txBody>
      </p:sp>
      <p:grpSp>
        <p:nvGrpSpPr>
          <p:cNvPr id="238" name="Group 237"/>
          <p:cNvGrpSpPr/>
          <p:nvPr/>
        </p:nvGrpSpPr>
        <p:grpSpPr>
          <a:xfrm>
            <a:off x="5049851" y="10232055"/>
            <a:ext cx="4138640" cy="2027390"/>
            <a:chOff x="1957194" y="5031361"/>
            <a:chExt cx="1551990" cy="1013695"/>
          </a:xfrm>
        </p:grpSpPr>
        <p:grpSp>
          <p:nvGrpSpPr>
            <p:cNvPr id="150" name="Group 149"/>
            <p:cNvGrpSpPr/>
            <p:nvPr/>
          </p:nvGrpSpPr>
          <p:grpSpPr>
            <a:xfrm>
              <a:off x="1997203" y="5195373"/>
              <a:ext cx="1511981" cy="849683"/>
              <a:chOff x="1997203" y="5195373"/>
              <a:chExt cx="1511981" cy="849683"/>
            </a:xfrm>
          </p:grpSpPr>
          <p:sp>
            <p:nvSpPr>
              <p:cNvPr id="156" name="Rounded Rectangle 155"/>
              <p:cNvSpPr/>
              <p:nvPr/>
            </p:nvSpPr>
            <p:spPr>
              <a:xfrm>
                <a:off x="2604157" y="5195373"/>
                <a:ext cx="541312" cy="238658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en-US" sz="2500" dirty="0"/>
              </a:p>
            </p:txBody>
          </p:sp>
          <p:sp>
            <p:nvSpPr>
              <p:cNvPr id="160" name="Rounded Rectangle 159"/>
              <p:cNvSpPr/>
              <p:nvPr/>
            </p:nvSpPr>
            <p:spPr>
              <a:xfrm>
                <a:off x="2505122" y="5309768"/>
                <a:ext cx="541312" cy="238658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endParaRPr lang="en-US" sz="2500" dirty="0"/>
              </a:p>
            </p:txBody>
          </p:sp>
          <p:sp>
            <p:nvSpPr>
              <p:cNvPr id="162" name="Text Box 96"/>
              <p:cNvSpPr txBox="1">
                <a:spLocks noChangeArrowheads="1"/>
              </p:cNvSpPr>
              <p:nvPr/>
            </p:nvSpPr>
            <p:spPr bwMode="ltGray">
              <a:xfrm>
                <a:off x="1997203" y="5672133"/>
                <a:ext cx="1511981" cy="3729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2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2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2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2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2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2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2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2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2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>
                  <a:lnSpc>
                    <a:spcPct val="80000"/>
                  </a:lnSpc>
                  <a:spcBef>
                    <a:spcPct val="40000"/>
                  </a:spcBef>
                </a:pPr>
                <a:r>
                  <a:rPr lang="en-IE" sz="2600" i="1" dirty="0">
                    <a:solidFill>
                      <a:srgbClr val="4D4D4D"/>
                    </a:solidFill>
                    <a:latin typeface="Arial Narrow" charset="0"/>
                  </a:rPr>
                  <a:t>Media Anchoring &amp; Voice Logger Streams</a:t>
                </a:r>
                <a:endParaRPr lang="en-GB" sz="2600" i="1" dirty="0">
                  <a:solidFill>
                    <a:srgbClr val="4D4D4D"/>
                  </a:solidFill>
                  <a:latin typeface="Arial Narrow" charset="0"/>
                </a:endParaRPr>
              </a:p>
            </p:txBody>
          </p:sp>
          <p:sp>
            <p:nvSpPr>
              <p:cNvPr id="172" name="Rounded Rectangle 171"/>
              <p:cNvSpPr/>
              <p:nvPr/>
            </p:nvSpPr>
            <p:spPr>
              <a:xfrm>
                <a:off x="2416760" y="5413492"/>
                <a:ext cx="541312" cy="238658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>
                  <a:defRPr/>
                </a:pPr>
                <a:r>
                  <a:rPr lang="en-US" sz="2500" dirty="0"/>
                  <a:t>G650</a:t>
                </a:r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2391971" y="5209169"/>
                <a:ext cx="85383" cy="96046"/>
              </a:xfrm>
              <a:prstGeom prst="rect">
                <a:avLst/>
              </a:prstGeom>
              <a:solidFill>
                <a:srgbClr val="0000FF"/>
              </a:solidFill>
              <a:ln w="19050">
                <a:solidFill>
                  <a:srgbClr val="0000FF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90000"/>
                  </a:lnSpc>
                </a:pPr>
                <a:endParaRPr lang="en-US" smtClean="0"/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1957194" y="5031361"/>
              <a:ext cx="1472859" cy="1003154"/>
            </a:xfrm>
            <a:prstGeom prst="rect">
              <a:avLst/>
            </a:prstGeom>
            <a:solidFill>
              <a:schemeClr val="bg2">
                <a:alpha val="50000"/>
              </a:schemeClr>
            </a:solidFill>
            <a:ln w="19050">
              <a:solidFill>
                <a:srgbClr val="FF6600"/>
              </a:solidFill>
              <a:prstDash val="sysDash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/>
            </a:p>
          </p:txBody>
        </p:sp>
      </p:grpSp>
      <p:sp>
        <p:nvSpPr>
          <p:cNvPr id="179" name="Rectangle 178"/>
          <p:cNvSpPr/>
          <p:nvPr/>
        </p:nvSpPr>
        <p:spPr>
          <a:xfrm>
            <a:off x="9392145" y="10223638"/>
            <a:ext cx="1516376" cy="1195248"/>
          </a:xfrm>
          <a:prstGeom prst="rect">
            <a:avLst/>
          </a:prstGeom>
          <a:solidFill>
            <a:schemeClr val="bg2">
              <a:alpha val="50000"/>
            </a:schemeClr>
          </a:solidFill>
          <a:ln w="19050">
            <a:solidFill>
              <a:srgbClr val="FF6600"/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/>
          </a:p>
        </p:txBody>
      </p:sp>
      <p:sp>
        <p:nvSpPr>
          <p:cNvPr id="180" name="Rectangle 179"/>
          <p:cNvSpPr/>
          <p:nvPr/>
        </p:nvSpPr>
        <p:spPr>
          <a:xfrm>
            <a:off x="13213871" y="10250972"/>
            <a:ext cx="1516376" cy="1195248"/>
          </a:xfrm>
          <a:prstGeom prst="rect">
            <a:avLst/>
          </a:prstGeom>
          <a:solidFill>
            <a:schemeClr val="bg2">
              <a:alpha val="50000"/>
            </a:schemeClr>
          </a:solidFill>
          <a:ln w="19050">
            <a:solidFill>
              <a:srgbClr val="FF6600"/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/>
          </a:p>
        </p:txBody>
      </p:sp>
      <p:sp>
        <p:nvSpPr>
          <p:cNvPr id="182" name="Rectangle 181"/>
          <p:cNvSpPr/>
          <p:nvPr/>
        </p:nvSpPr>
        <p:spPr>
          <a:xfrm>
            <a:off x="17035596" y="10256958"/>
            <a:ext cx="1516376" cy="1195248"/>
          </a:xfrm>
          <a:prstGeom prst="rect">
            <a:avLst/>
          </a:prstGeom>
          <a:solidFill>
            <a:schemeClr val="bg2">
              <a:alpha val="50000"/>
            </a:schemeClr>
          </a:solidFill>
          <a:ln w="19050">
            <a:solidFill>
              <a:srgbClr val="FF6600"/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83" name="TextBox 182"/>
          <p:cNvSpPr txBox="1"/>
          <p:nvPr/>
        </p:nvSpPr>
        <p:spPr>
          <a:xfrm rot="5400000">
            <a:off x="23106010" y="2697930"/>
            <a:ext cx="1624646" cy="931333"/>
          </a:xfrm>
          <a:prstGeom prst="rect">
            <a:avLst/>
          </a:prstGeom>
          <a:noFill/>
        </p:spPr>
        <p:txBody>
          <a:bodyPr wrap="squar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Phase out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23764971" y="1792872"/>
            <a:ext cx="406400" cy="518236"/>
          </a:xfrm>
          <a:prstGeom prst="rect">
            <a:avLst/>
          </a:prstGeom>
          <a:solidFill>
            <a:schemeClr val="bg2">
              <a:alpha val="50000"/>
            </a:schemeClr>
          </a:solidFill>
          <a:ln w="19050">
            <a:solidFill>
              <a:srgbClr val="FF6600"/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/>
          </a:p>
        </p:txBody>
      </p:sp>
      <p:cxnSp>
        <p:nvCxnSpPr>
          <p:cNvPr id="185" name="Straight Arrow Connector 184"/>
          <p:cNvCxnSpPr>
            <a:stCxn id="10" idx="0"/>
          </p:cNvCxnSpPr>
          <p:nvPr/>
        </p:nvCxnSpPr>
        <p:spPr>
          <a:xfrm flipH="1" flipV="1">
            <a:off x="14401289" y="6616550"/>
            <a:ext cx="1012035" cy="207871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/>
          <p:nvPr/>
        </p:nvCxnSpPr>
        <p:spPr>
          <a:xfrm flipV="1">
            <a:off x="19117735" y="96314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/>
          <p:nvPr/>
        </p:nvCxnSpPr>
        <p:spPr>
          <a:xfrm flipV="1">
            <a:off x="15426268" y="96060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/>
          <p:nvPr/>
        </p:nvCxnSpPr>
        <p:spPr>
          <a:xfrm flipV="1">
            <a:off x="11734801" y="95933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ounded Rectangle 208"/>
          <p:cNvSpPr/>
          <p:nvPr/>
        </p:nvSpPr>
        <p:spPr>
          <a:xfrm>
            <a:off x="8294644" y="6047224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2.1</a:t>
            </a:r>
          </a:p>
        </p:txBody>
      </p:sp>
      <p:sp>
        <p:nvSpPr>
          <p:cNvPr id="198" name="Rounded Rectangle 12"/>
          <p:cNvSpPr>
            <a:spLocks noChangeArrowheads="1"/>
          </p:cNvSpPr>
          <p:nvPr/>
        </p:nvSpPr>
        <p:spPr bwMode="auto">
          <a:xfrm>
            <a:off x="1300322" y="3793013"/>
            <a:ext cx="2314221" cy="113453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dirty="0">
                <a:solidFill>
                  <a:srgbClr val="FFFFFF"/>
                </a:solidFill>
              </a:rPr>
              <a:t>Convergys </a:t>
            </a:r>
          </a:p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IVR/SN</a:t>
            </a:r>
          </a:p>
        </p:txBody>
      </p:sp>
      <p:sp>
        <p:nvSpPr>
          <p:cNvPr id="219" name="Rounded Rectangle 12"/>
          <p:cNvSpPr>
            <a:spLocks noChangeArrowheads="1"/>
          </p:cNvSpPr>
          <p:nvPr/>
        </p:nvSpPr>
        <p:spPr bwMode="auto">
          <a:xfrm>
            <a:off x="3841298" y="3777659"/>
            <a:ext cx="2314221" cy="113453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dirty="0">
                <a:solidFill>
                  <a:srgbClr val="FFFFFF"/>
                </a:solidFill>
              </a:rPr>
              <a:t>Verizon</a:t>
            </a:r>
          </a:p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NGSN</a:t>
            </a:r>
          </a:p>
        </p:txBody>
      </p:sp>
      <p:sp>
        <p:nvSpPr>
          <p:cNvPr id="229" name="Rounded Rectangle 228"/>
          <p:cNvSpPr/>
          <p:nvPr/>
        </p:nvSpPr>
        <p:spPr>
          <a:xfrm>
            <a:off x="18993354" y="6677537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AAEP</a:t>
            </a:r>
          </a:p>
        </p:txBody>
      </p:sp>
      <p:sp>
        <p:nvSpPr>
          <p:cNvPr id="230" name="TextBox 45"/>
          <p:cNvSpPr txBox="1">
            <a:spLocks noChangeArrowheads="1"/>
          </p:cNvSpPr>
          <p:nvPr/>
        </p:nvSpPr>
        <p:spPr bwMode="auto">
          <a:xfrm>
            <a:off x="20889858" y="6485346"/>
            <a:ext cx="3149373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Aura Experience Portals</a:t>
            </a:r>
          </a:p>
        </p:txBody>
      </p:sp>
      <p:sp>
        <p:nvSpPr>
          <p:cNvPr id="231" name="Diamond 230"/>
          <p:cNvSpPr/>
          <p:nvPr/>
        </p:nvSpPr>
        <p:spPr>
          <a:xfrm>
            <a:off x="19475303" y="5277884"/>
            <a:ext cx="1309208" cy="917780"/>
          </a:xfrm>
          <a:prstGeom prst="diamond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100" dirty="0"/>
          </a:p>
        </p:txBody>
      </p:sp>
      <p:sp>
        <p:nvSpPr>
          <p:cNvPr id="233" name="Rectangle 232"/>
          <p:cNvSpPr/>
          <p:nvPr/>
        </p:nvSpPr>
        <p:spPr>
          <a:xfrm>
            <a:off x="19661932" y="5427471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cxnSp>
        <p:nvCxnSpPr>
          <p:cNvPr id="234" name="Straight Arrow Connector 233"/>
          <p:cNvCxnSpPr>
            <a:stCxn id="229" idx="1"/>
          </p:cNvCxnSpPr>
          <p:nvPr/>
        </p:nvCxnSpPr>
        <p:spPr>
          <a:xfrm flipH="1" flipV="1">
            <a:off x="17076627" y="6342072"/>
            <a:ext cx="1916725" cy="54989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" name="TextBox 45"/>
          <p:cNvSpPr txBox="1">
            <a:spLocks noChangeArrowheads="1"/>
          </p:cNvSpPr>
          <p:nvPr/>
        </p:nvSpPr>
        <p:spPr bwMode="auto">
          <a:xfrm>
            <a:off x="20489189" y="5397688"/>
            <a:ext cx="3503472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Media Processors / Servers 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20016057" y="51498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242" name="Straight Arrow Connector 241"/>
          <p:cNvCxnSpPr>
            <a:stCxn id="231" idx="1"/>
          </p:cNvCxnSpPr>
          <p:nvPr/>
        </p:nvCxnSpPr>
        <p:spPr>
          <a:xfrm flipH="1">
            <a:off x="17076628" y="5736775"/>
            <a:ext cx="2398675" cy="60529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Arrow Connector 242"/>
          <p:cNvCxnSpPr>
            <a:stCxn id="229" idx="0"/>
          </p:cNvCxnSpPr>
          <p:nvPr/>
        </p:nvCxnSpPr>
        <p:spPr>
          <a:xfrm flipV="1">
            <a:off x="20003248" y="6085952"/>
            <a:ext cx="149712" cy="59158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Rounded Rectangle 243"/>
          <p:cNvSpPr/>
          <p:nvPr/>
        </p:nvSpPr>
        <p:spPr>
          <a:xfrm>
            <a:off x="21132175" y="7476706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2.5</a:t>
            </a:r>
          </a:p>
        </p:txBody>
      </p:sp>
      <p:sp>
        <p:nvSpPr>
          <p:cNvPr id="245" name="Oval 244"/>
          <p:cNvSpPr/>
          <p:nvPr/>
        </p:nvSpPr>
        <p:spPr>
          <a:xfrm>
            <a:off x="19778133" y="7086600"/>
            <a:ext cx="1625600" cy="406400"/>
          </a:xfrm>
          <a:prstGeom prst="ellipse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CBA</a:t>
            </a:r>
          </a:p>
        </p:txBody>
      </p:sp>
      <p:sp>
        <p:nvSpPr>
          <p:cNvPr id="246" name="Rounded Rectangle 245"/>
          <p:cNvSpPr/>
          <p:nvPr/>
        </p:nvSpPr>
        <p:spPr>
          <a:xfrm>
            <a:off x="19027220" y="7820537"/>
            <a:ext cx="2019789" cy="428862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Voice ID</a:t>
            </a:r>
          </a:p>
        </p:txBody>
      </p:sp>
      <p:cxnSp>
        <p:nvCxnSpPr>
          <p:cNvPr id="247" name="Straight Arrow Connector 246"/>
          <p:cNvCxnSpPr>
            <a:stCxn id="246" idx="1"/>
          </p:cNvCxnSpPr>
          <p:nvPr/>
        </p:nvCxnSpPr>
        <p:spPr>
          <a:xfrm flipH="1" flipV="1">
            <a:off x="16526935" y="6578600"/>
            <a:ext cx="2500285" cy="145636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" name="Left Bracket 248"/>
          <p:cNvSpPr/>
          <p:nvPr/>
        </p:nvSpPr>
        <p:spPr>
          <a:xfrm rot="16200000">
            <a:off x="21430830" y="5762408"/>
            <a:ext cx="121924" cy="5107096"/>
          </a:xfrm>
          <a:prstGeom prst="leftBracket">
            <a:avLst/>
          </a:prstGeom>
          <a:ln w="19050">
            <a:solidFill>
              <a:schemeClr val="accent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217709" tIns="108855" rIns="217709" bIns="108855" rtlCol="0" anchor="ctr"/>
          <a:lstStyle/>
          <a:p>
            <a:pPr algn="ctr"/>
            <a:endParaRPr lang="en-US"/>
          </a:p>
        </p:txBody>
      </p:sp>
      <p:sp>
        <p:nvSpPr>
          <p:cNvPr id="250" name="TextBox 45"/>
          <p:cNvSpPr txBox="1">
            <a:spLocks noChangeArrowheads="1"/>
          </p:cNvSpPr>
          <p:nvPr/>
        </p:nvSpPr>
        <p:spPr bwMode="auto">
          <a:xfrm>
            <a:off x="19907723" y="8288746"/>
            <a:ext cx="3663477" cy="543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Aura Sequenced Apps</a:t>
            </a:r>
          </a:p>
        </p:txBody>
      </p:sp>
      <p:sp>
        <p:nvSpPr>
          <p:cNvPr id="170" name="Rounded Rectangle 12"/>
          <p:cNvSpPr>
            <a:spLocks noChangeArrowheads="1"/>
          </p:cNvSpPr>
          <p:nvPr/>
        </p:nvSpPr>
        <p:spPr bwMode="auto">
          <a:xfrm>
            <a:off x="640784" y="9992525"/>
            <a:ext cx="2742341" cy="67235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500" b="1" dirty="0">
                <a:solidFill>
                  <a:srgbClr val="FFFFFF"/>
                </a:solidFill>
              </a:rPr>
              <a:t>Control Manager</a:t>
            </a:r>
          </a:p>
        </p:txBody>
      </p:sp>
      <p:cxnSp>
        <p:nvCxnSpPr>
          <p:cNvPr id="171" name="Straight Arrow Connector 170"/>
          <p:cNvCxnSpPr/>
          <p:nvPr/>
        </p:nvCxnSpPr>
        <p:spPr>
          <a:xfrm flipV="1">
            <a:off x="3349259" y="10297892"/>
            <a:ext cx="902181" cy="5412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1300322" y="708557"/>
            <a:ext cx="22692339" cy="1163943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21393455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 154"/>
          <p:cNvSpPr>
            <a:spLocks noChangeArrowheads="1"/>
          </p:cNvSpPr>
          <p:nvPr/>
        </p:nvSpPr>
        <p:spPr bwMode="ltGray">
          <a:xfrm>
            <a:off x="17128471" y="3480063"/>
            <a:ext cx="4376862" cy="2460488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4" name="Rectangle 154"/>
          <p:cNvSpPr>
            <a:spLocks noChangeArrowheads="1"/>
          </p:cNvSpPr>
          <p:nvPr/>
        </p:nvSpPr>
        <p:spPr bwMode="ltGray">
          <a:xfrm>
            <a:off x="16295028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5" name="Rectangle 154"/>
          <p:cNvSpPr>
            <a:spLocks noChangeArrowheads="1"/>
          </p:cNvSpPr>
          <p:nvPr/>
        </p:nvSpPr>
        <p:spPr bwMode="ltGray">
          <a:xfrm>
            <a:off x="8076716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" name="Text Box 96"/>
          <p:cNvSpPr txBox="1">
            <a:spLocks noChangeArrowheads="1"/>
          </p:cNvSpPr>
          <p:nvPr/>
        </p:nvSpPr>
        <p:spPr bwMode="ltGray">
          <a:xfrm>
            <a:off x="882518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" name="Text Box 96"/>
          <p:cNvSpPr txBox="1">
            <a:spLocks noChangeArrowheads="1"/>
          </p:cNvSpPr>
          <p:nvPr/>
        </p:nvSpPr>
        <p:spPr bwMode="ltGray">
          <a:xfrm>
            <a:off x="13063536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8" name="Text Box 96"/>
          <p:cNvSpPr txBox="1">
            <a:spLocks noChangeArrowheads="1"/>
          </p:cNvSpPr>
          <p:nvPr/>
        </p:nvSpPr>
        <p:spPr bwMode="ltGray">
          <a:xfrm>
            <a:off x="1733083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616357" y="5940550"/>
            <a:ext cx="6333910" cy="987103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SIP and Web RTC Session Routing</a:t>
            </a:r>
          </a:p>
        </p:txBody>
      </p:sp>
      <p:cxnSp>
        <p:nvCxnSpPr>
          <p:cNvPr id="24" name="Straight Arrow Connector 23"/>
          <p:cNvCxnSpPr>
            <a:stCxn id="37" idx="1"/>
          </p:cNvCxnSpPr>
          <p:nvPr/>
        </p:nvCxnSpPr>
        <p:spPr>
          <a:xfrm flipH="1">
            <a:off x="7874905" y="10752016"/>
            <a:ext cx="10285059" cy="180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8167026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CTI</a:t>
            </a:r>
            <a:endParaRPr lang="en-US" sz="1900" dirty="0"/>
          </a:p>
        </p:txBody>
      </p:sp>
      <p:sp>
        <p:nvSpPr>
          <p:cNvPr id="27" name="Rounded Rectangle 26"/>
          <p:cNvSpPr/>
          <p:nvPr/>
        </p:nvSpPr>
        <p:spPr>
          <a:xfrm>
            <a:off x="10018405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28" name="Rectangle 154"/>
          <p:cNvSpPr>
            <a:spLocks noChangeArrowheads="1"/>
          </p:cNvSpPr>
          <p:nvPr/>
        </p:nvSpPr>
        <p:spPr bwMode="ltGray">
          <a:xfrm>
            <a:off x="12208471" y="9284476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12298781" y="9448138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CTI</a:t>
            </a:r>
            <a:endParaRPr lang="en-US" sz="1900" dirty="0"/>
          </a:p>
        </p:txBody>
      </p:sp>
      <p:sp>
        <p:nvSpPr>
          <p:cNvPr id="30" name="Rounded Rectangle 29"/>
          <p:cNvSpPr/>
          <p:nvPr/>
        </p:nvSpPr>
        <p:spPr>
          <a:xfrm>
            <a:off x="14150160" y="9448138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16385338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CTI</a:t>
            </a:r>
            <a:endParaRPr lang="en-US" sz="1900" dirty="0"/>
          </a:p>
        </p:txBody>
      </p:sp>
      <p:sp>
        <p:nvSpPr>
          <p:cNvPr id="32" name="Rounded Rectangle 31"/>
          <p:cNvSpPr/>
          <p:nvPr/>
        </p:nvSpPr>
        <p:spPr>
          <a:xfrm>
            <a:off x="18236717" y="9448150"/>
            <a:ext cx="1693328" cy="491068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cxnSp>
        <p:nvCxnSpPr>
          <p:cNvPr id="33" name="Straight Connector 32"/>
          <p:cNvCxnSpPr>
            <a:stCxn id="15" idx="2"/>
            <a:endCxn id="35" idx="0"/>
          </p:cNvCxnSpPr>
          <p:nvPr/>
        </p:nvCxnSpPr>
        <p:spPr>
          <a:xfrm flipH="1">
            <a:off x="9980021" y="10468764"/>
            <a:ext cx="4517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8" idx="2"/>
            <a:endCxn id="36" idx="0"/>
          </p:cNvCxnSpPr>
          <p:nvPr/>
        </p:nvCxnSpPr>
        <p:spPr>
          <a:xfrm flipH="1">
            <a:off x="14111754" y="10468753"/>
            <a:ext cx="4539" cy="198598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Plaque 34"/>
          <p:cNvSpPr/>
          <p:nvPr/>
        </p:nvSpPr>
        <p:spPr>
          <a:xfrm>
            <a:off x="9919063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6" name="Plaque 35"/>
          <p:cNvSpPr/>
          <p:nvPr/>
        </p:nvSpPr>
        <p:spPr>
          <a:xfrm>
            <a:off x="14050796" y="10667350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7" name="Plaque 36"/>
          <p:cNvSpPr/>
          <p:nvPr/>
        </p:nvSpPr>
        <p:spPr>
          <a:xfrm>
            <a:off x="18159964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cxnSp>
        <p:nvCxnSpPr>
          <p:cNvPr id="38" name="Straight Connector 37"/>
          <p:cNvCxnSpPr>
            <a:stCxn id="14" idx="2"/>
            <a:endCxn id="37" idx="0"/>
          </p:cNvCxnSpPr>
          <p:nvPr/>
        </p:nvCxnSpPr>
        <p:spPr>
          <a:xfrm>
            <a:off x="18202852" y="10468764"/>
            <a:ext cx="18072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loud 69"/>
          <p:cNvSpPr/>
          <p:nvPr/>
        </p:nvSpPr>
        <p:spPr>
          <a:xfrm>
            <a:off x="4233333" y="1477437"/>
            <a:ext cx="15877340" cy="2286000"/>
          </a:xfrm>
          <a:prstGeom prst="cloud">
            <a:avLst/>
          </a:prstGeom>
          <a:noFill/>
          <a:ln w="12700" cap="flat">
            <a:solidFill>
              <a:srgbClr val="0000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71" name="Text Box 96"/>
          <p:cNvSpPr txBox="1">
            <a:spLocks noChangeArrowheads="1"/>
          </p:cNvSpPr>
          <p:nvPr/>
        </p:nvSpPr>
        <p:spPr bwMode="ltGray">
          <a:xfrm>
            <a:off x="6449006" y="2040980"/>
            <a:ext cx="4167351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MultiService Network Provider </a:t>
            </a: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Access Cloud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75" name="Straight Connector 74"/>
          <p:cNvCxnSpPr>
            <a:stCxn id="19" idx="0"/>
          </p:cNvCxnSpPr>
          <p:nvPr/>
        </p:nvCxnSpPr>
        <p:spPr>
          <a:xfrm flipH="1" flipV="1">
            <a:off x="13737065" y="4067945"/>
            <a:ext cx="46247" cy="1872605"/>
          </a:xfrm>
          <a:prstGeom prst="line">
            <a:avLst/>
          </a:prstGeom>
          <a:ln w="19050">
            <a:solidFill>
              <a:schemeClr val="tx1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154"/>
          <p:cNvSpPr>
            <a:spLocks noChangeArrowheads="1"/>
          </p:cNvSpPr>
          <p:nvPr/>
        </p:nvSpPr>
        <p:spPr bwMode="ltGray">
          <a:xfrm>
            <a:off x="12383435" y="943938"/>
            <a:ext cx="3815645" cy="15096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12473745" y="181756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14325124" y="1838342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87" name="Text Box 96"/>
          <p:cNvSpPr txBox="1">
            <a:spLocks noChangeArrowheads="1"/>
          </p:cNvSpPr>
          <p:nvPr/>
        </p:nvSpPr>
        <p:spPr bwMode="ltGray">
          <a:xfrm>
            <a:off x="12440948" y="273468"/>
            <a:ext cx="3623733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/>
              <a:t>Customer – Partner – Supplier Converged Access</a:t>
            </a:r>
            <a:endParaRPr lang="en-GB" sz="2000" dirty="0"/>
          </a:p>
        </p:txBody>
      </p:sp>
      <p:cxnSp>
        <p:nvCxnSpPr>
          <p:cNvPr id="93" name="Straight Connector 92"/>
          <p:cNvCxnSpPr>
            <a:endCxn id="81" idx="2"/>
          </p:cNvCxnSpPr>
          <p:nvPr/>
        </p:nvCxnSpPr>
        <p:spPr>
          <a:xfrm flipV="1">
            <a:off x="13737065" y="2329410"/>
            <a:ext cx="1434723" cy="1247469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154"/>
          <p:cNvSpPr>
            <a:spLocks noChangeArrowheads="1"/>
          </p:cNvSpPr>
          <p:nvPr/>
        </p:nvSpPr>
        <p:spPr bwMode="ltGray">
          <a:xfrm>
            <a:off x="12635981" y="3418018"/>
            <a:ext cx="2241318" cy="8078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46" name="Text Box 96"/>
          <p:cNvSpPr txBox="1">
            <a:spLocks noChangeArrowheads="1"/>
          </p:cNvSpPr>
          <p:nvPr/>
        </p:nvSpPr>
        <p:spPr bwMode="ltGray">
          <a:xfrm>
            <a:off x="16064682" y="1946478"/>
            <a:ext cx="2138170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 smtClean="0"/>
              <a:t>Channels / Touch Points</a:t>
            </a:r>
            <a:endParaRPr lang="en-GB" sz="2000" dirty="0"/>
          </a:p>
        </p:txBody>
      </p:sp>
      <p:sp>
        <p:nvSpPr>
          <p:cNvPr id="98" name="Rounded Rectangle 12"/>
          <p:cNvSpPr>
            <a:spLocks noChangeArrowheads="1"/>
          </p:cNvSpPr>
          <p:nvPr/>
        </p:nvSpPr>
        <p:spPr bwMode="auto">
          <a:xfrm>
            <a:off x="17343483" y="3673938"/>
            <a:ext cx="1692811" cy="779529"/>
          </a:xfrm>
          <a:prstGeom prst="roundRect">
            <a:avLst>
              <a:gd name="adj" fmla="val 0"/>
            </a:avLst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Convergys 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IVR/SN</a:t>
            </a:r>
          </a:p>
        </p:txBody>
      </p:sp>
      <p:sp>
        <p:nvSpPr>
          <p:cNvPr id="106" name="Rounded Rectangle 12"/>
          <p:cNvSpPr>
            <a:spLocks noChangeArrowheads="1"/>
          </p:cNvSpPr>
          <p:nvPr/>
        </p:nvSpPr>
        <p:spPr bwMode="auto">
          <a:xfrm>
            <a:off x="19422877" y="3673938"/>
            <a:ext cx="1833003" cy="779529"/>
          </a:xfrm>
          <a:prstGeom prst="roundRect">
            <a:avLst>
              <a:gd name="adj" fmla="val 0"/>
            </a:avLst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Verizon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NGSN</a:t>
            </a:r>
          </a:p>
        </p:txBody>
      </p:sp>
      <p:cxnSp>
        <p:nvCxnSpPr>
          <p:cNvPr id="41" name="Elbow Connector 40"/>
          <p:cNvCxnSpPr>
            <a:stCxn id="98" idx="2"/>
          </p:cNvCxnSpPr>
          <p:nvPr/>
        </p:nvCxnSpPr>
        <p:spPr>
          <a:xfrm rot="16200000" flipH="1">
            <a:off x="18032932" y="4610423"/>
            <a:ext cx="515817" cy="201903"/>
          </a:xfrm>
          <a:prstGeom prst="bentConnector2">
            <a:avLst/>
          </a:prstGeom>
          <a:ln w="19050">
            <a:solidFill>
              <a:schemeClr val="bg2">
                <a:lumMod val="50000"/>
              </a:schemeClr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106" idx="2"/>
          </p:cNvCxnSpPr>
          <p:nvPr/>
        </p:nvCxnSpPr>
        <p:spPr>
          <a:xfrm rot="5400000">
            <a:off x="19954342" y="4584246"/>
            <a:ext cx="515817" cy="254259"/>
          </a:xfrm>
          <a:prstGeom prst="bentConnector2">
            <a:avLst/>
          </a:prstGeom>
          <a:ln w="19050">
            <a:solidFill>
              <a:schemeClr val="bg2">
                <a:lumMod val="50000"/>
              </a:schemeClr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98" idx="0"/>
          </p:cNvCxnSpPr>
          <p:nvPr/>
        </p:nvCxnSpPr>
        <p:spPr>
          <a:xfrm flipH="1" flipV="1">
            <a:off x="15324188" y="2329410"/>
            <a:ext cx="2865701" cy="134452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>
            <a:stCxn id="106" idx="0"/>
          </p:cNvCxnSpPr>
          <p:nvPr/>
        </p:nvCxnSpPr>
        <p:spPr>
          <a:xfrm flipH="1" flipV="1">
            <a:off x="15475546" y="2329410"/>
            <a:ext cx="4863833" cy="134452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 Box 96"/>
          <p:cNvSpPr txBox="1">
            <a:spLocks noChangeArrowheads="1"/>
          </p:cNvSpPr>
          <p:nvPr/>
        </p:nvSpPr>
        <p:spPr bwMode="ltGray">
          <a:xfrm>
            <a:off x="17407491" y="5522807"/>
            <a:ext cx="3848389" cy="476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 smtClean="0"/>
              <a:t>SIP Refer w/ Replaces</a:t>
            </a:r>
            <a:endParaRPr lang="en-GB" sz="2000" dirty="0"/>
          </a:p>
        </p:txBody>
      </p:sp>
      <p:grpSp>
        <p:nvGrpSpPr>
          <p:cNvPr id="121" name="Group 120"/>
          <p:cNvGrpSpPr>
            <a:grpSpLocks noChangeAspect="1"/>
          </p:cNvGrpSpPr>
          <p:nvPr/>
        </p:nvGrpSpPr>
        <p:grpSpPr>
          <a:xfrm>
            <a:off x="9694574" y="9920522"/>
            <a:ext cx="570894" cy="487196"/>
            <a:chOff x="8586713" y="1128701"/>
            <a:chExt cx="1450975" cy="1238250"/>
          </a:xfrm>
          <a:solidFill>
            <a:srgbClr val="34373B"/>
          </a:solidFill>
        </p:grpSpPr>
        <p:sp>
          <p:nvSpPr>
            <p:cNvPr id="122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7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8" name="Group 147"/>
          <p:cNvGrpSpPr>
            <a:grpSpLocks noChangeAspect="1"/>
          </p:cNvGrpSpPr>
          <p:nvPr/>
        </p:nvGrpSpPr>
        <p:grpSpPr>
          <a:xfrm>
            <a:off x="13805467" y="9916282"/>
            <a:ext cx="570894" cy="487196"/>
            <a:chOff x="8586713" y="1128701"/>
            <a:chExt cx="1450975" cy="1238250"/>
          </a:xfrm>
          <a:solidFill>
            <a:srgbClr val="34373B"/>
          </a:solidFill>
        </p:grpSpPr>
        <p:sp>
          <p:nvSpPr>
            <p:cNvPr id="149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0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1" name="Group 150"/>
          <p:cNvGrpSpPr>
            <a:grpSpLocks noChangeAspect="1"/>
          </p:cNvGrpSpPr>
          <p:nvPr/>
        </p:nvGrpSpPr>
        <p:grpSpPr>
          <a:xfrm>
            <a:off x="17874517" y="9934582"/>
            <a:ext cx="570894" cy="487196"/>
            <a:chOff x="8586713" y="1128701"/>
            <a:chExt cx="1450975" cy="1238250"/>
          </a:xfrm>
          <a:solidFill>
            <a:srgbClr val="34373B"/>
          </a:solidFill>
        </p:grpSpPr>
        <p:sp>
          <p:nvSpPr>
            <p:cNvPr id="152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4" name="Text Box 96"/>
          <p:cNvSpPr txBox="1">
            <a:spLocks noChangeArrowheads="1"/>
          </p:cNvSpPr>
          <p:nvPr/>
        </p:nvSpPr>
        <p:spPr bwMode="ltGray">
          <a:xfrm>
            <a:off x="16236543" y="9856365"/>
            <a:ext cx="1626105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IE" sz="2000" dirty="0" smtClean="0"/>
              <a:t>AES</a:t>
            </a:r>
          </a:p>
          <a:p>
            <a:pPr algn="l">
              <a:spcBef>
                <a:spcPts val="0"/>
              </a:spcBef>
            </a:pPr>
            <a:r>
              <a:rPr lang="en-IE" sz="2000" dirty="0" smtClean="0"/>
              <a:t>T-Server</a:t>
            </a:r>
            <a:endParaRPr lang="en-GB" sz="2000" dirty="0"/>
          </a:p>
        </p:txBody>
      </p:sp>
      <p:sp>
        <p:nvSpPr>
          <p:cNvPr id="155" name="Text Box 96"/>
          <p:cNvSpPr txBox="1">
            <a:spLocks noChangeArrowheads="1"/>
          </p:cNvSpPr>
          <p:nvPr/>
        </p:nvSpPr>
        <p:spPr bwMode="ltGray">
          <a:xfrm>
            <a:off x="12175203" y="9860327"/>
            <a:ext cx="1626105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IE" sz="2000" dirty="0" smtClean="0"/>
              <a:t>AES</a:t>
            </a:r>
          </a:p>
          <a:p>
            <a:pPr algn="l">
              <a:spcBef>
                <a:spcPts val="0"/>
              </a:spcBef>
            </a:pPr>
            <a:r>
              <a:rPr lang="en-IE" sz="2000" dirty="0" smtClean="0"/>
              <a:t>T-Server</a:t>
            </a:r>
            <a:endParaRPr lang="en-GB" sz="2000" dirty="0"/>
          </a:p>
        </p:txBody>
      </p:sp>
      <p:sp>
        <p:nvSpPr>
          <p:cNvPr id="156" name="Text Box 96"/>
          <p:cNvSpPr txBox="1">
            <a:spLocks noChangeArrowheads="1"/>
          </p:cNvSpPr>
          <p:nvPr/>
        </p:nvSpPr>
        <p:spPr bwMode="ltGray">
          <a:xfrm>
            <a:off x="8025917" y="9855897"/>
            <a:ext cx="1626105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IE" sz="2000" dirty="0" smtClean="0"/>
              <a:t>AES</a:t>
            </a:r>
          </a:p>
          <a:p>
            <a:pPr algn="l">
              <a:spcBef>
                <a:spcPts val="0"/>
              </a:spcBef>
            </a:pPr>
            <a:r>
              <a:rPr lang="en-IE" sz="2000" dirty="0" smtClean="0"/>
              <a:t>T-Server</a:t>
            </a:r>
            <a:endParaRPr lang="en-GB" sz="2000" dirty="0"/>
          </a:p>
        </p:txBody>
      </p:sp>
      <p:pic>
        <p:nvPicPr>
          <p:cNvPr id="190" name="Picture 18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0533" y="9464858"/>
            <a:ext cx="833865" cy="436032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2933" y="9617258"/>
            <a:ext cx="833865" cy="436032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5333" y="9769658"/>
            <a:ext cx="833865" cy="436032"/>
          </a:xfrm>
          <a:prstGeom prst="rect">
            <a:avLst/>
          </a:prstGeom>
        </p:spPr>
      </p:pic>
      <p:pic>
        <p:nvPicPr>
          <p:cNvPr id="193" name="Picture 1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7733" y="9922058"/>
            <a:ext cx="833865" cy="436032"/>
          </a:xfrm>
          <a:prstGeom prst="rect">
            <a:avLst/>
          </a:prstGeom>
        </p:spPr>
      </p:pic>
      <p:sp>
        <p:nvSpPr>
          <p:cNvPr id="194" name="Rectangle 154"/>
          <p:cNvSpPr>
            <a:spLocks noChangeArrowheads="1"/>
          </p:cNvSpPr>
          <p:nvPr/>
        </p:nvSpPr>
        <p:spPr bwMode="ltGray">
          <a:xfrm>
            <a:off x="20590933" y="9308752"/>
            <a:ext cx="2236049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95" name="Text Box 96"/>
          <p:cNvSpPr txBox="1">
            <a:spLocks noChangeArrowheads="1"/>
          </p:cNvSpPr>
          <p:nvPr/>
        </p:nvSpPr>
        <p:spPr bwMode="ltGray">
          <a:xfrm>
            <a:off x="20590933" y="10021484"/>
            <a:ext cx="1142927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G.650’’s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97" name="Elbow Connector 196"/>
          <p:cNvCxnSpPr>
            <a:stCxn id="37" idx="3"/>
            <a:endCxn id="194" idx="2"/>
          </p:cNvCxnSpPr>
          <p:nvPr/>
        </p:nvCxnSpPr>
        <p:spPr>
          <a:xfrm flipV="1">
            <a:off x="18281881" y="10493028"/>
            <a:ext cx="3427077" cy="258988"/>
          </a:xfrm>
          <a:prstGeom prst="bentConnector2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8" name="Group 197"/>
          <p:cNvGrpSpPr>
            <a:grpSpLocks noChangeAspect="1"/>
          </p:cNvGrpSpPr>
          <p:nvPr/>
        </p:nvGrpSpPr>
        <p:grpSpPr>
          <a:xfrm flipH="1">
            <a:off x="13902906" y="996006"/>
            <a:ext cx="857585" cy="700683"/>
            <a:chOff x="-2940079" y="6031636"/>
            <a:chExt cx="1018785" cy="832388"/>
          </a:xfrm>
          <a:solidFill>
            <a:srgbClr val="660066"/>
          </a:solidFill>
        </p:grpSpPr>
        <p:sp>
          <p:nvSpPr>
            <p:cNvPr id="199" name="Freeform 1924"/>
            <p:cNvSpPr>
              <a:spLocks/>
            </p:cNvSpPr>
            <p:nvPr/>
          </p:nvSpPr>
          <p:spPr bwMode="auto">
            <a:xfrm>
              <a:off x="-2940079" y="6292036"/>
              <a:ext cx="1018785" cy="571988"/>
            </a:xfrm>
            <a:custGeom>
              <a:avLst/>
              <a:gdLst>
                <a:gd name="T0" fmla="*/ 296 w 305"/>
                <a:gd name="T1" fmla="*/ 133 h 171"/>
                <a:gd name="T2" fmla="*/ 258 w 305"/>
                <a:gd name="T3" fmla="*/ 76 h 171"/>
                <a:gd name="T4" fmla="*/ 215 w 305"/>
                <a:gd name="T5" fmla="*/ 52 h 171"/>
                <a:gd name="T6" fmla="*/ 79 w 305"/>
                <a:gd name="T7" fmla="*/ 50 h 171"/>
                <a:gd name="T8" fmla="*/ 71 w 305"/>
                <a:gd name="T9" fmla="*/ 50 h 171"/>
                <a:gd name="T10" fmla="*/ 92 w 305"/>
                <a:gd name="T11" fmla="*/ 36 h 171"/>
                <a:gd name="T12" fmla="*/ 95 w 305"/>
                <a:gd name="T13" fmla="*/ 23 h 171"/>
                <a:gd name="T14" fmla="*/ 84 w 305"/>
                <a:gd name="T15" fmla="*/ 7 h 171"/>
                <a:gd name="T16" fmla="*/ 69 w 305"/>
                <a:gd name="T17" fmla="*/ 4 h 171"/>
                <a:gd name="T18" fmla="*/ 11 w 305"/>
                <a:gd name="T19" fmla="*/ 41 h 171"/>
                <a:gd name="T20" fmla="*/ 4 w 305"/>
                <a:gd name="T21" fmla="*/ 68 h 171"/>
                <a:gd name="T22" fmla="*/ 27 w 305"/>
                <a:gd name="T23" fmla="*/ 84 h 171"/>
                <a:gd name="T24" fmla="*/ 107 w 305"/>
                <a:gd name="T25" fmla="*/ 97 h 171"/>
                <a:gd name="T26" fmla="*/ 114 w 305"/>
                <a:gd name="T27" fmla="*/ 105 h 171"/>
                <a:gd name="T28" fmla="*/ 111 w 305"/>
                <a:gd name="T29" fmla="*/ 160 h 171"/>
                <a:gd name="T30" fmla="*/ 124 w 305"/>
                <a:gd name="T31" fmla="*/ 169 h 171"/>
                <a:gd name="T32" fmla="*/ 220 w 305"/>
                <a:gd name="T33" fmla="*/ 169 h 171"/>
                <a:gd name="T34" fmla="*/ 227 w 305"/>
                <a:gd name="T35" fmla="*/ 162 h 171"/>
                <a:gd name="T36" fmla="*/ 226 w 305"/>
                <a:gd name="T37" fmla="*/ 120 h 171"/>
                <a:gd name="T38" fmla="*/ 258 w 305"/>
                <a:gd name="T39" fmla="*/ 153 h 171"/>
                <a:gd name="T40" fmla="*/ 247 w 305"/>
                <a:gd name="T41" fmla="*/ 164 h 171"/>
                <a:gd name="T42" fmla="*/ 249 w 305"/>
                <a:gd name="T43" fmla="*/ 169 h 171"/>
                <a:gd name="T44" fmla="*/ 297 w 305"/>
                <a:gd name="T45" fmla="*/ 169 h 171"/>
                <a:gd name="T46" fmla="*/ 301 w 305"/>
                <a:gd name="T47" fmla="*/ 166 h 171"/>
                <a:gd name="T48" fmla="*/ 296 w 305"/>
                <a:gd name="T49" fmla="*/ 13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5" h="171">
                  <a:moveTo>
                    <a:pt x="296" y="133"/>
                  </a:moveTo>
                  <a:cubicBezTo>
                    <a:pt x="283" y="115"/>
                    <a:pt x="270" y="95"/>
                    <a:pt x="258" y="76"/>
                  </a:cubicBezTo>
                  <a:cubicBezTo>
                    <a:pt x="248" y="60"/>
                    <a:pt x="234" y="52"/>
                    <a:pt x="215" y="52"/>
                  </a:cubicBezTo>
                  <a:cubicBezTo>
                    <a:pt x="170" y="52"/>
                    <a:pt x="124" y="51"/>
                    <a:pt x="79" y="50"/>
                  </a:cubicBezTo>
                  <a:cubicBezTo>
                    <a:pt x="77" y="50"/>
                    <a:pt x="75" y="50"/>
                    <a:pt x="71" y="50"/>
                  </a:cubicBezTo>
                  <a:cubicBezTo>
                    <a:pt x="81" y="43"/>
                    <a:pt x="85" y="40"/>
                    <a:pt x="92" y="36"/>
                  </a:cubicBezTo>
                  <a:cubicBezTo>
                    <a:pt x="96" y="33"/>
                    <a:pt x="97" y="27"/>
                    <a:pt x="95" y="23"/>
                  </a:cubicBezTo>
                  <a:cubicBezTo>
                    <a:pt x="91" y="18"/>
                    <a:pt x="88" y="12"/>
                    <a:pt x="84" y="7"/>
                  </a:cubicBezTo>
                  <a:cubicBezTo>
                    <a:pt x="81" y="2"/>
                    <a:pt x="74" y="0"/>
                    <a:pt x="69" y="4"/>
                  </a:cubicBezTo>
                  <a:cubicBezTo>
                    <a:pt x="48" y="17"/>
                    <a:pt x="33" y="26"/>
                    <a:pt x="11" y="41"/>
                  </a:cubicBezTo>
                  <a:cubicBezTo>
                    <a:pt x="2" y="47"/>
                    <a:pt x="0" y="58"/>
                    <a:pt x="4" y="68"/>
                  </a:cubicBezTo>
                  <a:cubicBezTo>
                    <a:pt x="8" y="77"/>
                    <a:pt x="16" y="83"/>
                    <a:pt x="27" y="84"/>
                  </a:cubicBezTo>
                  <a:cubicBezTo>
                    <a:pt x="53" y="89"/>
                    <a:pt x="80" y="93"/>
                    <a:pt x="107" y="97"/>
                  </a:cubicBezTo>
                  <a:cubicBezTo>
                    <a:pt x="112" y="98"/>
                    <a:pt x="114" y="100"/>
                    <a:pt x="114" y="105"/>
                  </a:cubicBezTo>
                  <a:cubicBezTo>
                    <a:pt x="115" y="123"/>
                    <a:pt x="113" y="143"/>
                    <a:pt x="111" y="160"/>
                  </a:cubicBezTo>
                  <a:cubicBezTo>
                    <a:pt x="111" y="168"/>
                    <a:pt x="116" y="169"/>
                    <a:pt x="124" y="169"/>
                  </a:cubicBezTo>
                  <a:cubicBezTo>
                    <a:pt x="124" y="169"/>
                    <a:pt x="182" y="171"/>
                    <a:pt x="220" y="169"/>
                  </a:cubicBezTo>
                  <a:cubicBezTo>
                    <a:pt x="224" y="169"/>
                    <a:pt x="227" y="166"/>
                    <a:pt x="227" y="162"/>
                  </a:cubicBezTo>
                  <a:cubicBezTo>
                    <a:pt x="227" y="152"/>
                    <a:pt x="227" y="132"/>
                    <a:pt x="226" y="120"/>
                  </a:cubicBezTo>
                  <a:cubicBezTo>
                    <a:pt x="237" y="131"/>
                    <a:pt x="247" y="142"/>
                    <a:pt x="258" y="153"/>
                  </a:cubicBezTo>
                  <a:cubicBezTo>
                    <a:pt x="254" y="157"/>
                    <a:pt x="251" y="161"/>
                    <a:pt x="247" y="164"/>
                  </a:cubicBezTo>
                  <a:cubicBezTo>
                    <a:pt x="246" y="166"/>
                    <a:pt x="247" y="169"/>
                    <a:pt x="249" y="169"/>
                  </a:cubicBezTo>
                  <a:cubicBezTo>
                    <a:pt x="297" y="169"/>
                    <a:pt x="297" y="169"/>
                    <a:pt x="297" y="169"/>
                  </a:cubicBezTo>
                  <a:cubicBezTo>
                    <a:pt x="299" y="169"/>
                    <a:pt x="301" y="168"/>
                    <a:pt x="301" y="166"/>
                  </a:cubicBezTo>
                  <a:cubicBezTo>
                    <a:pt x="305" y="157"/>
                    <a:pt x="305" y="146"/>
                    <a:pt x="296" y="13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1925"/>
            <p:cNvSpPr>
              <a:spLocks/>
            </p:cNvSpPr>
            <p:nvPr/>
          </p:nvSpPr>
          <p:spPr bwMode="auto">
            <a:xfrm>
              <a:off x="-2589541" y="6031636"/>
              <a:ext cx="417307" cy="417863"/>
            </a:xfrm>
            <a:custGeom>
              <a:avLst/>
              <a:gdLst>
                <a:gd name="T0" fmla="*/ 32 w 125"/>
                <a:gd name="T1" fmla="*/ 108 h 125"/>
                <a:gd name="T2" fmla="*/ 17 w 125"/>
                <a:gd name="T3" fmla="*/ 32 h 125"/>
                <a:gd name="T4" fmla="*/ 94 w 125"/>
                <a:gd name="T5" fmla="*/ 17 h 125"/>
                <a:gd name="T6" fmla="*/ 108 w 125"/>
                <a:gd name="T7" fmla="*/ 93 h 125"/>
                <a:gd name="T8" fmla="*/ 32 w 125"/>
                <a:gd name="T9" fmla="*/ 10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5">
                  <a:moveTo>
                    <a:pt x="32" y="108"/>
                  </a:moveTo>
                  <a:cubicBezTo>
                    <a:pt x="7" y="91"/>
                    <a:pt x="0" y="57"/>
                    <a:pt x="17" y="32"/>
                  </a:cubicBezTo>
                  <a:cubicBezTo>
                    <a:pt x="34" y="7"/>
                    <a:pt x="69" y="0"/>
                    <a:pt x="94" y="17"/>
                  </a:cubicBezTo>
                  <a:cubicBezTo>
                    <a:pt x="118" y="34"/>
                    <a:pt x="125" y="68"/>
                    <a:pt x="108" y="93"/>
                  </a:cubicBezTo>
                  <a:cubicBezTo>
                    <a:pt x="91" y="118"/>
                    <a:pt x="57" y="125"/>
                    <a:pt x="32" y="10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1926"/>
            <p:cNvSpPr>
              <a:spLocks/>
            </p:cNvSpPr>
            <p:nvPr/>
          </p:nvSpPr>
          <p:spPr bwMode="auto">
            <a:xfrm>
              <a:off x="-2662987" y="6168513"/>
              <a:ext cx="123523" cy="260956"/>
            </a:xfrm>
            <a:custGeom>
              <a:avLst/>
              <a:gdLst>
                <a:gd name="T0" fmla="*/ 35 w 37"/>
                <a:gd name="T1" fmla="*/ 66 h 78"/>
                <a:gd name="T2" fmla="*/ 31 w 37"/>
                <a:gd name="T3" fmla="*/ 76 h 78"/>
                <a:gd name="T4" fmla="*/ 21 w 37"/>
                <a:gd name="T5" fmla="*/ 71 h 78"/>
                <a:gd name="T6" fmla="*/ 1 w 37"/>
                <a:gd name="T7" fmla="*/ 12 h 78"/>
                <a:gd name="T8" fmla="*/ 6 w 37"/>
                <a:gd name="T9" fmla="*/ 2 h 78"/>
                <a:gd name="T10" fmla="*/ 16 w 37"/>
                <a:gd name="T11" fmla="*/ 7 h 78"/>
                <a:gd name="T12" fmla="*/ 35 w 37"/>
                <a:gd name="T13" fmla="*/ 6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78">
                  <a:moveTo>
                    <a:pt x="35" y="66"/>
                  </a:moveTo>
                  <a:cubicBezTo>
                    <a:pt x="37" y="71"/>
                    <a:pt x="35" y="75"/>
                    <a:pt x="31" y="76"/>
                  </a:cubicBezTo>
                  <a:cubicBezTo>
                    <a:pt x="27" y="78"/>
                    <a:pt x="22" y="75"/>
                    <a:pt x="21" y="71"/>
                  </a:cubicBezTo>
                  <a:cubicBezTo>
                    <a:pt x="14" y="51"/>
                    <a:pt x="8" y="32"/>
                    <a:pt x="1" y="12"/>
                  </a:cubicBezTo>
                  <a:cubicBezTo>
                    <a:pt x="0" y="7"/>
                    <a:pt x="2" y="3"/>
                    <a:pt x="6" y="2"/>
                  </a:cubicBezTo>
                  <a:cubicBezTo>
                    <a:pt x="10" y="0"/>
                    <a:pt x="14" y="3"/>
                    <a:pt x="16" y="7"/>
                  </a:cubicBezTo>
                  <a:cubicBezTo>
                    <a:pt x="20" y="20"/>
                    <a:pt x="35" y="64"/>
                    <a:pt x="35" y="6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0005" dist="19939" dir="5400000" algn="tl" rotWithShape="0">
                <a:srgbClr val="000000">
                  <a:alpha val="3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2" name="Text Box 96"/>
          <p:cNvSpPr txBox="1">
            <a:spLocks noChangeArrowheads="1"/>
          </p:cNvSpPr>
          <p:nvPr/>
        </p:nvSpPr>
        <p:spPr bwMode="ltGray">
          <a:xfrm>
            <a:off x="20510398" y="10701216"/>
            <a:ext cx="2556934" cy="893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H.323 Media, Voice Tones, Announcements and Recording Streams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03" name="Rounded Rectangle 202"/>
          <p:cNvSpPr/>
          <p:nvPr/>
        </p:nvSpPr>
        <p:spPr>
          <a:xfrm>
            <a:off x="838200" y="4175604"/>
            <a:ext cx="6932821" cy="5531600"/>
          </a:xfrm>
          <a:prstGeom prst="roundRect">
            <a:avLst>
              <a:gd name="adj" fmla="val 10051"/>
            </a:avLst>
          </a:prstGeom>
          <a:pattFill prst="dotDmnd">
            <a:fgClr>
              <a:schemeClr val="accent1">
                <a:lumMod val="20000"/>
                <a:lumOff val="80000"/>
              </a:schemeClr>
            </a:fgClr>
            <a:bgClr>
              <a:prstClr val="white"/>
            </a:bgClr>
          </a:pattFill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04" name="Rectangle 203"/>
          <p:cNvSpPr/>
          <p:nvPr/>
        </p:nvSpPr>
        <p:spPr>
          <a:xfrm rot="16200000">
            <a:off x="1191339" y="6673157"/>
            <a:ext cx="4505763" cy="379592"/>
          </a:xfrm>
          <a:prstGeom prst="rect">
            <a:avLst/>
          </a:prstGeom>
          <a:noFill/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Common APIs: SIP, WebRTC, WS*, REST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205" name="Rectangle 204"/>
          <p:cNvSpPr/>
          <p:nvPr/>
        </p:nvSpPr>
        <p:spPr>
          <a:xfrm>
            <a:off x="3720120" y="8419213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 Communications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Core (SM, MS, CM7.x)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6" name="Rectangle 205"/>
          <p:cNvSpPr/>
          <p:nvPr/>
        </p:nvSpPr>
        <p:spPr>
          <a:xfrm>
            <a:off x="3720121" y="6117908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Engagement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Development Platform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7" name="Rectangle 206"/>
          <p:cNvSpPr/>
          <p:nvPr/>
        </p:nvSpPr>
        <p:spPr>
          <a:xfrm>
            <a:off x="3720121" y="7636496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Experience Portal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8" name="Rectangle 207"/>
          <p:cNvSpPr/>
          <p:nvPr/>
        </p:nvSpPr>
        <p:spPr>
          <a:xfrm>
            <a:off x="3720121" y="6879101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VXML Apps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9" name="Rectangle 208"/>
          <p:cNvSpPr/>
          <p:nvPr/>
        </p:nvSpPr>
        <p:spPr>
          <a:xfrm>
            <a:off x="3720121" y="5361306"/>
            <a:ext cx="3405109" cy="71814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Real-Time Context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and Events 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3720121" y="4609810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Omni-Channel CX Snap-Ins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cxnSp>
        <p:nvCxnSpPr>
          <p:cNvPr id="214" name="Straight Connector 213"/>
          <p:cNvCxnSpPr>
            <a:endCxn id="19" idx="3"/>
          </p:cNvCxnSpPr>
          <p:nvPr/>
        </p:nvCxnSpPr>
        <p:spPr>
          <a:xfrm flipV="1">
            <a:off x="7125231" y="6783095"/>
            <a:ext cx="4418706" cy="1869839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Rectangle 217"/>
          <p:cNvSpPr/>
          <p:nvPr/>
        </p:nvSpPr>
        <p:spPr>
          <a:xfrm rot="16200000">
            <a:off x="-212289" y="6672896"/>
            <a:ext cx="4505763" cy="379591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System</a:t>
            </a:r>
            <a:r>
              <a:rPr kumimoji="0" lang="en-US" sz="18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</a:t>
            </a: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Management and Surveillance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219" name="Text Box 96"/>
          <p:cNvSpPr txBox="1">
            <a:spLocks noChangeArrowheads="1"/>
          </p:cNvSpPr>
          <p:nvPr/>
        </p:nvSpPr>
        <p:spPr bwMode="ltGray">
          <a:xfrm>
            <a:off x="931063" y="3402773"/>
            <a:ext cx="4724669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24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 smtClean="0"/>
              <a:t>Avaya Colllaboration Pods</a:t>
            </a:r>
          </a:p>
          <a:p>
            <a:pPr>
              <a:spcBef>
                <a:spcPts val="0"/>
              </a:spcBef>
            </a:pPr>
            <a:r>
              <a:rPr lang="en-IE" dirty="0" smtClean="0"/>
              <a:t>Distributed across 4 Chase DC sites</a:t>
            </a:r>
            <a:endParaRPr lang="en-GB" dirty="0"/>
          </a:p>
        </p:txBody>
      </p:sp>
      <p:sp>
        <p:nvSpPr>
          <p:cNvPr id="220" name="Rectangle 154"/>
          <p:cNvSpPr>
            <a:spLocks noChangeArrowheads="1"/>
          </p:cNvSpPr>
          <p:nvPr/>
        </p:nvSpPr>
        <p:spPr bwMode="ltGray">
          <a:xfrm>
            <a:off x="5552754" y="10176812"/>
            <a:ext cx="2236049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21" name="Text Box 96"/>
          <p:cNvSpPr txBox="1">
            <a:spLocks noChangeArrowheads="1"/>
          </p:cNvSpPr>
          <p:nvPr/>
        </p:nvSpPr>
        <p:spPr bwMode="ltGray">
          <a:xfrm>
            <a:off x="5552754" y="10305082"/>
            <a:ext cx="2218267" cy="893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Chase 360 and Voice  controls toolbar applications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22" name="Rounded Rectangle 221"/>
          <p:cNvSpPr/>
          <p:nvPr/>
        </p:nvSpPr>
        <p:spPr>
          <a:xfrm>
            <a:off x="2599495" y="10155197"/>
            <a:ext cx="1693328" cy="1203144"/>
          </a:xfrm>
          <a:prstGeom prst="roundRect">
            <a:avLst/>
          </a:prstGeom>
          <a:solidFill>
            <a:srgbClr val="34373B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NICE Speech Recording, QM, WFM</a:t>
            </a:r>
            <a:endParaRPr lang="en-US" sz="1900" dirty="0"/>
          </a:p>
        </p:txBody>
      </p:sp>
      <p:sp>
        <p:nvSpPr>
          <p:cNvPr id="265" name="Title 3"/>
          <p:cNvSpPr txBox="1">
            <a:spLocks/>
          </p:cNvSpPr>
          <p:nvPr/>
        </p:nvSpPr>
        <p:spPr>
          <a:xfrm>
            <a:off x="0" y="308936"/>
            <a:ext cx="8842263" cy="635002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825500">
              <a:defRPr lang="en-US" sz="8000" b="0" i="0" spc="-112" dirty="0">
                <a:solidFill>
                  <a:srgbClr val="696D6F"/>
                </a:solidFill>
                <a:latin typeface="Gotham-Book"/>
                <a:ea typeface="Gotham-Medium"/>
                <a:cs typeface="Gotham-Book"/>
                <a:sym typeface="Gotham-Medium"/>
              </a:defRPr>
            </a:lvl1pPr>
            <a:lvl2pPr indent="228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2pPr>
            <a:lvl3pPr indent="457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3pPr>
            <a:lvl4pPr indent="685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4pPr>
            <a:lvl5pPr indent="9144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5pPr>
            <a:lvl6pPr indent="11430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6pPr>
            <a:lvl7pPr indent="1371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7pPr>
            <a:lvl8pPr indent="1600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8pPr>
            <a:lvl9pPr indent="1828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9pPr>
          </a:lstStyle>
          <a:p>
            <a:r>
              <a:rPr lang="en-US" sz="4300" b="1" dirty="0" smtClean="0"/>
              <a:t>Chase CCB – Transform Phase 3.0</a:t>
            </a:r>
            <a:endParaRPr lang="en-US" sz="4300" b="1" dirty="0"/>
          </a:p>
        </p:txBody>
      </p:sp>
      <p:cxnSp>
        <p:nvCxnSpPr>
          <p:cNvPr id="266" name="Straight Connector 265"/>
          <p:cNvCxnSpPr/>
          <p:nvPr/>
        </p:nvCxnSpPr>
        <p:spPr>
          <a:xfrm flipV="1">
            <a:off x="10740566" y="2063094"/>
            <a:ext cx="1733179" cy="155266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7" name="Rectangle 154"/>
          <p:cNvSpPr>
            <a:spLocks noChangeArrowheads="1"/>
          </p:cNvSpPr>
          <p:nvPr/>
        </p:nvSpPr>
        <p:spPr bwMode="ltGray">
          <a:xfrm>
            <a:off x="10069204" y="3369730"/>
            <a:ext cx="898822" cy="85061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23" name="Rectangle 154"/>
          <p:cNvSpPr>
            <a:spLocks noChangeArrowheads="1"/>
          </p:cNvSpPr>
          <p:nvPr/>
        </p:nvSpPr>
        <p:spPr bwMode="ltGray">
          <a:xfrm>
            <a:off x="10380132" y="2575309"/>
            <a:ext cx="7698533" cy="679096"/>
          </a:xfrm>
          <a:prstGeom prst="rect">
            <a:avLst/>
          </a:prstGeom>
          <a:solidFill>
            <a:schemeClr val="bg1">
              <a:alpha val="83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grpSp>
        <p:nvGrpSpPr>
          <p:cNvPr id="124" name="Group 123"/>
          <p:cNvGrpSpPr>
            <a:grpSpLocks noChangeAspect="1"/>
          </p:cNvGrpSpPr>
          <p:nvPr/>
        </p:nvGrpSpPr>
        <p:grpSpPr>
          <a:xfrm>
            <a:off x="10968991" y="2738272"/>
            <a:ext cx="338814" cy="335465"/>
            <a:chOff x="8413646" y="-1818251"/>
            <a:chExt cx="8518525" cy="84343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5" name="Freeform 76"/>
            <p:cNvSpPr>
              <a:spLocks noEditPoints="1"/>
            </p:cNvSpPr>
            <p:nvPr/>
          </p:nvSpPr>
          <p:spPr bwMode="auto">
            <a:xfrm>
              <a:off x="11148908" y="-1818251"/>
              <a:ext cx="5688013" cy="1658938"/>
            </a:xfrm>
            <a:custGeom>
              <a:avLst/>
              <a:gdLst>
                <a:gd name="T0" fmla="*/ 594 w 597"/>
                <a:gd name="T1" fmla="*/ 163 h 174"/>
                <a:gd name="T2" fmla="*/ 541 w 597"/>
                <a:gd name="T3" fmla="*/ 70 h 174"/>
                <a:gd name="T4" fmla="*/ 505 w 597"/>
                <a:gd name="T5" fmla="*/ 10 h 174"/>
                <a:gd name="T6" fmla="*/ 489 w 597"/>
                <a:gd name="T7" fmla="*/ 0 h 174"/>
                <a:gd name="T8" fmla="*/ 106 w 597"/>
                <a:gd name="T9" fmla="*/ 0 h 174"/>
                <a:gd name="T10" fmla="*/ 89 w 597"/>
                <a:gd name="T11" fmla="*/ 9 h 174"/>
                <a:gd name="T12" fmla="*/ 3 w 597"/>
                <a:gd name="T13" fmla="*/ 164 h 174"/>
                <a:gd name="T14" fmla="*/ 8 w 597"/>
                <a:gd name="T15" fmla="*/ 174 h 174"/>
                <a:gd name="T16" fmla="*/ 589 w 597"/>
                <a:gd name="T17" fmla="*/ 174 h 174"/>
                <a:gd name="T18" fmla="*/ 594 w 597"/>
                <a:gd name="T19" fmla="*/ 163 h 174"/>
                <a:gd name="T20" fmla="*/ 96 w 597"/>
                <a:gd name="T21" fmla="*/ 57 h 174"/>
                <a:gd name="T22" fmla="*/ 153 w 597"/>
                <a:gd name="T23" fmla="*/ 22 h 174"/>
                <a:gd name="T24" fmla="*/ 156 w 597"/>
                <a:gd name="T25" fmla="*/ 21 h 174"/>
                <a:gd name="T26" fmla="*/ 162 w 597"/>
                <a:gd name="T27" fmla="*/ 24 h 174"/>
                <a:gd name="T28" fmla="*/ 160 w 597"/>
                <a:gd name="T29" fmla="*/ 33 h 174"/>
                <a:gd name="T30" fmla="*/ 102 w 597"/>
                <a:gd name="T31" fmla="*/ 68 h 174"/>
                <a:gd name="T32" fmla="*/ 99 w 597"/>
                <a:gd name="T33" fmla="*/ 69 h 174"/>
                <a:gd name="T34" fmla="*/ 94 w 597"/>
                <a:gd name="T35" fmla="*/ 66 h 174"/>
                <a:gd name="T36" fmla="*/ 96 w 597"/>
                <a:gd name="T37" fmla="*/ 57 h 174"/>
                <a:gd name="T38" fmla="*/ 200 w 597"/>
                <a:gd name="T39" fmla="*/ 46 h 174"/>
                <a:gd name="T40" fmla="*/ 96 w 597"/>
                <a:gd name="T41" fmla="*/ 110 h 174"/>
                <a:gd name="T42" fmla="*/ 88 w 597"/>
                <a:gd name="T43" fmla="*/ 108 h 174"/>
                <a:gd name="T44" fmla="*/ 85 w 597"/>
                <a:gd name="T45" fmla="*/ 104 h 174"/>
                <a:gd name="T46" fmla="*/ 88 w 597"/>
                <a:gd name="T47" fmla="*/ 96 h 174"/>
                <a:gd name="T48" fmla="*/ 192 w 597"/>
                <a:gd name="T49" fmla="*/ 32 h 174"/>
                <a:gd name="T50" fmla="*/ 200 w 597"/>
                <a:gd name="T51" fmla="*/ 34 h 174"/>
                <a:gd name="T52" fmla="*/ 202 w 597"/>
                <a:gd name="T53" fmla="*/ 38 h 174"/>
                <a:gd name="T54" fmla="*/ 200 w 597"/>
                <a:gd name="T55" fmla="*/ 4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7" h="174">
                  <a:moveTo>
                    <a:pt x="594" y="163"/>
                  </a:moveTo>
                  <a:cubicBezTo>
                    <a:pt x="577" y="132"/>
                    <a:pt x="558" y="101"/>
                    <a:pt x="541" y="70"/>
                  </a:cubicBezTo>
                  <a:cubicBezTo>
                    <a:pt x="529" y="50"/>
                    <a:pt x="515" y="29"/>
                    <a:pt x="505" y="10"/>
                  </a:cubicBezTo>
                  <a:cubicBezTo>
                    <a:pt x="499" y="3"/>
                    <a:pt x="496" y="0"/>
                    <a:pt x="489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98" y="0"/>
                    <a:pt x="94" y="2"/>
                    <a:pt x="89" y="9"/>
                  </a:cubicBezTo>
                  <a:cubicBezTo>
                    <a:pt x="84" y="19"/>
                    <a:pt x="21" y="130"/>
                    <a:pt x="3" y="164"/>
                  </a:cubicBezTo>
                  <a:cubicBezTo>
                    <a:pt x="0" y="168"/>
                    <a:pt x="3" y="174"/>
                    <a:pt x="8" y="174"/>
                  </a:cubicBezTo>
                  <a:cubicBezTo>
                    <a:pt x="589" y="174"/>
                    <a:pt x="589" y="174"/>
                    <a:pt x="589" y="174"/>
                  </a:cubicBezTo>
                  <a:cubicBezTo>
                    <a:pt x="596" y="172"/>
                    <a:pt x="597" y="170"/>
                    <a:pt x="594" y="163"/>
                  </a:cubicBezTo>
                  <a:close/>
                  <a:moveTo>
                    <a:pt x="96" y="57"/>
                  </a:moveTo>
                  <a:cubicBezTo>
                    <a:pt x="153" y="22"/>
                    <a:pt x="153" y="22"/>
                    <a:pt x="153" y="22"/>
                  </a:cubicBezTo>
                  <a:cubicBezTo>
                    <a:pt x="154" y="21"/>
                    <a:pt x="155" y="21"/>
                    <a:pt x="156" y="21"/>
                  </a:cubicBezTo>
                  <a:cubicBezTo>
                    <a:pt x="159" y="21"/>
                    <a:pt x="161" y="22"/>
                    <a:pt x="162" y="24"/>
                  </a:cubicBezTo>
                  <a:cubicBezTo>
                    <a:pt x="164" y="27"/>
                    <a:pt x="163" y="31"/>
                    <a:pt x="160" y="33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01" y="68"/>
                    <a:pt x="100" y="69"/>
                    <a:pt x="99" y="69"/>
                  </a:cubicBezTo>
                  <a:cubicBezTo>
                    <a:pt x="97" y="69"/>
                    <a:pt x="95" y="68"/>
                    <a:pt x="94" y="66"/>
                  </a:cubicBezTo>
                  <a:cubicBezTo>
                    <a:pt x="92" y="63"/>
                    <a:pt x="93" y="59"/>
                    <a:pt x="96" y="57"/>
                  </a:cubicBezTo>
                  <a:close/>
                  <a:moveTo>
                    <a:pt x="200" y="46"/>
                  </a:moveTo>
                  <a:cubicBezTo>
                    <a:pt x="96" y="110"/>
                    <a:pt x="96" y="110"/>
                    <a:pt x="96" y="110"/>
                  </a:cubicBezTo>
                  <a:cubicBezTo>
                    <a:pt x="93" y="112"/>
                    <a:pt x="89" y="111"/>
                    <a:pt x="88" y="108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4" y="102"/>
                    <a:pt x="85" y="98"/>
                    <a:pt x="88" y="96"/>
                  </a:cubicBezTo>
                  <a:cubicBezTo>
                    <a:pt x="192" y="32"/>
                    <a:pt x="192" y="32"/>
                    <a:pt x="192" y="32"/>
                  </a:cubicBezTo>
                  <a:cubicBezTo>
                    <a:pt x="195" y="30"/>
                    <a:pt x="198" y="31"/>
                    <a:pt x="200" y="34"/>
                  </a:cubicBezTo>
                  <a:cubicBezTo>
                    <a:pt x="202" y="38"/>
                    <a:pt x="202" y="38"/>
                    <a:pt x="202" y="38"/>
                  </a:cubicBezTo>
                  <a:cubicBezTo>
                    <a:pt x="204" y="41"/>
                    <a:pt x="203" y="44"/>
                    <a:pt x="200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7"/>
            <p:cNvSpPr>
              <a:spLocks/>
            </p:cNvSpPr>
            <p:nvPr/>
          </p:nvSpPr>
          <p:spPr bwMode="auto">
            <a:xfrm>
              <a:off x="11044133" y="12137"/>
              <a:ext cx="5888038" cy="704850"/>
            </a:xfrm>
            <a:custGeom>
              <a:avLst/>
              <a:gdLst>
                <a:gd name="T0" fmla="*/ 609 w 618"/>
                <a:gd name="T1" fmla="*/ 0 h 74"/>
                <a:gd name="T2" fmla="*/ 8 w 618"/>
                <a:gd name="T3" fmla="*/ 0 h 74"/>
                <a:gd name="T4" fmla="*/ 0 w 618"/>
                <a:gd name="T5" fmla="*/ 8 h 74"/>
                <a:gd name="T6" fmla="*/ 0 w 618"/>
                <a:gd name="T7" fmla="*/ 13 h 74"/>
                <a:gd name="T8" fmla="*/ 77 w 618"/>
                <a:gd name="T9" fmla="*/ 73 h 74"/>
                <a:gd name="T10" fmla="*/ 154 w 618"/>
                <a:gd name="T11" fmla="*/ 20 h 74"/>
                <a:gd name="T12" fmla="*/ 154 w 618"/>
                <a:gd name="T13" fmla="*/ 20 h 74"/>
                <a:gd name="T14" fmla="*/ 154 w 618"/>
                <a:gd name="T15" fmla="*/ 20 h 74"/>
                <a:gd name="T16" fmla="*/ 232 w 618"/>
                <a:gd name="T17" fmla="*/ 73 h 74"/>
                <a:gd name="T18" fmla="*/ 233 w 618"/>
                <a:gd name="T19" fmla="*/ 73 h 74"/>
                <a:gd name="T20" fmla="*/ 234 w 618"/>
                <a:gd name="T21" fmla="*/ 73 h 74"/>
                <a:gd name="T22" fmla="*/ 234 w 618"/>
                <a:gd name="T23" fmla="*/ 73 h 74"/>
                <a:gd name="T24" fmla="*/ 235 w 618"/>
                <a:gd name="T25" fmla="*/ 73 h 74"/>
                <a:gd name="T26" fmla="*/ 308 w 618"/>
                <a:gd name="T27" fmla="*/ 21 h 74"/>
                <a:gd name="T28" fmla="*/ 308 w 618"/>
                <a:gd name="T29" fmla="*/ 21 h 74"/>
                <a:gd name="T30" fmla="*/ 309 w 618"/>
                <a:gd name="T31" fmla="*/ 20 h 74"/>
                <a:gd name="T32" fmla="*/ 309 w 618"/>
                <a:gd name="T33" fmla="*/ 21 h 74"/>
                <a:gd name="T34" fmla="*/ 386 w 618"/>
                <a:gd name="T35" fmla="*/ 74 h 74"/>
                <a:gd name="T36" fmla="*/ 463 w 618"/>
                <a:gd name="T37" fmla="*/ 21 h 74"/>
                <a:gd name="T38" fmla="*/ 540 w 618"/>
                <a:gd name="T39" fmla="*/ 74 h 74"/>
                <a:gd name="T40" fmla="*/ 618 w 618"/>
                <a:gd name="T41" fmla="*/ 14 h 74"/>
                <a:gd name="T42" fmla="*/ 617 w 618"/>
                <a:gd name="T43" fmla="*/ 7 h 74"/>
                <a:gd name="T44" fmla="*/ 609 w 618"/>
                <a:gd name="T4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8" h="74">
                  <a:moveTo>
                    <a:pt x="60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46"/>
                    <a:pt x="34" y="73"/>
                    <a:pt x="77" y="73"/>
                  </a:cubicBezTo>
                  <a:cubicBezTo>
                    <a:pt x="117" y="73"/>
                    <a:pt x="150" y="5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9" y="50"/>
                    <a:pt x="192" y="73"/>
                    <a:pt x="232" y="73"/>
                  </a:cubicBezTo>
                  <a:cubicBezTo>
                    <a:pt x="232" y="73"/>
                    <a:pt x="233" y="73"/>
                    <a:pt x="233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5" y="73"/>
                  </a:cubicBezTo>
                  <a:cubicBezTo>
                    <a:pt x="272" y="72"/>
                    <a:pt x="303" y="50"/>
                    <a:pt x="308" y="21"/>
                  </a:cubicBezTo>
                  <a:cubicBezTo>
                    <a:pt x="308" y="21"/>
                    <a:pt x="308" y="21"/>
                    <a:pt x="308" y="21"/>
                  </a:cubicBezTo>
                  <a:cubicBezTo>
                    <a:pt x="308" y="21"/>
                    <a:pt x="309" y="21"/>
                    <a:pt x="309" y="20"/>
                  </a:cubicBezTo>
                  <a:cubicBezTo>
                    <a:pt x="309" y="21"/>
                    <a:pt x="309" y="21"/>
                    <a:pt x="309" y="21"/>
                  </a:cubicBezTo>
                  <a:cubicBezTo>
                    <a:pt x="313" y="51"/>
                    <a:pt x="346" y="74"/>
                    <a:pt x="386" y="74"/>
                  </a:cubicBezTo>
                  <a:cubicBezTo>
                    <a:pt x="426" y="74"/>
                    <a:pt x="459" y="51"/>
                    <a:pt x="463" y="21"/>
                  </a:cubicBezTo>
                  <a:cubicBezTo>
                    <a:pt x="467" y="51"/>
                    <a:pt x="500" y="74"/>
                    <a:pt x="540" y="74"/>
                  </a:cubicBezTo>
                  <a:cubicBezTo>
                    <a:pt x="583" y="74"/>
                    <a:pt x="618" y="47"/>
                    <a:pt x="618" y="14"/>
                  </a:cubicBezTo>
                  <a:cubicBezTo>
                    <a:pt x="618" y="12"/>
                    <a:pt x="618" y="10"/>
                    <a:pt x="617" y="7"/>
                  </a:cubicBezTo>
                  <a:cubicBezTo>
                    <a:pt x="617" y="3"/>
                    <a:pt x="613" y="0"/>
                    <a:pt x="609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Freeform 75"/>
            <p:cNvSpPr>
              <a:spLocks/>
            </p:cNvSpPr>
            <p:nvPr/>
          </p:nvSpPr>
          <p:spPr bwMode="auto">
            <a:xfrm>
              <a:off x="11768033" y="1012262"/>
              <a:ext cx="0" cy="228600"/>
            </a:xfrm>
            <a:custGeom>
              <a:avLst/>
              <a:gdLst>
                <a:gd name="T0" fmla="*/ 0 h 24"/>
                <a:gd name="T1" fmla="*/ 4 h 24"/>
                <a:gd name="T2" fmla="*/ 24 h 24"/>
                <a:gd name="T3" fmla="*/ 4 h 24"/>
                <a:gd name="T4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2"/>
                    <a:pt x="0" y="2"/>
                    <a:pt x="0" y="4"/>
                  </a:cubicBezTo>
                  <a:cubicBezTo>
                    <a:pt x="0" y="11"/>
                    <a:pt x="0" y="17"/>
                    <a:pt x="0" y="24"/>
                  </a:cubicBezTo>
                  <a:cubicBezTo>
                    <a:pt x="0" y="17"/>
                    <a:pt x="0" y="11"/>
                    <a:pt x="0" y="4"/>
                  </a:cubicBezTo>
                  <a:cubicBezTo>
                    <a:pt x="0" y="2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Line 77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Line 78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0" name="Freeform 79"/>
            <p:cNvSpPr>
              <a:spLocks/>
            </p:cNvSpPr>
            <p:nvPr/>
          </p:nvSpPr>
          <p:spPr bwMode="auto">
            <a:xfrm>
              <a:off x="11768033" y="1240862"/>
              <a:ext cx="0" cy="228600"/>
            </a:xfrm>
            <a:custGeom>
              <a:avLst/>
              <a:gdLst>
                <a:gd name="T0" fmla="*/ 0 h 24"/>
                <a:gd name="T1" fmla="*/ 24 h 24"/>
                <a:gd name="T2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9"/>
                    <a:pt x="0" y="16"/>
                    <a:pt x="0" y="24"/>
                  </a:cubicBezTo>
                  <a:cubicBezTo>
                    <a:pt x="0" y="16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Freeform 80"/>
            <p:cNvSpPr>
              <a:spLocks/>
            </p:cNvSpPr>
            <p:nvPr/>
          </p:nvSpPr>
          <p:spPr bwMode="auto">
            <a:xfrm>
              <a:off x="11768033" y="964637"/>
              <a:ext cx="0" cy="47625"/>
            </a:xfrm>
            <a:custGeom>
              <a:avLst/>
              <a:gdLst>
                <a:gd name="T0" fmla="*/ 5 h 5"/>
                <a:gd name="T1" fmla="*/ 0 h 5"/>
                <a:gd name="T2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0" y="2"/>
                    <a:pt x="0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81"/>
            <p:cNvSpPr>
              <a:spLocks/>
            </p:cNvSpPr>
            <p:nvPr/>
          </p:nvSpPr>
          <p:spPr bwMode="auto">
            <a:xfrm>
              <a:off x="14684271" y="774137"/>
              <a:ext cx="1533525" cy="2420938"/>
            </a:xfrm>
            <a:custGeom>
              <a:avLst/>
              <a:gdLst>
                <a:gd name="T0" fmla="*/ 161 w 161"/>
                <a:gd name="T1" fmla="*/ 223 h 254"/>
                <a:gd name="T2" fmla="*/ 130 w 161"/>
                <a:gd name="T3" fmla="*/ 254 h 254"/>
                <a:gd name="T4" fmla="*/ 0 w 161"/>
                <a:gd name="T5" fmla="*/ 254 h 254"/>
                <a:gd name="T6" fmla="*/ 29 w 161"/>
                <a:gd name="T7" fmla="*/ 165 h 254"/>
                <a:gd name="T8" fmla="*/ 79 w 161"/>
                <a:gd name="T9" fmla="*/ 165 h 254"/>
                <a:gd name="T10" fmla="*/ 98 w 161"/>
                <a:gd name="T11" fmla="*/ 144 h 254"/>
                <a:gd name="T12" fmla="*/ 98 w 161"/>
                <a:gd name="T13" fmla="*/ 0 h 254"/>
                <a:gd name="T14" fmla="*/ 158 w 161"/>
                <a:gd name="T15" fmla="*/ 22 h 254"/>
                <a:gd name="T16" fmla="*/ 161 w 161"/>
                <a:gd name="T17" fmla="*/ 27 h 254"/>
                <a:gd name="T18" fmla="*/ 161 w 161"/>
                <a:gd name="T19" fmla="*/ 223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254">
                  <a:moveTo>
                    <a:pt x="161" y="223"/>
                  </a:moveTo>
                  <a:cubicBezTo>
                    <a:pt x="161" y="239"/>
                    <a:pt x="155" y="254"/>
                    <a:pt x="130" y="254"/>
                  </a:cubicBezTo>
                  <a:cubicBezTo>
                    <a:pt x="127" y="254"/>
                    <a:pt x="39" y="254"/>
                    <a:pt x="0" y="254"/>
                  </a:cubicBezTo>
                  <a:cubicBezTo>
                    <a:pt x="5" y="237"/>
                    <a:pt x="24" y="177"/>
                    <a:pt x="29" y="165"/>
                  </a:cubicBezTo>
                  <a:cubicBezTo>
                    <a:pt x="50" y="165"/>
                    <a:pt x="68" y="165"/>
                    <a:pt x="79" y="165"/>
                  </a:cubicBezTo>
                  <a:cubicBezTo>
                    <a:pt x="91" y="165"/>
                    <a:pt x="98" y="158"/>
                    <a:pt x="98" y="144"/>
                  </a:cubicBezTo>
                  <a:cubicBezTo>
                    <a:pt x="98" y="135"/>
                    <a:pt x="98" y="0"/>
                    <a:pt x="98" y="0"/>
                  </a:cubicBezTo>
                  <a:cubicBezTo>
                    <a:pt x="98" y="0"/>
                    <a:pt x="145" y="17"/>
                    <a:pt x="158" y="22"/>
                  </a:cubicBezTo>
                  <a:cubicBezTo>
                    <a:pt x="160" y="23"/>
                    <a:pt x="161" y="25"/>
                    <a:pt x="161" y="27"/>
                  </a:cubicBezTo>
                  <a:lnTo>
                    <a:pt x="161" y="22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82"/>
            <p:cNvSpPr>
              <a:spLocks/>
            </p:cNvSpPr>
            <p:nvPr/>
          </p:nvSpPr>
          <p:spPr bwMode="auto">
            <a:xfrm>
              <a:off x="11768033" y="802712"/>
              <a:ext cx="600075" cy="666750"/>
            </a:xfrm>
            <a:custGeom>
              <a:avLst/>
              <a:gdLst>
                <a:gd name="T0" fmla="*/ 63 w 63"/>
                <a:gd name="T1" fmla="*/ 41 h 70"/>
                <a:gd name="T2" fmla="*/ 63 w 63"/>
                <a:gd name="T3" fmla="*/ 62 h 70"/>
                <a:gd name="T4" fmla="*/ 55 w 63"/>
                <a:gd name="T5" fmla="*/ 70 h 70"/>
                <a:gd name="T6" fmla="*/ 8 w 63"/>
                <a:gd name="T7" fmla="*/ 70 h 70"/>
                <a:gd name="T8" fmla="*/ 0 w 63"/>
                <a:gd name="T9" fmla="*/ 62 h 70"/>
                <a:gd name="T10" fmla="*/ 0 w 63"/>
                <a:gd name="T11" fmla="*/ 21 h 70"/>
                <a:gd name="T12" fmla="*/ 3 w 63"/>
                <a:gd name="T13" fmla="*/ 16 h 70"/>
                <a:gd name="T14" fmla="*/ 63 w 63"/>
                <a:gd name="T15" fmla="*/ 0 h 70"/>
                <a:gd name="T16" fmla="*/ 63 w 63"/>
                <a:gd name="T17" fmla="*/ 4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0">
                  <a:moveTo>
                    <a:pt x="63" y="41"/>
                  </a:moveTo>
                  <a:cubicBezTo>
                    <a:pt x="63" y="62"/>
                    <a:pt x="63" y="62"/>
                    <a:pt x="63" y="62"/>
                  </a:cubicBezTo>
                  <a:cubicBezTo>
                    <a:pt x="63" y="67"/>
                    <a:pt x="60" y="70"/>
                    <a:pt x="55" y="70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4" y="70"/>
                    <a:pt x="0" y="66"/>
                    <a:pt x="0" y="62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9"/>
                    <a:pt x="1" y="17"/>
                    <a:pt x="3" y="16"/>
                  </a:cubicBezTo>
                  <a:cubicBezTo>
                    <a:pt x="15" y="13"/>
                    <a:pt x="48" y="4"/>
                    <a:pt x="63" y="0"/>
                  </a:cubicBezTo>
                  <a:cubicBezTo>
                    <a:pt x="63" y="14"/>
                    <a:pt x="63" y="27"/>
                    <a:pt x="63" y="4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Freeform 83"/>
            <p:cNvSpPr>
              <a:spLocks noEditPoints="1"/>
            </p:cNvSpPr>
            <p:nvPr/>
          </p:nvSpPr>
          <p:spPr bwMode="auto">
            <a:xfrm>
              <a:off x="8413646" y="574112"/>
              <a:ext cx="6480175" cy="6042025"/>
            </a:xfrm>
            <a:custGeom>
              <a:avLst/>
              <a:gdLst>
                <a:gd name="T0" fmla="*/ 500 w 680"/>
                <a:gd name="T1" fmla="*/ 543 h 634"/>
                <a:gd name="T2" fmla="*/ 262 w 680"/>
                <a:gd name="T3" fmla="*/ 543 h 634"/>
                <a:gd name="T4" fmla="*/ 236 w 680"/>
                <a:gd name="T5" fmla="*/ 569 h 634"/>
                <a:gd name="T6" fmla="*/ 642 w 680"/>
                <a:gd name="T7" fmla="*/ 111 h 634"/>
                <a:gd name="T8" fmla="*/ 149 w 680"/>
                <a:gd name="T9" fmla="*/ 58 h 634"/>
                <a:gd name="T10" fmla="*/ 16 w 680"/>
                <a:gd name="T11" fmla="*/ 5 h 634"/>
                <a:gd name="T12" fmla="*/ 117 w 680"/>
                <a:gd name="T13" fmla="*/ 91 h 634"/>
                <a:gd name="T14" fmla="*/ 211 w 680"/>
                <a:gd name="T15" fmla="*/ 417 h 634"/>
                <a:gd name="T16" fmla="*/ 210 w 680"/>
                <a:gd name="T17" fmla="*/ 529 h 634"/>
                <a:gd name="T18" fmla="*/ 262 w 680"/>
                <a:gd name="T19" fmla="*/ 634 h 634"/>
                <a:gd name="T20" fmla="*/ 314 w 680"/>
                <a:gd name="T21" fmla="*/ 527 h 634"/>
                <a:gd name="T22" fmla="*/ 446 w 680"/>
                <a:gd name="T23" fmla="*/ 533 h 634"/>
                <a:gd name="T24" fmla="*/ 565 w 680"/>
                <a:gd name="T25" fmla="*/ 569 h 634"/>
                <a:gd name="T26" fmla="*/ 554 w 680"/>
                <a:gd name="T27" fmla="*/ 532 h 634"/>
                <a:gd name="T28" fmla="*/ 551 w 680"/>
                <a:gd name="T29" fmla="*/ 489 h 634"/>
                <a:gd name="T30" fmla="*/ 227 w 680"/>
                <a:gd name="T31" fmla="*/ 477 h 634"/>
                <a:gd name="T32" fmla="*/ 565 w 680"/>
                <a:gd name="T33" fmla="*/ 434 h 634"/>
                <a:gd name="T34" fmla="*/ 679 w 680"/>
                <a:gd name="T35" fmla="*/ 139 h 634"/>
                <a:gd name="T36" fmla="*/ 298 w 680"/>
                <a:gd name="T37" fmla="*/ 387 h 634"/>
                <a:gd name="T38" fmla="*/ 246 w 680"/>
                <a:gd name="T39" fmla="*/ 341 h 634"/>
                <a:gd name="T40" fmla="*/ 314 w 680"/>
                <a:gd name="T41" fmla="*/ 352 h 634"/>
                <a:gd name="T42" fmla="*/ 298 w 680"/>
                <a:gd name="T43" fmla="*/ 297 h 634"/>
                <a:gd name="T44" fmla="*/ 217 w 680"/>
                <a:gd name="T45" fmla="*/ 249 h 634"/>
                <a:gd name="T46" fmla="*/ 314 w 680"/>
                <a:gd name="T47" fmla="*/ 259 h 634"/>
                <a:gd name="T48" fmla="*/ 298 w 680"/>
                <a:gd name="T49" fmla="*/ 204 h 634"/>
                <a:gd name="T50" fmla="*/ 191 w 680"/>
                <a:gd name="T51" fmla="*/ 162 h 634"/>
                <a:gd name="T52" fmla="*/ 314 w 680"/>
                <a:gd name="T53" fmla="*/ 169 h 634"/>
                <a:gd name="T54" fmla="*/ 441 w 680"/>
                <a:gd name="T55" fmla="*/ 387 h 634"/>
                <a:gd name="T56" fmla="*/ 357 w 680"/>
                <a:gd name="T57" fmla="*/ 352 h 634"/>
                <a:gd name="T58" fmla="*/ 457 w 680"/>
                <a:gd name="T59" fmla="*/ 352 h 634"/>
                <a:gd name="T60" fmla="*/ 441 w 680"/>
                <a:gd name="T61" fmla="*/ 297 h 634"/>
                <a:gd name="T62" fmla="*/ 357 w 680"/>
                <a:gd name="T63" fmla="*/ 259 h 634"/>
                <a:gd name="T64" fmla="*/ 457 w 680"/>
                <a:gd name="T65" fmla="*/ 259 h 634"/>
                <a:gd name="T66" fmla="*/ 441 w 680"/>
                <a:gd name="T67" fmla="*/ 204 h 634"/>
                <a:gd name="T68" fmla="*/ 357 w 680"/>
                <a:gd name="T69" fmla="*/ 169 h 634"/>
                <a:gd name="T70" fmla="*/ 457 w 680"/>
                <a:gd name="T71" fmla="*/ 169 h 634"/>
                <a:gd name="T72" fmla="*/ 562 w 680"/>
                <a:gd name="T73" fmla="*/ 382 h 634"/>
                <a:gd name="T74" fmla="*/ 500 w 680"/>
                <a:gd name="T75" fmla="*/ 371 h 634"/>
                <a:gd name="T76" fmla="*/ 570 w 680"/>
                <a:gd name="T77" fmla="*/ 336 h 634"/>
                <a:gd name="T78" fmla="*/ 589 w 680"/>
                <a:gd name="T79" fmla="*/ 285 h 634"/>
                <a:gd name="T80" fmla="*/ 500 w 680"/>
                <a:gd name="T81" fmla="*/ 281 h 634"/>
                <a:gd name="T82" fmla="*/ 596 w 680"/>
                <a:gd name="T83" fmla="*/ 243 h 634"/>
                <a:gd name="T84" fmla="*/ 616 w 680"/>
                <a:gd name="T85" fmla="*/ 193 h 634"/>
                <a:gd name="T86" fmla="*/ 500 w 680"/>
                <a:gd name="T87" fmla="*/ 188 h 634"/>
                <a:gd name="T88" fmla="*/ 618 w 680"/>
                <a:gd name="T89" fmla="*/ 153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80" h="634">
                  <a:moveTo>
                    <a:pt x="500" y="595"/>
                  </a:moveTo>
                  <a:cubicBezTo>
                    <a:pt x="486" y="595"/>
                    <a:pt x="475" y="583"/>
                    <a:pt x="475" y="569"/>
                  </a:cubicBezTo>
                  <a:cubicBezTo>
                    <a:pt x="475" y="555"/>
                    <a:pt x="486" y="543"/>
                    <a:pt x="500" y="543"/>
                  </a:cubicBezTo>
                  <a:cubicBezTo>
                    <a:pt x="515" y="543"/>
                    <a:pt x="526" y="555"/>
                    <a:pt x="526" y="569"/>
                  </a:cubicBezTo>
                  <a:cubicBezTo>
                    <a:pt x="526" y="583"/>
                    <a:pt x="515" y="595"/>
                    <a:pt x="500" y="595"/>
                  </a:cubicBezTo>
                  <a:close/>
                  <a:moveTo>
                    <a:pt x="262" y="543"/>
                  </a:moveTo>
                  <a:cubicBezTo>
                    <a:pt x="276" y="543"/>
                    <a:pt x="288" y="555"/>
                    <a:pt x="288" y="569"/>
                  </a:cubicBezTo>
                  <a:cubicBezTo>
                    <a:pt x="288" y="583"/>
                    <a:pt x="276" y="595"/>
                    <a:pt x="262" y="595"/>
                  </a:cubicBezTo>
                  <a:cubicBezTo>
                    <a:pt x="248" y="595"/>
                    <a:pt x="236" y="583"/>
                    <a:pt x="236" y="569"/>
                  </a:cubicBezTo>
                  <a:cubicBezTo>
                    <a:pt x="236" y="555"/>
                    <a:pt x="248" y="543"/>
                    <a:pt x="262" y="543"/>
                  </a:cubicBezTo>
                  <a:close/>
                  <a:moveTo>
                    <a:pt x="677" y="123"/>
                  </a:moveTo>
                  <a:cubicBezTo>
                    <a:pt x="670" y="110"/>
                    <a:pt x="656" y="111"/>
                    <a:pt x="642" y="111"/>
                  </a:cubicBezTo>
                  <a:cubicBezTo>
                    <a:pt x="184" y="111"/>
                    <a:pt x="184" y="111"/>
                    <a:pt x="184" y="111"/>
                  </a:cubicBezTo>
                  <a:cubicBezTo>
                    <a:pt x="172" y="111"/>
                    <a:pt x="167" y="108"/>
                    <a:pt x="163" y="98"/>
                  </a:cubicBezTo>
                  <a:cubicBezTo>
                    <a:pt x="160" y="84"/>
                    <a:pt x="156" y="70"/>
                    <a:pt x="149" y="58"/>
                  </a:cubicBezTo>
                  <a:cubicBezTo>
                    <a:pt x="146" y="51"/>
                    <a:pt x="141" y="43"/>
                    <a:pt x="134" y="39"/>
                  </a:cubicBezTo>
                  <a:cubicBezTo>
                    <a:pt x="103" y="27"/>
                    <a:pt x="72" y="13"/>
                    <a:pt x="40" y="3"/>
                  </a:cubicBezTo>
                  <a:cubicBezTo>
                    <a:pt x="33" y="0"/>
                    <a:pt x="22" y="1"/>
                    <a:pt x="16" y="5"/>
                  </a:cubicBezTo>
                  <a:cubicBezTo>
                    <a:pt x="0" y="17"/>
                    <a:pt x="7" y="36"/>
                    <a:pt x="28" y="43"/>
                  </a:cubicBezTo>
                  <a:cubicBezTo>
                    <a:pt x="50" y="53"/>
                    <a:pt x="74" y="62"/>
                    <a:pt x="96" y="70"/>
                  </a:cubicBezTo>
                  <a:cubicBezTo>
                    <a:pt x="107" y="74"/>
                    <a:pt x="113" y="79"/>
                    <a:pt x="117" y="91"/>
                  </a:cubicBezTo>
                  <a:cubicBezTo>
                    <a:pt x="127" y="125"/>
                    <a:pt x="139" y="158"/>
                    <a:pt x="151" y="192"/>
                  </a:cubicBezTo>
                  <a:cubicBezTo>
                    <a:pt x="172" y="250"/>
                    <a:pt x="192" y="309"/>
                    <a:pt x="213" y="367"/>
                  </a:cubicBezTo>
                  <a:cubicBezTo>
                    <a:pt x="220" y="384"/>
                    <a:pt x="227" y="400"/>
                    <a:pt x="211" y="417"/>
                  </a:cubicBezTo>
                  <a:cubicBezTo>
                    <a:pt x="211" y="417"/>
                    <a:pt x="210" y="419"/>
                    <a:pt x="210" y="421"/>
                  </a:cubicBezTo>
                  <a:cubicBezTo>
                    <a:pt x="203" y="441"/>
                    <a:pt x="194" y="463"/>
                    <a:pt x="187" y="486"/>
                  </a:cubicBezTo>
                  <a:cubicBezTo>
                    <a:pt x="175" y="517"/>
                    <a:pt x="177" y="520"/>
                    <a:pt x="210" y="529"/>
                  </a:cubicBezTo>
                  <a:cubicBezTo>
                    <a:pt x="209" y="530"/>
                    <a:pt x="208" y="532"/>
                    <a:pt x="208" y="534"/>
                  </a:cubicBezTo>
                  <a:cubicBezTo>
                    <a:pt x="201" y="544"/>
                    <a:pt x="197" y="556"/>
                    <a:pt x="197" y="569"/>
                  </a:cubicBezTo>
                  <a:cubicBezTo>
                    <a:pt x="197" y="605"/>
                    <a:pt x="226" y="634"/>
                    <a:pt x="262" y="634"/>
                  </a:cubicBezTo>
                  <a:cubicBezTo>
                    <a:pt x="298" y="634"/>
                    <a:pt x="327" y="605"/>
                    <a:pt x="327" y="569"/>
                  </a:cubicBezTo>
                  <a:cubicBezTo>
                    <a:pt x="327" y="556"/>
                    <a:pt x="323" y="543"/>
                    <a:pt x="316" y="533"/>
                  </a:cubicBezTo>
                  <a:cubicBezTo>
                    <a:pt x="316" y="531"/>
                    <a:pt x="315" y="529"/>
                    <a:pt x="314" y="527"/>
                  </a:cubicBezTo>
                  <a:cubicBezTo>
                    <a:pt x="450" y="527"/>
                    <a:pt x="450" y="527"/>
                    <a:pt x="450" y="527"/>
                  </a:cubicBezTo>
                  <a:cubicBezTo>
                    <a:pt x="449" y="529"/>
                    <a:pt x="448" y="531"/>
                    <a:pt x="446" y="533"/>
                  </a:cubicBezTo>
                  <a:cubicBezTo>
                    <a:pt x="446" y="533"/>
                    <a:pt x="446" y="533"/>
                    <a:pt x="446" y="533"/>
                  </a:cubicBezTo>
                  <a:cubicBezTo>
                    <a:pt x="439" y="543"/>
                    <a:pt x="435" y="556"/>
                    <a:pt x="435" y="569"/>
                  </a:cubicBezTo>
                  <a:cubicBezTo>
                    <a:pt x="435" y="605"/>
                    <a:pt x="464" y="634"/>
                    <a:pt x="500" y="634"/>
                  </a:cubicBezTo>
                  <a:cubicBezTo>
                    <a:pt x="536" y="634"/>
                    <a:pt x="565" y="605"/>
                    <a:pt x="565" y="569"/>
                  </a:cubicBezTo>
                  <a:cubicBezTo>
                    <a:pt x="565" y="556"/>
                    <a:pt x="561" y="543"/>
                    <a:pt x="554" y="533"/>
                  </a:cubicBezTo>
                  <a:cubicBezTo>
                    <a:pt x="554" y="533"/>
                    <a:pt x="554" y="533"/>
                    <a:pt x="554" y="533"/>
                  </a:cubicBezTo>
                  <a:cubicBezTo>
                    <a:pt x="554" y="533"/>
                    <a:pt x="554" y="533"/>
                    <a:pt x="554" y="532"/>
                  </a:cubicBezTo>
                  <a:cubicBezTo>
                    <a:pt x="553" y="529"/>
                    <a:pt x="586" y="517"/>
                    <a:pt x="586" y="506"/>
                  </a:cubicBezTo>
                  <a:cubicBezTo>
                    <a:pt x="586" y="496"/>
                    <a:pt x="579" y="489"/>
                    <a:pt x="563" y="489"/>
                  </a:cubicBezTo>
                  <a:cubicBezTo>
                    <a:pt x="551" y="489"/>
                    <a:pt x="551" y="489"/>
                    <a:pt x="551" y="489"/>
                  </a:cubicBezTo>
                  <a:cubicBezTo>
                    <a:pt x="251" y="489"/>
                    <a:pt x="251" y="489"/>
                    <a:pt x="251" y="489"/>
                  </a:cubicBezTo>
                  <a:cubicBezTo>
                    <a:pt x="234" y="489"/>
                    <a:pt x="234" y="489"/>
                    <a:pt x="234" y="489"/>
                  </a:cubicBezTo>
                  <a:cubicBezTo>
                    <a:pt x="227" y="489"/>
                    <a:pt x="223" y="486"/>
                    <a:pt x="227" y="477"/>
                  </a:cubicBezTo>
                  <a:cubicBezTo>
                    <a:pt x="230" y="467"/>
                    <a:pt x="235" y="457"/>
                    <a:pt x="237" y="446"/>
                  </a:cubicBezTo>
                  <a:cubicBezTo>
                    <a:pt x="241" y="436"/>
                    <a:pt x="247" y="434"/>
                    <a:pt x="258" y="434"/>
                  </a:cubicBezTo>
                  <a:cubicBezTo>
                    <a:pt x="565" y="434"/>
                    <a:pt x="565" y="434"/>
                    <a:pt x="565" y="434"/>
                  </a:cubicBezTo>
                  <a:cubicBezTo>
                    <a:pt x="577" y="434"/>
                    <a:pt x="586" y="429"/>
                    <a:pt x="591" y="415"/>
                  </a:cubicBezTo>
                  <a:cubicBezTo>
                    <a:pt x="608" y="359"/>
                    <a:pt x="627" y="300"/>
                    <a:pt x="646" y="244"/>
                  </a:cubicBezTo>
                  <a:cubicBezTo>
                    <a:pt x="656" y="208"/>
                    <a:pt x="668" y="173"/>
                    <a:pt x="679" y="139"/>
                  </a:cubicBezTo>
                  <a:cubicBezTo>
                    <a:pt x="680" y="135"/>
                    <a:pt x="679" y="129"/>
                    <a:pt x="677" y="123"/>
                  </a:cubicBezTo>
                  <a:close/>
                  <a:moveTo>
                    <a:pt x="314" y="371"/>
                  </a:moveTo>
                  <a:cubicBezTo>
                    <a:pt x="314" y="380"/>
                    <a:pt x="307" y="387"/>
                    <a:pt x="298" y="387"/>
                  </a:cubicBezTo>
                  <a:cubicBezTo>
                    <a:pt x="265" y="387"/>
                    <a:pt x="265" y="387"/>
                    <a:pt x="265" y="387"/>
                  </a:cubicBezTo>
                  <a:cubicBezTo>
                    <a:pt x="262" y="387"/>
                    <a:pt x="259" y="385"/>
                    <a:pt x="258" y="382"/>
                  </a:cubicBezTo>
                  <a:cubicBezTo>
                    <a:pt x="246" y="341"/>
                    <a:pt x="246" y="341"/>
                    <a:pt x="246" y="341"/>
                  </a:cubicBezTo>
                  <a:cubicBezTo>
                    <a:pt x="245" y="338"/>
                    <a:pt x="247" y="336"/>
                    <a:pt x="249" y="336"/>
                  </a:cubicBezTo>
                  <a:cubicBezTo>
                    <a:pt x="298" y="336"/>
                    <a:pt x="298" y="336"/>
                    <a:pt x="298" y="336"/>
                  </a:cubicBezTo>
                  <a:cubicBezTo>
                    <a:pt x="307" y="336"/>
                    <a:pt x="314" y="343"/>
                    <a:pt x="314" y="352"/>
                  </a:cubicBezTo>
                  <a:lnTo>
                    <a:pt x="314" y="371"/>
                  </a:lnTo>
                  <a:close/>
                  <a:moveTo>
                    <a:pt x="314" y="281"/>
                  </a:moveTo>
                  <a:cubicBezTo>
                    <a:pt x="314" y="289"/>
                    <a:pt x="307" y="297"/>
                    <a:pt x="298" y="297"/>
                  </a:cubicBezTo>
                  <a:cubicBezTo>
                    <a:pt x="244" y="297"/>
                    <a:pt x="244" y="297"/>
                    <a:pt x="244" y="297"/>
                  </a:cubicBezTo>
                  <a:cubicBezTo>
                    <a:pt x="237" y="297"/>
                    <a:pt x="231" y="292"/>
                    <a:pt x="229" y="285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6"/>
                    <a:pt x="219" y="243"/>
                    <a:pt x="221" y="243"/>
                  </a:cubicBezTo>
                  <a:cubicBezTo>
                    <a:pt x="298" y="243"/>
                    <a:pt x="298" y="243"/>
                    <a:pt x="298" y="243"/>
                  </a:cubicBezTo>
                  <a:cubicBezTo>
                    <a:pt x="307" y="243"/>
                    <a:pt x="314" y="251"/>
                    <a:pt x="314" y="259"/>
                  </a:cubicBezTo>
                  <a:lnTo>
                    <a:pt x="314" y="281"/>
                  </a:lnTo>
                  <a:close/>
                  <a:moveTo>
                    <a:pt x="314" y="188"/>
                  </a:moveTo>
                  <a:cubicBezTo>
                    <a:pt x="314" y="197"/>
                    <a:pt x="307" y="204"/>
                    <a:pt x="298" y="204"/>
                  </a:cubicBezTo>
                  <a:cubicBezTo>
                    <a:pt x="216" y="204"/>
                    <a:pt x="216" y="204"/>
                    <a:pt x="216" y="204"/>
                  </a:cubicBezTo>
                  <a:cubicBezTo>
                    <a:pt x="209" y="204"/>
                    <a:pt x="203" y="200"/>
                    <a:pt x="201" y="193"/>
                  </a:cubicBezTo>
                  <a:cubicBezTo>
                    <a:pt x="191" y="162"/>
                    <a:pt x="191" y="162"/>
                    <a:pt x="191" y="162"/>
                  </a:cubicBezTo>
                  <a:cubicBezTo>
                    <a:pt x="190" y="157"/>
                    <a:pt x="193" y="153"/>
                    <a:pt x="198" y="153"/>
                  </a:cubicBezTo>
                  <a:cubicBezTo>
                    <a:pt x="298" y="153"/>
                    <a:pt x="298" y="153"/>
                    <a:pt x="298" y="153"/>
                  </a:cubicBezTo>
                  <a:cubicBezTo>
                    <a:pt x="307" y="153"/>
                    <a:pt x="314" y="160"/>
                    <a:pt x="314" y="169"/>
                  </a:cubicBezTo>
                  <a:lnTo>
                    <a:pt x="314" y="188"/>
                  </a:lnTo>
                  <a:close/>
                  <a:moveTo>
                    <a:pt x="457" y="371"/>
                  </a:moveTo>
                  <a:cubicBezTo>
                    <a:pt x="457" y="380"/>
                    <a:pt x="450" y="387"/>
                    <a:pt x="441" y="387"/>
                  </a:cubicBezTo>
                  <a:cubicBezTo>
                    <a:pt x="373" y="387"/>
                    <a:pt x="373" y="387"/>
                    <a:pt x="373" y="387"/>
                  </a:cubicBezTo>
                  <a:cubicBezTo>
                    <a:pt x="364" y="387"/>
                    <a:pt x="357" y="380"/>
                    <a:pt x="357" y="371"/>
                  </a:cubicBezTo>
                  <a:cubicBezTo>
                    <a:pt x="357" y="352"/>
                    <a:pt x="357" y="352"/>
                    <a:pt x="357" y="352"/>
                  </a:cubicBezTo>
                  <a:cubicBezTo>
                    <a:pt x="357" y="343"/>
                    <a:pt x="364" y="336"/>
                    <a:pt x="373" y="336"/>
                  </a:cubicBezTo>
                  <a:cubicBezTo>
                    <a:pt x="441" y="336"/>
                    <a:pt x="441" y="336"/>
                    <a:pt x="441" y="336"/>
                  </a:cubicBezTo>
                  <a:cubicBezTo>
                    <a:pt x="450" y="336"/>
                    <a:pt x="457" y="343"/>
                    <a:pt x="457" y="352"/>
                  </a:cubicBezTo>
                  <a:lnTo>
                    <a:pt x="457" y="371"/>
                  </a:lnTo>
                  <a:close/>
                  <a:moveTo>
                    <a:pt x="457" y="281"/>
                  </a:moveTo>
                  <a:cubicBezTo>
                    <a:pt x="457" y="289"/>
                    <a:pt x="450" y="297"/>
                    <a:pt x="441" y="297"/>
                  </a:cubicBezTo>
                  <a:cubicBezTo>
                    <a:pt x="373" y="297"/>
                    <a:pt x="373" y="297"/>
                    <a:pt x="373" y="297"/>
                  </a:cubicBezTo>
                  <a:cubicBezTo>
                    <a:pt x="364" y="297"/>
                    <a:pt x="357" y="289"/>
                    <a:pt x="357" y="281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51"/>
                    <a:pt x="364" y="243"/>
                    <a:pt x="373" y="243"/>
                  </a:cubicBezTo>
                  <a:cubicBezTo>
                    <a:pt x="441" y="243"/>
                    <a:pt x="441" y="243"/>
                    <a:pt x="441" y="243"/>
                  </a:cubicBezTo>
                  <a:cubicBezTo>
                    <a:pt x="450" y="243"/>
                    <a:pt x="457" y="251"/>
                    <a:pt x="457" y="259"/>
                  </a:cubicBezTo>
                  <a:lnTo>
                    <a:pt x="457" y="281"/>
                  </a:lnTo>
                  <a:close/>
                  <a:moveTo>
                    <a:pt x="457" y="188"/>
                  </a:moveTo>
                  <a:cubicBezTo>
                    <a:pt x="457" y="197"/>
                    <a:pt x="450" y="204"/>
                    <a:pt x="441" y="204"/>
                  </a:cubicBezTo>
                  <a:cubicBezTo>
                    <a:pt x="373" y="204"/>
                    <a:pt x="373" y="204"/>
                    <a:pt x="373" y="204"/>
                  </a:cubicBezTo>
                  <a:cubicBezTo>
                    <a:pt x="364" y="204"/>
                    <a:pt x="357" y="197"/>
                    <a:pt x="357" y="188"/>
                  </a:cubicBezTo>
                  <a:cubicBezTo>
                    <a:pt x="357" y="169"/>
                    <a:pt x="357" y="169"/>
                    <a:pt x="357" y="169"/>
                  </a:cubicBezTo>
                  <a:cubicBezTo>
                    <a:pt x="357" y="160"/>
                    <a:pt x="364" y="153"/>
                    <a:pt x="373" y="153"/>
                  </a:cubicBezTo>
                  <a:cubicBezTo>
                    <a:pt x="441" y="153"/>
                    <a:pt x="441" y="153"/>
                    <a:pt x="441" y="153"/>
                  </a:cubicBezTo>
                  <a:cubicBezTo>
                    <a:pt x="450" y="153"/>
                    <a:pt x="457" y="160"/>
                    <a:pt x="457" y="169"/>
                  </a:cubicBezTo>
                  <a:lnTo>
                    <a:pt x="457" y="188"/>
                  </a:lnTo>
                  <a:close/>
                  <a:moveTo>
                    <a:pt x="574" y="341"/>
                  </a:moveTo>
                  <a:cubicBezTo>
                    <a:pt x="562" y="382"/>
                    <a:pt x="562" y="382"/>
                    <a:pt x="562" y="382"/>
                  </a:cubicBezTo>
                  <a:cubicBezTo>
                    <a:pt x="561" y="385"/>
                    <a:pt x="558" y="387"/>
                    <a:pt x="555" y="387"/>
                  </a:cubicBezTo>
                  <a:cubicBezTo>
                    <a:pt x="516" y="387"/>
                    <a:pt x="516" y="387"/>
                    <a:pt x="516" y="387"/>
                  </a:cubicBezTo>
                  <a:cubicBezTo>
                    <a:pt x="507" y="387"/>
                    <a:pt x="500" y="380"/>
                    <a:pt x="500" y="371"/>
                  </a:cubicBezTo>
                  <a:cubicBezTo>
                    <a:pt x="500" y="352"/>
                    <a:pt x="500" y="352"/>
                    <a:pt x="500" y="352"/>
                  </a:cubicBezTo>
                  <a:cubicBezTo>
                    <a:pt x="500" y="343"/>
                    <a:pt x="507" y="336"/>
                    <a:pt x="516" y="336"/>
                  </a:cubicBezTo>
                  <a:cubicBezTo>
                    <a:pt x="570" y="336"/>
                    <a:pt x="570" y="336"/>
                    <a:pt x="570" y="336"/>
                  </a:cubicBezTo>
                  <a:cubicBezTo>
                    <a:pt x="572" y="336"/>
                    <a:pt x="574" y="338"/>
                    <a:pt x="574" y="341"/>
                  </a:cubicBezTo>
                  <a:close/>
                  <a:moveTo>
                    <a:pt x="600" y="249"/>
                  </a:moveTo>
                  <a:cubicBezTo>
                    <a:pt x="589" y="285"/>
                    <a:pt x="589" y="285"/>
                    <a:pt x="589" y="285"/>
                  </a:cubicBezTo>
                  <a:cubicBezTo>
                    <a:pt x="588" y="292"/>
                    <a:pt x="581" y="297"/>
                    <a:pt x="574" y="297"/>
                  </a:cubicBezTo>
                  <a:cubicBezTo>
                    <a:pt x="516" y="297"/>
                    <a:pt x="516" y="297"/>
                    <a:pt x="516" y="297"/>
                  </a:cubicBezTo>
                  <a:cubicBezTo>
                    <a:pt x="507" y="297"/>
                    <a:pt x="500" y="289"/>
                    <a:pt x="500" y="281"/>
                  </a:cubicBezTo>
                  <a:cubicBezTo>
                    <a:pt x="500" y="259"/>
                    <a:pt x="500" y="259"/>
                    <a:pt x="500" y="259"/>
                  </a:cubicBezTo>
                  <a:cubicBezTo>
                    <a:pt x="500" y="251"/>
                    <a:pt x="507" y="243"/>
                    <a:pt x="516" y="243"/>
                  </a:cubicBezTo>
                  <a:cubicBezTo>
                    <a:pt x="596" y="243"/>
                    <a:pt x="596" y="243"/>
                    <a:pt x="596" y="243"/>
                  </a:cubicBezTo>
                  <a:cubicBezTo>
                    <a:pt x="599" y="243"/>
                    <a:pt x="601" y="246"/>
                    <a:pt x="600" y="249"/>
                  </a:cubicBezTo>
                  <a:close/>
                  <a:moveTo>
                    <a:pt x="625" y="162"/>
                  </a:moveTo>
                  <a:cubicBezTo>
                    <a:pt x="616" y="193"/>
                    <a:pt x="616" y="193"/>
                    <a:pt x="616" y="193"/>
                  </a:cubicBezTo>
                  <a:cubicBezTo>
                    <a:pt x="614" y="200"/>
                    <a:pt x="608" y="204"/>
                    <a:pt x="601" y="204"/>
                  </a:cubicBezTo>
                  <a:cubicBezTo>
                    <a:pt x="516" y="204"/>
                    <a:pt x="516" y="204"/>
                    <a:pt x="516" y="204"/>
                  </a:cubicBezTo>
                  <a:cubicBezTo>
                    <a:pt x="507" y="204"/>
                    <a:pt x="500" y="197"/>
                    <a:pt x="500" y="188"/>
                  </a:cubicBezTo>
                  <a:cubicBezTo>
                    <a:pt x="500" y="169"/>
                    <a:pt x="500" y="169"/>
                    <a:pt x="500" y="169"/>
                  </a:cubicBezTo>
                  <a:cubicBezTo>
                    <a:pt x="500" y="160"/>
                    <a:pt x="507" y="153"/>
                    <a:pt x="516" y="153"/>
                  </a:cubicBezTo>
                  <a:cubicBezTo>
                    <a:pt x="618" y="153"/>
                    <a:pt x="618" y="153"/>
                    <a:pt x="618" y="153"/>
                  </a:cubicBezTo>
                  <a:cubicBezTo>
                    <a:pt x="623" y="153"/>
                    <a:pt x="626" y="157"/>
                    <a:pt x="625" y="16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5" name="Group 134"/>
          <p:cNvGrpSpPr>
            <a:grpSpLocks noChangeAspect="1"/>
          </p:cNvGrpSpPr>
          <p:nvPr/>
        </p:nvGrpSpPr>
        <p:grpSpPr>
          <a:xfrm>
            <a:off x="15475546" y="2736506"/>
            <a:ext cx="336735" cy="305004"/>
            <a:chOff x="3650137" y="2537735"/>
            <a:chExt cx="536673" cy="48890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6" name="Freeform 6"/>
            <p:cNvSpPr>
              <a:spLocks noEditPoints="1"/>
            </p:cNvSpPr>
            <p:nvPr/>
          </p:nvSpPr>
          <p:spPr bwMode="auto">
            <a:xfrm flipH="1">
              <a:off x="3650137" y="2537735"/>
              <a:ext cx="536673" cy="488902"/>
            </a:xfrm>
            <a:custGeom>
              <a:avLst/>
              <a:gdLst>
                <a:gd name="T0" fmla="*/ 1042 w 1056"/>
                <a:gd name="T1" fmla="*/ 484 h 962"/>
                <a:gd name="T2" fmla="*/ 942 w 1056"/>
                <a:gd name="T3" fmla="*/ 322 h 962"/>
                <a:gd name="T4" fmla="*/ 942 w 1056"/>
                <a:gd name="T5" fmla="*/ 313 h 962"/>
                <a:gd name="T6" fmla="*/ 488 w 1056"/>
                <a:gd name="T7" fmla="*/ 0 h 962"/>
                <a:gd name="T8" fmla="*/ 34 w 1056"/>
                <a:gd name="T9" fmla="*/ 313 h 962"/>
                <a:gd name="T10" fmla="*/ 65 w 1056"/>
                <a:gd name="T11" fmla="*/ 426 h 962"/>
                <a:gd name="T12" fmla="*/ 7 w 1056"/>
                <a:gd name="T13" fmla="*/ 601 h 962"/>
                <a:gd name="T14" fmla="*/ 561 w 1056"/>
                <a:gd name="T15" fmla="*/ 862 h 962"/>
                <a:gd name="T16" fmla="*/ 608 w 1056"/>
                <a:gd name="T17" fmla="*/ 855 h 962"/>
                <a:gd name="T18" fmla="*/ 915 w 1056"/>
                <a:gd name="T19" fmla="*/ 925 h 962"/>
                <a:gd name="T20" fmla="*/ 800 w 1056"/>
                <a:gd name="T21" fmla="*/ 797 h 962"/>
                <a:gd name="T22" fmla="*/ 1042 w 1056"/>
                <a:gd name="T23" fmla="*/ 484 h 962"/>
                <a:gd name="T24" fmla="*/ 488 w 1056"/>
                <a:gd name="T25" fmla="*/ 544 h 962"/>
                <a:gd name="T26" fmla="*/ 449 w 1056"/>
                <a:gd name="T27" fmla="*/ 543 h 962"/>
                <a:gd name="T28" fmla="*/ 265 w 1056"/>
                <a:gd name="T29" fmla="*/ 626 h 962"/>
                <a:gd name="T30" fmla="*/ 305 w 1056"/>
                <a:gd name="T31" fmla="*/ 513 h 962"/>
                <a:gd name="T32" fmla="*/ 116 w 1056"/>
                <a:gd name="T33" fmla="*/ 313 h 962"/>
                <a:gd name="T34" fmla="*/ 488 w 1056"/>
                <a:gd name="T35" fmla="*/ 82 h 962"/>
                <a:gd name="T36" fmla="*/ 861 w 1056"/>
                <a:gd name="T37" fmla="*/ 313 h 962"/>
                <a:gd name="T38" fmla="*/ 488 w 1056"/>
                <a:gd name="T39" fmla="*/ 544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6" h="962">
                  <a:moveTo>
                    <a:pt x="1042" y="484"/>
                  </a:moveTo>
                  <a:cubicBezTo>
                    <a:pt x="1035" y="421"/>
                    <a:pt x="998" y="366"/>
                    <a:pt x="942" y="322"/>
                  </a:cubicBezTo>
                  <a:cubicBezTo>
                    <a:pt x="942" y="319"/>
                    <a:pt x="942" y="316"/>
                    <a:pt x="942" y="313"/>
                  </a:cubicBezTo>
                  <a:cubicBezTo>
                    <a:pt x="942" y="140"/>
                    <a:pt x="739" y="0"/>
                    <a:pt x="488" y="0"/>
                  </a:cubicBezTo>
                  <a:cubicBezTo>
                    <a:pt x="237" y="0"/>
                    <a:pt x="34" y="140"/>
                    <a:pt x="34" y="313"/>
                  </a:cubicBezTo>
                  <a:cubicBezTo>
                    <a:pt x="34" y="353"/>
                    <a:pt x="45" y="391"/>
                    <a:pt x="65" y="426"/>
                  </a:cubicBezTo>
                  <a:cubicBezTo>
                    <a:pt x="22" y="480"/>
                    <a:pt x="0" y="540"/>
                    <a:pt x="7" y="601"/>
                  </a:cubicBezTo>
                  <a:cubicBezTo>
                    <a:pt x="27" y="777"/>
                    <a:pt x="275" y="894"/>
                    <a:pt x="561" y="862"/>
                  </a:cubicBezTo>
                  <a:cubicBezTo>
                    <a:pt x="577" y="860"/>
                    <a:pt x="592" y="858"/>
                    <a:pt x="608" y="855"/>
                  </a:cubicBezTo>
                  <a:cubicBezTo>
                    <a:pt x="729" y="962"/>
                    <a:pt x="915" y="925"/>
                    <a:pt x="915" y="925"/>
                  </a:cubicBezTo>
                  <a:cubicBezTo>
                    <a:pt x="862" y="896"/>
                    <a:pt x="821" y="834"/>
                    <a:pt x="800" y="797"/>
                  </a:cubicBezTo>
                  <a:cubicBezTo>
                    <a:pt x="957" y="725"/>
                    <a:pt x="1056" y="606"/>
                    <a:pt x="1042" y="484"/>
                  </a:cubicBezTo>
                  <a:close/>
                  <a:moveTo>
                    <a:pt x="488" y="544"/>
                  </a:moveTo>
                  <a:cubicBezTo>
                    <a:pt x="475" y="544"/>
                    <a:pt x="462" y="543"/>
                    <a:pt x="449" y="543"/>
                  </a:cubicBezTo>
                  <a:cubicBezTo>
                    <a:pt x="368" y="629"/>
                    <a:pt x="265" y="626"/>
                    <a:pt x="265" y="626"/>
                  </a:cubicBezTo>
                  <a:cubicBezTo>
                    <a:pt x="294" y="594"/>
                    <a:pt x="303" y="549"/>
                    <a:pt x="305" y="513"/>
                  </a:cubicBezTo>
                  <a:cubicBezTo>
                    <a:pt x="193" y="472"/>
                    <a:pt x="116" y="397"/>
                    <a:pt x="116" y="313"/>
                  </a:cubicBezTo>
                  <a:cubicBezTo>
                    <a:pt x="116" y="188"/>
                    <a:pt x="286" y="82"/>
                    <a:pt x="488" y="82"/>
                  </a:cubicBezTo>
                  <a:cubicBezTo>
                    <a:pt x="690" y="82"/>
                    <a:pt x="861" y="188"/>
                    <a:pt x="861" y="313"/>
                  </a:cubicBezTo>
                  <a:cubicBezTo>
                    <a:pt x="861" y="438"/>
                    <a:pt x="690" y="544"/>
                    <a:pt x="488" y="54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37" name="Freeform 7"/>
            <p:cNvSpPr>
              <a:spLocks/>
            </p:cNvSpPr>
            <p:nvPr/>
          </p:nvSpPr>
          <p:spPr bwMode="auto">
            <a:xfrm>
              <a:off x="3805369" y="2597126"/>
              <a:ext cx="266400" cy="199262"/>
            </a:xfrm>
            <a:custGeom>
              <a:avLst/>
              <a:gdLst>
                <a:gd name="T0" fmla="*/ 363 w 524"/>
                <a:gd name="T1" fmla="*/ 0 h 392"/>
                <a:gd name="T2" fmla="*/ 353 w 524"/>
                <a:gd name="T3" fmla="*/ 16 h 392"/>
                <a:gd name="T4" fmla="*/ 390 w 524"/>
                <a:gd name="T5" fmla="*/ 12 h 392"/>
                <a:gd name="T6" fmla="*/ 390 w 524"/>
                <a:gd name="T7" fmla="*/ 16 h 392"/>
                <a:gd name="T8" fmla="*/ 347 w 524"/>
                <a:gd name="T9" fmla="*/ 33 h 392"/>
                <a:gd name="T10" fmla="*/ 347 w 524"/>
                <a:gd name="T11" fmla="*/ 34 h 392"/>
                <a:gd name="T12" fmla="*/ 452 w 524"/>
                <a:gd name="T13" fmla="*/ 106 h 392"/>
                <a:gd name="T14" fmla="*/ 462 w 524"/>
                <a:gd name="T15" fmla="*/ 136 h 392"/>
                <a:gd name="T16" fmla="*/ 522 w 524"/>
                <a:gd name="T17" fmla="*/ 135 h 392"/>
                <a:gd name="T18" fmla="*/ 467 w 524"/>
                <a:gd name="T19" fmla="*/ 163 h 392"/>
                <a:gd name="T20" fmla="*/ 467 w 524"/>
                <a:gd name="T21" fmla="*/ 165 h 392"/>
                <a:gd name="T22" fmla="*/ 524 w 524"/>
                <a:gd name="T23" fmla="*/ 169 h 392"/>
                <a:gd name="T24" fmla="*/ 518 w 524"/>
                <a:gd name="T25" fmla="*/ 177 h 392"/>
                <a:gd name="T26" fmla="*/ 489 w 524"/>
                <a:gd name="T27" fmla="*/ 190 h 392"/>
                <a:gd name="T28" fmla="*/ 464 w 524"/>
                <a:gd name="T29" fmla="*/ 193 h 392"/>
                <a:gd name="T30" fmla="*/ 461 w 524"/>
                <a:gd name="T31" fmla="*/ 193 h 392"/>
                <a:gd name="T32" fmla="*/ 450 w 524"/>
                <a:gd name="T33" fmla="*/ 228 h 392"/>
                <a:gd name="T34" fmla="*/ 395 w 524"/>
                <a:gd name="T35" fmla="*/ 299 h 392"/>
                <a:gd name="T36" fmla="*/ 51 w 524"/>
                <a:gd name="T37" fmla="*/ 316 h 392"/>
                <a:gd name="T38" fmla="*/ 0 w 524"/>
                <a:gd name="T39" fmla="*/ 266 h 392"/>
                <a:gd name="T40" fmla="*/ 190 w 524"/>
                <a:gd name="T41" fmla="*/ 256 h 392"/>
                <a:gd name="T42" fmla="*/ 157 w 524"/>
                <a:gd name="T43" fmla="*/ 246 h 392"/>
                <a:gd name="T44" fmla="*/ 155 w 524"/>
                <a:gd name="T45" fmla="*/ 226 h 392"/>
                <a:gd name="T46" fmla="*/ 172 w 524"/>
                <a:gd name="T47" fmla="*/ 210 h 392"/>
                <a:gd name="T48" fmla="*/ 109 w 524"/>
                <a:gd name="T49" fmla="*/ 180 h 392"/>
                <a:gd name="T50" fmla="*/ 143 w 524"/>
                <a:gd name="T51" fmla="*/ 165 h 392"/>
                <a:gd name="T52" fmla="*/ 86 w 524"/>
                <a:gd name="T53" fmla="*/ 111 h 392"/>
                <a:gd name="T54" fmla="*/ 89 w 524"/>
                <a:gd name="T55" fmla="*/ 111 h 392"/>
                <a:gd name="T56" fmla="*/ 116 w 524"/>
                <a:gd name="T57" fmla="*/ 105 h 392"/>
                <a:gd name="T58" fmla="*/ 113 w 524"/>
                <a:gd name="T59" fmla="*/ 105 h 392"/>
                <a:gd name="T60" fmla="*/ 73 w 524"/>
                <a:gd name="T61" fmla="*/ 40 h 392"/>
                <a:gd name="T62" fmla="*/ 74 w 524"/>
                <a:gd name="T63" fmla="*/ 40 h 392"/>
                <a:gd name="T64" fmla="*/ 248 w 524"/>
                <a:gd name="T65" fmla="*/ 132 h 392"/>
                <a:gd name="T66" fmla="*/ 251 w 524"/>
                <a:gd name="T67" fmla="*/ 130 h 392"/>
                <a:gd name="T68" fmla="*/ 332 w 524"/>
                <a:gd name="T69" fmla="*/ 4 h 392"/>
                <a:gd name="T70" fmla="*/ 328 w 524"/>
                <a:gd name="T71" fmla="*/ 16 h 392"/>
                <a:gd name="T72" fmla="*/ 363 w 524"/>
                <a:gd name="T73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4" h="392">
                  <a:moveTo>
                    <a:pt x="363" y="0"/>
                  </a:moveTo>
                  <a:cubicBezTo>
                    <a:pt x="370" y="4"/>
                    <a:pt x="357" y="12"/>
                    <a:pt x="353" y="16"/>
                  </a:cubicBezTo>
                  <a:cubicBezTo>
                    <a:pt x="364" y="12"/>
                    <a:pt x="378" y="6"/>
                    <a:pt x="390" y="12"/>
                  </a:cubicBezTo>
                  <a:cubicBezTo>
                    <a:pt x="390" y="13"/>
                    <a:pt x="390" y="15"/>
                    <a:pt x="390" y="16"/>
                  </a:cubicBezTo>
                  <a:cubicBezTo>
                    <a:pt x="379" y="24"/>
                    <a:pt x="364" y="30"/>
                    <a:pt x="347" y="33"/>
                  </a:cubicBezTo>
                  <a:cubicBezTo>
                    <a:pt x="347" y="33"/>
                    <a:pt x="347" y="34"/>
                    <a:pt x="347" y="34"/>
                  </a:cubicBezTo>
                  <a:cubicBezTo>
                    <a:pt x="403" y="35"/>
                    <a:pt x="434" y="68"/>
                    <a:pt x="452" y="106"/>
                  </a:cubicBezTo>
                  <a:cubicBezTo>
                    <a:pt x="455" y="116"/>
                    <a:pt x="459" y="126"/>
                    <a:pt x="462" y="136"/>
                  </a:cubicBezTo>
                  <a:cubicBezTo>
                    <a:pt x="480" y="141"/>
                    <a:pt x="506" y="139"/>
                    <a:pt x="522" y="135"/>
                  </a:cubicBezTo>
                  <a:cubicBezTo>
                    <a:pt x="509" y="157"/>
                    <a:pt x="492" y="153"/>
                    <a:pt x="467" y="163"/>
                  </a:cubicBezTo>
                  <a:cubicBezTo>
                    <a:pt x="467" y="164"/>
                    <a:pt x="467" y="164"/>
                    <a:pt x="467" y="165"/>
                  </a:cubicBezTo>
                  <a:cubicBezTo>
                    <a:pt x="484" y="167"/>
                    <a:pt x="503" y="173"/>
                    <a:pt x="524" y="169"/>
                  </a:cubicBezTo>
                  <a:cubicBezTo>
                    <a:pt x="522" y="172"/>
                    <a:pt x="520" y="174"/>
                    <a:pt x="518" y="177"/>
                  </a:cubicBezTo>
                  <a:cubicBezTo>
                    <a:pt x="508" y="181"/>
                    <a:pt x="499" y="186"/>
                    <a:pt x="489" y="190"/>
                  </a:cubicBezTo>
                  <a:cubicBezTo>
                    <a:pt x="481" y="191"/>
                    <a:pt x="472" y="192"/>
                    <a:pt x="464" y="193"/>
                  </a:cubicBezTo>
                  <a:cubicBezTo>
                    <a:pt x="463" y="193"/>
                    <a:pt x="462" y="193"/>
                    <a:pt x="461" y="193"/>
                  </a:cubicBezTo>
                  <a:cubicBezTo>
                    <a:pt x="457" y="205"/>
                    <a:pt x="454" y="216"/>
                    <a:pt x="450" y="228"/>
                  </a:cubicBezTo>
                  <a:cubicBezTo>
                    <a:pt x="437" y="254"/>
                    <a:pt x="417" y="282"/>
                    <a:pt x="395" y="299"/>
                  </a:cubicBezTo>
                  <a:cubicBezTo>
                    <a:pt x="304" y="372"/>
                    <a:pt x="155" y="392"/>
                    <a:pt x="51" y="316"/>
                  </a:cubicBezTo>
                  <a:cubicBezTo>
                    <a:pt x="33" y="303"/>
                    <a:pt x="9" y="287"/>
                    <a:pt x="0" y="266"/>
                  </a:cubicBezTo>
                  <a:cubicBezTo>
                    <a:pt x="52" y="304"/>
                    <a:pt x="148" y="312"/>
                    <a:pt x="190" y="256"/>
                  </a:cubicBezTo>
                  <a:cubicBezTo>
                    <a:pt x="174" y="256"/>
                    <a:pt x="166" y="252"/>
                    <a:pt x="157" y="246"/>
                  </a:cubicBezTo>
                  <a:cubicBezTo>
                    <a:pt x="155" y="240"/>
                    <a:pt x="152" y="233"/>
                    <a:pt x="155" y="226"/>
                  </a:cubicBezTo>
                  <a:cubicBezTo>
                    <a:pt x="159" y="218"/>
                    <a:pt x="166" y="216"/>
                    <a:pt x="172" y="210"/>
                  </a:cubicBezTo>
                  <a:cubicBezTo>
                    <a:pt x="135" y="211"/>
                    <a:pt x="125" y="198"/>
                    <a:pt x="109" y="180"/>
                  </a:cubicBezTo>
                  <a:cubicBezTo>
                    <a:pt x="116" y="170"/>
                    <a:pt x="126" y="165"/>
                    <a:pt x="143" y="165"/>
                  </a:cubicBezTo>
                  <a:cubicBezTo>
                    <a:pt x="119" y="146"/>
                    <a:pt x="91" y="149"/>
                    <a:pt x="86" y="111"/>
                  </a:cubicBezTo>
                  <a:cubicBezTo>
                    <a:pt x="87" y="111"/>
                    <a:pt x="88" y="111"/>
                    <a:pt x="89" y="111"/>
                  </a:cubicBezTo>
                  <a:cubicBezTo>
                    <a:pt x="98" y="109"/>
                    <a:pt x="107" y="107"/>
                    <a:pt x="116" y="105"/>
                  </a:cubicBezTo>
                  <a:cubicBezTo>
                    <a:pt x="115" y="105"/>
                    <a:pt x="114" y="105"/>
                    <a:pt x="113" y="105"/>
                  </a:cubicBezTo>
                  <a:cubicBezTo>
                    <a:pt x="95" y="86"/>
                    <a:pt x="74" y="78"/>
                    <a:pt x="73" y="40"/>
                  </a:cubicBezTo>
                  <a:cubicBezTo>
                    <a:pt x="73" y="40"/>
                    <a:pt x="74" y="40"/>
                    <a:pt x="74" y="40"/>
                  </a:cubicBezTo>
                  <a:cubicBezTo>
                    <a:pt x="132" y="62"/>
                    <a:pt x="214" y="86"/>
                    <a:pt x="248" y="132"/>
                  </a:cubicBezTo>
                  <a:cubicBezTo>
                    <a:pt x="249" y="131"/>
                    <a:pt x="250" y="131"/>
                    <a:pt x="251" y="130"/>
                  </a:cubicBezTo>
                  <a:cubicBezTo>
                    <a:pt x="264" y="82"/>
                    <a:pt x="294" y="29"/>
                    <a:pt x="332" y="4"/>
                  </a:cubicBezTo>
                  <a:cubicBezTo>
                    <a:pt x="331" y="8"/>
                    <a:pt x="329" y="12"/>
                    <a:pt x="328" y="16"/>
                  </a:cubicBezTo>
                  <a:cubicBezTo>
                    <a:pt x="339" y="11"/>
                    <a:pt x="351" y="6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38" name="Freeform 86"/>
          <p:cNvSpPr>
            <a:spLocks noChangeAspect="1" noEditPoints="1"/>
          </p:cNvSpPr>
          <p:nvPr/>
        </p:nvSpPr>
        <p:spPr bwMode="auto">
          <a:xfrm>
            <a:off x="13685705" y="2772116"/>
            <a:ext cx="270685" cy="267777"/>
          </a:xfrm>
          <a:custGeom>
            <a:avLst/>
            <a:gdLst>
              <a:gd name="T0" fmla="*/ 0 w 594"/>
              <a:gd name="T1" fmla="*/ 387 h 592"/>
              <a:gd name="T2" fmla="*/ 106 w 594"/>
              <a:gd name="T3" fmla="*/ 468 h 592"/>
              <a:gd name="T4" fmla="*/ 17 w 594"/>
              <a:gd name="T5" fmla="*/ 559 h 592"/>
              <a:gd name="T6" fmla="*/ 32 w 594"/>
              <a:gd name="T7" fmla="*/ 592 h 592"/>
              <a:gd name="T8" fmla="*/ 577 w 594"/>
              <a:gd name="T9" fmla="*/ 561 h 592"/>
              <a:gd name="T10" fmla="*/ 507 w 594"/>
              <a:gd name="T11" fmla="*/ 474 h 592"/>
              <a:gd name="T12" fmla="*/ 555 w 594"/>
              <a:gd name="T13" fmla="*/ 425 h 592"/>
              <a:gd name="T14" fmla="*/ 358 w 594"/>
              <a:gd name="T15" fmla="*/ 496 h 592"/>
              <a:gd name="T16" fmla="*/ 306 w 594"/>
              <a:gd name="T17" fmla="*/ 482 h 592"/>
              <a:gd name="T18" fmla="*/ 306 w 594"/>
              <a:gd name="T19" fmla="*/ 477 h 592"/>
              <a:gd name="T20" fmla="*/ 354 w 594"/>
              <a:gd name="T21" fmla="*/ 478 h 592"/>
              <a:gd name="T22" fmla="*/ 388 w 594"/>
              <a:gd name="T23" fmla="*/ 504 h 592"/>
              <a:gd name="T24" fmla="*/ 404 w 594"/>
              <a:gd name="T25" fmla="*/ 525 h 592"/>
              <a:gd name="T26" fmla="*/ 346 w 594"/>
              <a:gd name="T27" fmla="*/ 524 h 592"/>
              <a:gd name="T28" fmla="*/ 388 w 594"/>
              <a:gd name="T29" fmla="*/ 504 h 592"/>
              <a:gd name="T30" fmla="*/ 237 w 594"/>
              <a:gd name="T31" fmla="*/ 487 h 592"/>
              <a:gd name="T32" fmla="*/ 288 w 594"/>
              <a:gd name="T33" fmla="*/ 477 h 592"/>
              <a:gd name="T34" fmla="*/ 288 w 594"/>
              <a:gd name="T35" fmla="*/ 489 h 592"/>
              <a:gd name="T36" fmla="*/ 250 w 594"/>
              <a:gd name="T37" fmla="*/ 506 h 592"/>
              <a:gd name="T38" fmla="*/ 238 w 594"/>
              <a:gd name="T39" fmla="*/ 527 h 592"/>
              <a:gd name="T40" fmla="*/ 196 w 594"/>
              <a:gd name="T41" fmla="*/ 507 h 592"/>
              <a:gd name="T42" fmla="*/ 268 w 594"/>
              <a:gd name="T43" fmla="*/ 520 h 592"/>
              <a:gd name="T44" fmla="*/ 324 w 594"/>
              <a:gd name="T45" fmla="*/ 506 h 592"/>
              <a:gd name="T46" fmla="*/ 317 w 594"/>
              <a:gd name="T47" fmla="*/ 527 h 592"/>
              <a:gd name="T48" fmla="*/ 268 w 594"/>
              <a:gd name="T49" fmla="*/ 520 h 592"/>
              <a:gd name="T50" fmla="*/ 184 w 594"/>
              <a:gd name="T51" fmla="*/ 475 h 592"/>
              <a:gd name="T52" fmla="*/ 218 w 594"/>
              <a:gd name="T53" fmla="*/ 495 h 592"/>
              <a:gd name="T54" fmla="*/ 166 w 594"/>
              <a:gd name="T55" fmla="*/ 493 h 592"/>
              <a:gd name="T56" fmla="*/ 108 w 594"/>
              <a:gd name="T57" fmla="*/ 479 h 592"/>
              <a:gd name="T58" fmla="*/ 157 w 594"/>
              <a:gd name="T59" fmla="*/ 480 h 592"/>
              <a:gd name="T60" fmla="*/ 101 w 594"/>
              <a:gd name="T61" fmla="*/ 498 h 592"/>
              <a:gd name="T62" fmla="*/ 84 w 594"/>
              <a:gd name="T63" fmla="*/ 507 h 592"/>
              <a:gd name="T64" fmla="*/ 177 w 594"/>
              <a:gd name="T65" fmla="*/ 509 h 592"/>
              <a:gd name="T66" fmla="*/ 158 w 594"/>
              <a:gd name="T67" fmla="*/ 527 h 592"/>
              <a:gd name="T68" fmla="*/ 134 w 594"/>
              <a:gd name="T69" fmla="*/ 538 h 592"/>
              <a:gd name="T70" fmla="*/ 56 w 594"/>
              <a:gd name="T71" fmla="*/ 555 h 592"/>
              <a:gd name="T72" fmla="*/ 74 w 594"/>
              <a:gd name="T73" fmla="*/ 532 h 592"/>
              <a:gd name="T74" fmla="*/ 446 w 594"/>
              <a:gd name="T75" fmla="*/ 553 h 592"/>
              <a:gd name="T76" fmla="*/ 148 w 594"/>
              <a:gd name="T77" fmla="*/ 549 h 592"/>
              <a:gd name="T78" fmla="*/ 427 w 594"/>
              <a:gd name="T79" fmla="*/ 532 h 592"/>
              <a:gd name="T80" fmla="*/ 446 w 594"/>
              <a:gd name="T81" fmla="*/ 553 h 592"/>
              <a:gd name="T82" fmla="*/ 481 w 594"/>
              <a:gd name="T83" fmla="*/ 555 h 592"/>
              <a:gd name="T84" fmla="*/ 467 w 594"/>
              <a:gd name="T85" fmla="*/ 532 h 592"/>
              <a:gd name="T86" fmla="*/ 510 w 594"/>
              <a:gd name="T87" fmla="*/ 507 h 592"/>
              <a:gd name="T88" fmla="*/ 515 w 594"/>
              <a:gd name="T89" fmla="*/ 527 h 592"/>
              <a:gd name="T90" fmla="*/ 418 w 594"/>
              <a:gd name="T91" fmla="*/ 505 h 592"/>
              <a:gd name="T92" fmla="*/ 437 w 594"/>
              <a:gd name="T93" fmla="*/ 477 h 592"/>
              <a:gd name="T94" fmla="*/ 498 w 594"/>
              <a:gd name="T95" fmla="*/ 493 h 592"/>
              <a:gd name="T96" fmla="*/ 457 w 594"/>
              <a:gd name="T97" fmla="*/ 498 h 592"/>
              <a:gd name="T98" fmla="*/ 437 w 594"/>
              <a:gd name="T99" fmla="*/ 477 h 592"/>
              <a:gd name="T100" fmla="*/ 422 w 594"/>
              <a:gd name="T101" fmla="*/ 498 h 592"/>
              <a:gd name="T102" fmla="*/ 372 w 594"/>
              <a:gd name="T103" fmla="*/ 481 h 592"/>
              <a:gd name="T104" fmla="*/ 420 w 594"/>
              <a:gd name="T105" fmla="*/ 478 h 592"/>
              <a:gd name="T106" fmla="*/ 552 w 594"/>
              <a:gd name="T107" fmla="*/ 4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94" h="592">
                <a:moveTo>
                  <a:pt x="555" y="0"/>
                </a:moveTo>
                <a:cubicBezTo>
                  <a:pt x="39" y="0"/>
                  <a:pt x="39" y="0"/>
                  <a:pt x="39" y="0"/>
                </a:cubicBezTo>
                <a:cubicBezTo>
                  <a:pt x="18" y="0"/>
                  <a:pt x="0" y="17"/>
                  <a:pt x="0" y="39"/>
                </a:cubicBezTo>
                <a:cubicBezTo>
                  <a:pt x="0" y="387"/>
                  <a:pt x="0" y="387"/>
                  <a:pt x="0" y="387"/>
                </a:cubicBezTo>
                <a:cubicBezTo>
                  <a:pt x="0" y="408"/>
                  <a:pt x="18" y="425"/>
                  <a:pt x="39" y="425"/>
                </a:cubicBezTo>
                <a:cubicBezTo>
                  <a:pt x="202" y="425"/>
                  <a:pt x="202" y="425"/>
                  <a:pt x="202" y="425"/>
                </a:cubicBezTo>
                <a:cubicBezTo>
                  <a:pt x="202" y="468"/>
                  <a:pt x="202" y="468"/>
                  <a:pt x="202" y="468"/>
                </a:cubicBezTo>
                <a:cubicBezTo>
                  <a:pt x="170" y="468"/>
                  <a:pt x="138" y="468"/>
                  <a:pt x="106" y="468"/>
                </a:cubicBezTo>
                <a:cubicBezTo>
                  <a:pt x="98" y="468"/>
                  <a:pt x="90" y="471"/>
                  <a:pt x="87" y="474"/>
                </a:cubicBezTo>
                <a:cubicBezTo>
                  <a:pt x="66" y="502"/>
                  <a:pt x="39" y="530"/>
                  <a:pt x="18" y="557"/>
                </a:cubicBezTo>
                <a:cubicBezTo>
                  <a:pt x="17" y="558"/>
                  <a:pt x="17" y="558"/>
                  <a:pt x="17" y="559"/>
                </a:cubicBezTo>
                <a:cubicBezTo>
                  <a:pt x="17" y="559"/>
                  <a:pt x="17" y="559"/>
                  <a:pt x="17" y="559"/>
                </a:cubicBezTo>
                <a:cubicBezTo>
                  <a:pt x="17" y="561"/>
                  <a:pt x="17" y="561"/>
                  <a:pt x="17" y="561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90"/>
                  <a:pt x="23" y="592"/>
                  <a:pt x="32" y="592"/>
                </a:cubicBezTo>
                <a:cubicBezTo>
                  <a:pt x="206" y="592"/>
                  <a:pt x="388" y="592"/>
                  <a:pt x="563" y="592"/>
                </a:cubicBezTo>
                <a:cubicBezTo>
                  <a:pt x="571" y="592"/>
                  <a:pt x="577" y="590"/>
                  <a:pt x="577" y="587"/>
                </a:cubicBezTo>
                <a:cubicBezTo>
                  <a:pt x="577" y="587"/>
                  <a:pt x="577" y="587"/>
                  <a:pt x="577" y="587"/>
                </a:cubicBezTo>
                <a:cubicBezTo>
                  <a:pt x="577" y="561"/>
                  <a:pt x="577" y="561"/>
                  <a:pt x="577" y="561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8"/>
                  <a:pt x="577" y="558"/>
                  <a:pt x="576" y="557"/>
                </a:cubicBezTo>
                <a:cubicBezTo>
                  <a:pt x="555" y="530"/>
                  <a:pt x="528" y="502"/>
                  <a:pt x="507" y="474"/>
                </a:cubicBezTo>
                <a:cubicBezTo>
                  <a:pt x="504" y="471"/>
                  <a:pt x="496" y="468"/>
                  <a:pt x="489" y="468"/>
                </a:cubicBezTo>
                <a:cubicBezTo>
                  <a:pt x="456" y="468"/>
                  <a:pt x="424" y="468"/>
                  <a:pt x="392" y="468"/>
                </a:cubicBezTo>
                <a:cubicBezTo>
                  <a:pt x="392" y="425"/>
                  <a:pt x="392" y="425"/>
                  <a:pt x="392" y="425"/>
                </a:cubicBezTo>
                <a:cubicBezTo>
                  <a:pt x="555" y="425"/>
                  <a:pt x="555" y="425"/>
                  <a:pt x="555" y="425"/>
                </a:cubicBezTo>
                <a:cubicBezTo>
                  <a:pt x="577" y="425"/>
                  <a:pt x="594" y="408"/>
                  <a:pt x="594" y="387"/>
                </a:cubicBezTo>
                <a:cubicBezTo>
                  <a:pt x="594" y="39"/>
                  <a:pt x="594" y="39"/>
                  <a:pt x="594" y="39"/>
                </a:cubicBezTo>
                <a:cubicBezTo>
                  <a:pt x="594" y="17"/>
                  <a:pt x="577" y="0"/>
                  <a:pt x="555" y="0"/>
                </a:cubicBezTo>
                <a:close/>
                <a:moveTo>
                  <a:pt x="358" y="496"/>
                </a:moveTo>
                <a:cubicBezTo>
                  <a:pt x="358" y="497"/>
                  <a:pt x="355" y="498"/>
                  <a:pt x="351" y="498"/>
                </a:cubicBezTo>
                <a:cubicBezTo>
                  <a:pt x="315" y="498"/>
                  <a:pt x="315" y="498"/>
                  <a:pt x="315" y="498"/>
                </a:cubicBezTo>
                <a:cubicBezTo>
                  <a:pt x="309" y="498"/>
                  <a:pt x="306" y="496"/>
                  <a:pt x="306" y="496"/>
                </a:cubicBezTo>
                <a:cubicBezTo>
                  <a:pt x="306" y="482"/>
                  <a:pt x="306" y="482"/>
                  <a:pt x="306" y="482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78"/>
                  <a:pt x="306" y="478"/>
                  <a:pt x="306" y="478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7" y="476"/>
                  <a:pt x="310" y="475"/>
                  <a:pt x="313" y="475"/>
                </a:cubicBezTo>
                <a:cubicBezTo>
                  <a:pt x="346" y="475"/>
                  <a:pt x="346" y="475"/>
                  <a:pt x="346" y="475"/>
                </a:cubicBezTo>
                <a:cubicBezTo>
                  <a:pt x="351" y="475"/>
                  <a:pt x="354" y="477"/>
                  <a:pt x="354" y="478"/>
                </a:cubicBezTo>
                <a:cubicBezTo>
                  <a:pt x="356" y="485"/>
                  <a:pt x="356" y="485"/>
                  <a:pt x="356" y="485"/>
                </a:cubicBezTo>
                <a:cubicBezTo>
                  <a:pt x="358" y="492"/>
                  <a:pt x="358" y="492"/>
                  <a:pt x="358" y="492"/>
                </a:cubicBezTo>
                <a:lnTo>
                  <a:pt x="358" y="496"/>
                </a:lnTo>
                <a:close/>
                <a:moveTo>
                  <a:pt x="388" y="504"/>
                </a:moveTo>
                <a:cubicBezTo>
                  <a:pt x="394" y="504"/>
                  <a:pt x="398" y="505"/>
                  <a:pt x="399" y="507"/>
                </a:cubicBezTo>
                <a:cubicBezTo>
                  <a:pt x="401" y="514"/>
                  <a:pt x="401" y="514"/>
                  <a:pt x="401" y="514"/>
                </a:cubicBezTo>
                <a:cubicBezTo>
                  <a:pt x="404" y="521"/>
                  <a:pt x="404" y="521"/>
                  <a:pt x="404" y="521"/>
                </a:cubicBezTo>
                <a:cubicBezTo>
                  <a:pt x="404" y="525"/>
                  <a:pt x="404" y="525"/>
                  <a:pt x="404" y="525"/>
                </a:cubicBezTo>
                <a:cubicBezTo>
                  <a:pt x="404" y="525"/>
                  <a:pt x="402" y="527"/>
                  <a:pt x="396" y="527"/>
                </a:cubicBezTo>
                <a:cubicBezTo>
                  <a:pt x="396" y="527"/>
                  <a:pt x="396" y="527"/>
                  <a:pt x="396" y="527"/>
                </a:cubicBezTo>
                <a:cubicBezTo>
                  <a:pt x="356" y="527"/>
                  <a:pt x="356" y="527"/>
                  <a:pt x="356" y="527"/>
                </a:cubicBezTo>
                <a:cubicBezTo>
                  <a:pt x="350" y="527"/>
                  <a:pt x="346" y="525"/>
                  <a:pt x="346" y="524"/>
                </a:cubicBezTo>
                <a:cubicBezTo>
                  <a:pt x="344" y="510"/>
                  <a:pt x="344" y="510"/>
                  <a:pt x="344" y="510"/>
                </a:cubicBezTo>
                <a:cubicBezTo>
                  <a:pt x="344" y="506"/>
                  <a:pt x="344" y="506"/>
                  <a:pt x="344" y="506"/>
                </a:cubicBezTo>
                <a:cubicBezTo>
                  <a:pt x="344" y="505"/>
                  <a:pt x="346" y="504"/>
                  <a:pt x="352" y="504"/>
                </a:cubicBezTo>
                <a:lnTo>
                  <a:pt x="388" y="504"/>
                </a:lnTo>
                <a:close/>
                <a:moveTo>
                  <a:pt x="244" y="498"/>
                </a:moveTo>
                <a:cubicBezTo>
                  <a:pt x="239" y="498"/>
                  <a:pt x="236" y="497"/>
                  <a:pt x="236" y="496"/>
                </a:cubicBezTo>
                <a:cubicBezTo>
                  <a:pt x="236" y="492"/>
                  <a:pt x="236" y="492"/>
                  <a:pt x="236" y="492"/>
                </a:cubicBezTo>
                <a:cubicBezTo>
                  <a:pt x="237" y="487"/>
                  <a:pt x="237" y="487"/>
                  <a:pt x="237" y="487"/>
                </a:cubicBezTo>
                <a:cubicBezTo>
                  <a:pt x="240" y="478"/>
                  <a:pt x="240" y="478"/>
                  <a:pt x="240" y="478"/>
                </a:cubicBezTo>
                <a:cubicBezTo>
                  <a:pt x="240" y="477"/>
                  <a:pt x="243" y="475"/>
                  <a:pt x="248" y="475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75"/>
                  <a:pt x="287" y="476"/>
                  <a:pt x="288" y="477"/>
                </a:cubicBezTo>
                <a:cubicBezTo>
                  <a:pt x="288" y="477"/>
                  <a:pt x="288" y="477"/>
                  <a:pt x="288" y="477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9"/>
                  <a:pt x="288" y="489"/>
                  <a:pt x="288" y="489"/>
                </a:cubicBezTo>
                <a:cubicBezTo>
                  <a:pt x="288" y="496"/>
                  <a:pt x="288" y="496"/>
                  <a:pt x="288" y="496"/>
                </a:cubicBezTo>
                <a:cubicBezTo>
                  <a:pt x="288" y="496"/>
                  <a:pt x="285" y="498"/>
                  <a:pt x="279" y="498"/>
                </a:cubicBezTo>
                <a:lnTo>
                  <a:pt x="244" y="498"/>
                </a:lnTo>
                <a:close/>
                <a:moveTo>
                  <a:pt x="250" y="506"/>
                </a:moveTo>
                <a:cubicBezTo>
                  <a:pt x="250" y="510"/>
                  <a:pt x="250" y="510"/>
                  <a:pt x="250" y="510"/>
                </a:cubicBezTo>
                <a:cubicBezTo>
                  <a:pt x="248" y="524"/>
                  <a:pt x="248" y="524"/>
                  <a:pt x="248" y="524"/>
                </a:cubicBezTo>
                <a:cubicBezTo>
                  <a:pt x="248" y="525"/>
                  <a:pt x="244" y="527"/>
                  <a:pt x="238" y="527"/>
                </a:cubicBezTo>
                <a:cubicBezTo>
                  <a:pt x="238" y="527"/>
                  <a:pt x="238" y="527"/>
                  <a:pt x="238" y="527"/>
                </a:cubicBezTo>
                <a:cubicBezTo>
                  <a:pt x="198" y="527"/>
                  <a:pt x="198" y="527"/>
                  <a:pt x="198" y="527"/>
                </a:cubicBezTo>
                <a:cubicBezTo>
                  <a:pt x="192" y="527"/>
                  <a:pt x="190" y="525"/>
                  <a:pt x="190" y="525"/>
                </a:cubicBezTo>
                <a:cubicBezTo>
                  <a:pt x="190" y="521"/>
                  <a:pt x="190" y="521"/>
                  <a:pt x="190" y="521"/>
                </a:cubicBezTo>
                <a:cubicBezTo>
                  <a:pt x="196" y="507"/>
                  <a:pt x="196" y="507"/>
                  <a:pt x="196" y="507"/>
                </a:cubicBezTo>
                <a:cubicBezTo>
                  <a:pt x="196" y="505"/>
                  <a:pt x="200" y="504"/>
                  <a:pt x="206" y="504"/>
                </a:cubicBezTo>
                <a:cubicBezTo>
                  <a:pt x="243" y="504"/>
                  <a:pt x="243" y="504"/>
                  <a:pt x="243" y="504"/>
                </a:cubicBezTo>
                <a:cubicBezTo>
                  <a:pt x="248" y="504"/>
                  <a:pt x="250" y="505"/>
                  <a:pt x="250" y="506"/>
                </a:cubicBezTo>
                <a:close/>
                <a:moveTo>
                  <a:pt x="268" y="520"/>
                </a:moveTo>
                <a:cubicBezTo>
                  <a:pt x="270" y="506"/>
                  <a:pt x="270" y="506"/>
                  <a:pt x="270" y="506"/>
                </a:cubicBezTo>
                <a:cubicBezTo>
                  <a:pt x="270" y="505"/>
                  <a:pt x="273" y="504"/>
                  <a:pt x="279" y="504"/>
                </a:cubicBezTo>
                <a:cubicBezTo>
                  <a:pt x="315" y="504"/>
                  <a:pt x="315" y="504"/>
                  <a:pt x="315" y="504"/>
                </a:cubicBezTo>
                <a:cubicBezTo>
                  <a:pt x="321" y="504"/>
                  <a:pt x="324" y="505"/>
                  <a:pt x="324" y="506"/>
                </a:cubicBezTo>
                <a:cubicBezTo>
                  <a:pt x="325" y="513"/>
                  <a:pt x="325" y="513"/>
                  <a:pt x="325" y="513"/>
                </a:cubicBezTo>
                <a:cubicBezTo>
                  <a:pt x="326" y="521"/>
                  <a:pt x="326" y="521"/>
                  <a:pt x="326" y="521"/>
                </a:cubicBezTo>
                <a:cubicBezTo>
                  <a:pt x="326" y="524"/>
                  <a:pt x="326" y="524"/>
                  <a:pt x="326" y="524"/>
                </a:cubicBezTo>
                <a:cubicBezTo>
                  <a:pt x="326" y="525"/>
                  <a:pt x="323" y="527"/>
                  <a:pt x="317" y="527"/>
                </a:cubicBezTo>
                <a:cubicBezTo>
                  <a:pt x="317" y="527"/>
                  <a:pt x="317" y="527"/>
                  <a:pt x="317" y="527"/>
                </a:cubicBezTo>
                <a:cubicBezTo>
                  <a:pt x="277" y="527"/>
                  <a:pt x="277" y="527"/>
                  <a:pt x="277" y="527"/>
                </a:cubicBezTo>
                <a:cubicBezTo>
                  <a:pt x="271" y="527"/>
                  <a:pt x="268" y="525"/>
                  <a:pt x="268" y="524"/>
                </a:cubicBezTo>
                <a:lnTo>
                  <a:pt x="268" y="520"/>
                </a:lnTo>
                <a:close/>
                <a:moveTo>
                  <a:pt x="166" y="493"/>
                </a:moveTo>
                <a:cubicBezTo>
                  <a:pt x="173" y="480"/>
                  <a:pt x="173" y="480"/>
                  <a:pt x="173" y="480"/>
                </a:cubicBezTo>
                <a:cubicBezTo>
                  <a:pt x="174" y="478"/>
                  <a:pt x="174" y="478"/>
                  <a:pt x="174" y="478"/>
                </a:cubicBezTo>
                <a:cubicBezTo>
                  <a:pt x="175" y="477"/>
                  <a:pt x="179" y="475"/>
                  <a:pt x="184" y="475"/>
                </a:cubicBezTo>
                <a:cubicBezTo>
                  <a:pt x="216" y="475"/>
                  <a:pt x="216" y="475"/>
                  <a:pt x="216" y="475"/>
                </a:cubicBezTo>
                <a:cubicBezTo>
                  <a:pt x="220" y="475"/>
                  <a:pt x="222" y="476"/>
                  <a:pt x="223" y="477"/>
                </a:cubicBezTo>
                <a:cubicBezTo>
                  <a:pt x="223" y="481"/>
                  <a:pt x="223" y="481"/>
                  <a:pt x="223" y="481"/>
                </a:cubicBezTo>
                <a:cubicBezTo>
                  <a:pt x="218" y="495"/>
                  <a:pt x="218" y="495"/>
                  <a:pt x="218" y="495"/>
                </a:cubicBezTo>
                <a:cubicBezTo>
                  <a:pt x="218" y="496"/>
                  <a:pt x="214" y="498"/>
                  <a:pt x="208" y="498"/>
                </a:cubicBezTo>
                <a:cubicBezTo>
                  <a:pt x="172" y="498"/>
                  <a:pt x="172" y="498"/>
                  <a:pt x="172" y="498"/>
                </a:cubicBezTo>
                <a:cubicBezTo>
                  <a:pt x="168" y="498"/>
                  <a:pt x="166" y="497"/>
                  <a:pt x="166" y="497"/>
                </a:cubicBezTo>
                <a:lnTo>
                  <a:pt x="166" y="493"/>
                </a:lnTo>
                <a:close/>
                <a:moveTo>
                  <a:pt x="96" y="493"/>
                </a:moveTo>
                <a:cubicBezTo>
                  <a:pt x="96" y="493"/>
                  <a:pt x="96" y="493"/>
                  <a:pt x="96" y="493"/>
                </a:cubicBezTo>
                <a:cubicBezTo>
                  <a:pt x="101" y="487"/>
                  <a:pt x="101" y="487"/>
                  <a:pt x="101" y="487"/>
                </a:cubicBezTo>
                <a:cubicBezTo>
                  <a:pt x="108" y="479"/>
                  <a:pt x="108" y="479"/>
                  <a:pt x="108" y="479"/>
                </a:cubicBezTo>
                <a:cubicBezTo>
                  <a:pt x="109" y="477"/>
                  <a:pt x="114" y="475"/>
                  <a:pt x="119" y="475"/>
                </a:cubicBezTo>
                <a:cubicBezTo>
                  <a:pt x="152" y="475"/>
                  <a:pt x="152" y="475"/>
                  <a:pt x="152" y="475"/>
                </a:cubicBezTo>
                <a:cubicBezTo>
                  <a:pt x="155" y="475"/>
                  <a:pt x="157" y="476"/>
                  <a:pt x="157" y="477"/>
                </a:cubicBezTo>
                <a:cubicBezTo>
                  <a:pt x="157" y="480"/>
                  <a:pt x="157" y="480"/>
                  <a:pt x="157" y="480"/>
                </a:cubicBezTo>
                <a:cubicBezTo>
                  <a:pt x="153" y="488"/>
                  <a:pt x="153" y="488"/>
                  <a:pt x="153" y="488"/>
                </a:cubicBezTo>
                <a:cubicBezTo>
                  <a:pt x="148" y="495"/>
                  <a:pt x="148" y="495"/>
                  <a:pt x="148" y="495"/>
                </a:cubicBezTo>
                <a:cubicBezTo>
                  <a:pt x="147" y="496"/>
                  <a:pt x="143" y="498"/>
                  <a:pt x="137" y="498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98" y="498"/>
                  <a:pt x="96" y="497"/>
                  <a:pt x="96" y="497"/>
                </a:cubicBezTo>
                <a:lnTo>
                  <a:pt x="96" y="493"/>
                </a:lnTo>
                <a:close/>
                <a:moveTo>
                  <a:pt x="72" y="521"/>
                </a:moveTo>
                <a:cubicBezTo>
                  <a:pt x="84" y="507"/>
                  <a:pt x="84" y="507"/>
                  <a:pt x="84" y="507"/>
                </a:cubicBezTo>
                <a:cubicBezTo>
                  <a:pt x="86" y="505"/>
                  <a:pt x="91" y="504"/>
                  <a:pt x="96" y="504"/>
                </a:cubicBezTo>
                <a:cubicBezTo>
                  <a:pt x="170" y="504"/>
                  <a:pt x="170" y="504"/>
                  <a:pt x="170" y="504"/>
                </a:cubicBezTo>
                <a:cubicBezTo>
                  <a:pt x="174" y="504"/>
                  <a:pt x="176" y="505"/>
                  <a:pt x="177" y="505"/>
                </a:cubicBezTo>
                <a:cubicBezTo>
                  <a:pt x="177" y="509"/>
                  <a:pt x="177" y="509"/>
                  <a:pt x="177" y="509"/>
                </a:cubicBezTo>
                <a:cubicBezTo>
                  <a:pt x="174" y="514"/>
                  <a:pt x="174" y="514"/>
                  <a:pt x="174" y="514"/>
                </a:cubicBezTo>
                <a:cubicBezTo>
                  <a:pt x="170" y="524"/>
                  <a:pt x="170" y="524"/>
                  <a:pt x="170" y="524"/>
                </a:cubicBezTo>
                <a:cubicBezTo>
                  <a:pt x="169" y="525"/>
                  <a:pt x="165" y="527"/>
                  <a:pt x="158" y="527"/>
                </a:cubicBezTo>
                <a:cubicBezTo>
                  <a:pt x="158" y="527"/>
                  <a:pt x="158" y="527"/>
                  <a:pt x="158" y="527"/>
                </a:cubicBezTo>
                <a:cubicBezTo>
                  <a:pt x="79" y="527"/>
                  <a:pt x="79" y="527"/>
                  <a:pt x="79" y="527"/>
                </a:cubicBezTo>
                <a:cubicBezTo>
                  <a:pt x="74" y="527"/>
                  <a:pt x="72" y="526"/>
                  <a:pt x="72" y="525"/>
                </a:cubicBezTo>
                <a:lnTo>
                  <a:pt x="72" y="521"/>
                </a:lnTo>
                <a:close/>
                <a:moveTo>
                  <a:pt x="134" y="538"/>
                </a:moveTo>
                <a:cubicBezTo>
                  <a:pt x="126" y="552"/>
                  <a:pt x="126" y="552"/>
                  <a:pt x="126" y="552"/>
                </a:cubicBezTo>
                <a:cubicBezTo>
                  <a:pt x="126" y="553"/>
                  <a:pt x="120" y="555"/>
                  <a:pt x="113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1" y="555"/>
                  <a:pt x="49" y="554"/>
                  <a:pt x="48" y="554"/>
                </a:cubicBezTo>
                <a:cubicBezTo>
                  <a:pt x="48" y="550"/>
                  <a:pt x="48" y="550"/>
                  <a:pt x="48" y="550"/>
                </a:cubicBezTo>
                <a:cubicBezTo>
                  <a:pt x="60" y="535"/>
                  <a:pt x="60" y="535"/>
                  <a:pt x="60" y="535"/>
                </a:cubicBezTo>
                <a:cubicBezTo>
                  <a:pt x="62" y="534"/>
                  <a:pt x="68" y="532"/>
                  <a:pt x="74" y="532"/>
                </a:cubicBezTo>
                <a:cubicBezTo>
                  <a:pt x="127" y="532"/>
                  <a:pt x="127" y="532"/>
                  <a:pt x="127" y="532"/>
                </a:cubicBezTo>
                <a:cubicBezTo>
                  <a:pt x="132" y="532"/>
                  <a:pt x="134" y="533"/>
                  <a:pt x="134" y="534"/>
                </a:cubicBezTo>
                <a:lnTo>
                  <a:pt x="134" y="538"/>
                </a:lnTo>
                <a:close/>
                <a:moveTo>
                  <a:pt x="446" y="553"/>
                </a:moveTo>
                <a:cubicBezTo>
                  <a:pt x="446" y="554"/>
                  <a:pt x="443" y="555"/>
                  <a:pt x="438" y="555"/>
                </a:cubicBezTo>
                <a:cubicBezTo>
                  <a:pt x="157" y="555"/>
                  <a:pt x="157" y="555"/>
                  <a:pt x="157" y="555"/>
                </a:cubicBezTo>
                <a:cubicBezTo>
                  <a:pt x="151" y="555"/>
                  <a:pt x="148" y="554"/>
                  <a:pt x="148" y="553"/>
                </a:cubicBezTo>
                <a:cubicBezTo>
                  <a:pt x="148" y="549"/>
                  <a:pt x="148" y="549"/>
                  <a:pt x="148" y="549"/>
                </a:cubicBezTo>
                <a:cubicBezTo>
                  <a:pt x="151" y="544"/>
                  <a:pt x="151" y="544"/>
                  <a:pt x="151" y="544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6" y="534"/>
                  <a:pt x="161" y="532"/>
                  <a:pt x="167" y="532"/>
                </a:cubicBezTo>
                <a:cubicBezTo>
                  <a:pt x="427" y="532"/>
                  <a:pt x="427" y="532"/>
                  <a:pt x="427" y="532"/>
                </a:cubicBezTo>
                <a:cubicBezTo>
                  <a:pt x="433" y="532"/>
                  <a:pt x="438" y="534"/>
                  <a:pt x="439" y="535"/>
                </a:cubicBezTo>
                <a:cubicBezTo>
                  <a:pt x="443" y="543"/>
                  <a:pt x="443" y="543"/>
                  <a:pt x="443" y="543"/>
                </a:cubicBezTo>
                <a:cubicBezTo>
                  <a:pt x="446" y="549"/>
                  <a:pt x="446" y="549"/>
                  <a:pt x="446" y="549"/>
                </a:cubicBezTo>
                <a:lnTo>
                  <a:pt x="446" y="553"/>
                </a:lnTo>
                <a:close/>
                <a:moveTo>
                  <a:pt x="546" y="550"/>
                </a:moveTo>
                <a:cubicBezTo>
                  <a:pt x="546" y="554"/>
                  <a:pt x="546" y="554"/>
                  <a:pt x="546" y="554"/>
                </a:cubicBezTo>
                <a:cubicBezTo>
                  <a:pt x="545" y="554"/>
                  <a:pt x="543" y="555"/>
                  <a:pt x="538" y="555"/>
                </a:cubicBezTo>
                <a:cubicBezTo>
                  <a:pt x="481" y="555"/>
                  <a:pt x="481" y="555"/>
                  <a:pt x="481" y="555"/>
                </a:cubicBezTo>
                <a:cubicBezTo>
                  <a:pt x="474" y="555"/>
                  <a:pt x="469" y="553"/>
                  <a:pt x="468" y="552"/>
                </a:cubicBezTo>
                <a:cubicBezTo>
                  <a:pt x="460" y="538"/>
                  <a:pt x="460" y="538"/>
                  <a:pt x="460" y="538"/>
                </a:cubicBezTo>
                <a:cubicBezTo>
                  <a:pt x="460" y="534"/>
                  <a:pt x="460" y="534"/>
                  <a:pt x="460" y="534"/>
                </a:cubicBezTo>
                <a:cubicBezTo>
                  <a:pt x="460" y="533"/>
                  <a:pt x="462" y="532"/>
                  <a:pt x="467" y="532"/>
                </a:cubicBezTo>
                <a:cubicBezTo>
                  <a:pt x="520" y="532"/>
                  <a:pt x="520" y="532"/>
                  <a:pt x="520" y="532"/>
                </a:cubicBezTo>
                <a:cubicBezTo>
                  <a:pt x="526" y="532"/>
                  <a:pt x="532" y="534"/>
                  <a:pt x="534" y="535"/>
                </a:cubicBezTo>
                <a:lnTo>
                  <a:pt x="546" y="550"/>
                </a:lnTo>
                <a:close/>
                <a:moveTo>
                  <a:pt x="510" y="507"/>
                </a:moveTo>
                <a:cubicBezTo>
                  <a:pt x="522" y="521"/>
                  <a:pt x="522" y="521"/>
                  <a:pt x="522" y="521"/>
                </a:cubicBezTo>
                <a:cubicBezTo>
                  <a:pt x="522" y="525"/>
                  <a:pt x="522" y="525"/>
                  <a:pt x="522" y="525"/>
                </a:cubicBezTo>
                <a:cubicBezTo>
                  <a:pt x="522" y="526"/>
                  <a:pt x="520" y="527"/>
                  <a:pt x="515" y="527"/>
                </a:cubicBezTo>
                <a:cubicBezTo>
                  <a:pt x="515" y="527"/>
                  <a:pt x="515" y="527"/>
                  <a:pt x="515" y="527"/>
                </a:cubicBezTo>
                <a:cubicBezTo>
                  <a:pt x="436" y="527"/>
                  <a:pt x="436" y="527"/>
                  <a:pt x="436" y="527"/>
                </a:cubicBezTo>
                <a:cubicBezTo>
                  <a:pt x="429" y="527"/>
                  <a:pt x="425" y="525"/>
                  <a:pt x="424" y="524"/>
                </a:cubicBezTo>
                <a:cubicBezTo>
                  <a:pt x="418" y="509"/>
                  <a:pt x="418" y="509"/>
                  <a:pt x="418" y="509"/>
                </a:cubicBezTo>
                <a:cubicBezTo>
                  <a:pt x="418" y="505"/>
                  <a:pt x="418" y="505"/>
                  <a:pt x="418" y="505"/>
                </a:cubicBezTo>
                <a:cubicBezTo>
                  <a:pt x="418" y="505"/>
                  <a:pt x="420" y="504"/>
                  <a:pt x="424" y="504"/>
                </a:cubicBezTo>
                <a:cubicBezTo>
                  <a:pt x="498" y="504"/>
                  <a:pt x="498" y="504"/>
                  <a:pt x="498" y="504"/>
                </a:cubicBezTo>
                <a:cubicBezTo>
                  <a:pt x="503" y="504"/>
                  <a:pt x="509" y="505"/>
                  <a:pt x="510" y="507"/>
                </a:cubicBezTo>
                <a:close/>
                <a:moveTo>
                  <a:pt x="437" y="477"/>
                </a:moveTo>
                <a:cubicBezTo>
                  <a:pt x="437" y="476"/>
                  <a:pt x="439" y="475"/>
                  <a:pt x="442" y="475"/>
                </a:cubicBezTo>
                <a:cubicBezTo>
                  <a:pt x="475" y="475"/>
                  <a:pt x="475" y="475"/>
                  <a:pt x="475" y="475"/>
                </a:cubicBezTo>
                <a:cubicBezTo>
                  <a:pt x="480" y="475"/>
                  <a:pt x="485" y="477"/>
                  <a:pt x="486" y="479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7"/>
                  <a:pt x="498" y="497"/>
                  <a:pt x="498" y="497"/>
                </a:cubicBezTo>
                <a:cubicBezTo>
                  <a:pt x="498" y="497"/>
                  <a:pt x="497" y="498"/>
                  <a:pt x="493" y="498"/>
                </a:cubicBezTo>
                <a:cubicBezTo>
                  <a:pt x="457" y="498"/>
                  <a:pt x="457" y="498"/>
                  <a:pt x="457" y="498"/>
                </a:cubicBezTo>
                <a:cubicBezTo>
                  <a:pt x="451" y="498"/>
                  <a:pt x="447" y="496"/>
                  <a:pt x="446" y="495"/>
                </a:cubicBezTo>
                <a:cubicBezTo>
                  <a:pt x="444" y="492"/>
                  <a:pt x="444" y="492"/>
                  <a:pt x="444" y="492"/>
                </a:cubicBezTo>
                <a:cubicBezTo>
                  <a:pt x="437" y="481"/>
                  <a:pt x="437" y="481"/>
                  <a:pt x="437" y="481"/>
                </a:cubicBezTo>
                <a:lnTo>
                  <a:pt x="437" y="477"/>
                </a:lnTo>
                <a:close/>
                <a:moveTo>
                  <a:pt x="420" y="478"/>
                </a:moveTo>
                <a:cubicBezTo>
                  <a:pt x="428" y="493"/>
                  <a:pt x="428" y="493"/>
                  <a:pt x="428" y="493"/>
                </a:cubicBezTo>
                <a:cubicBezTo>
                  <a:pt x="428" y="497"/>
                  <a:pt x="428" y="497"/>
                  <a:pt x="428" y="497"/>
                </a:cubicBezTo>
                <a:cubicBezTo>
                  <a:pt x="428" y="497"/>
                  <a:pt x="426" y="498"/>
                  <a:pt x="422" y="498"/>
                </a:cubicBezTo>
                <a:cubicBezTo>
                  <a:pt x="386" y="498"/>
                  <a:pt x="386" y="498"/>
                  <a:pt x="386" y="498"/>
                </a:cubicBezTo>
                <a:cubicBezTo>
                  <a:pt x="380" y="498"/>
                  <a:pt x="376" y="496"/>
                  <a:pt x="376" y="495"/>
                </a:cubicBezTo>
                <a:cubicBezTo>
                  <a:pt x="373" y="486"/>
                  <a:pt x="373" y="486"/>
                  <a:pt x="373" y="486"/>
                </a:cubicBezTo>
                <a:cubicBezTo>
                  <a:pt x="372" y="481"/>
                  <a:pt x="372" y="481"/>
                  <a:pt x="372" y="481"/>
                </a:cubicBezTo>
                <a:cubicBezTo>
                  <a:pt x="372" y="477"/>
                  <a:pt x="372" y="477"/>
                  <a:pt x="372" y="477"/>
                </a:cubicBezTo>
                <a:cubicBezTo>
                  <a:pt x="372" y="476"/>
                  <a:pt x="374" y="475"/>
                  <a:pt x="378" y="475"/>
                </a:cubicBezTo>
                <a:cubicBezTo>
                  <a:pt x="410" y="475"/>
                  <a:pt x="410" y="475"/>
                  <a:pt x="410" y="475"/>
                </a:cubicBezTo>
                <a:cubicBezTo>
                  <a:pt x="415" y="475"/>
                  <a:pt x="419" y="477"/>
                  <a:pt x="420" y="478"/>
                </a:cubicBezTo>
                <a:close/>
                <a:moveTo>
                  <a:pt x="552" y="384"/>
                </a:moveTo>
                <a:cubicBezTo>
                  <a:pt x="42" y="384"/>
                  <a:pt x="42" y="384"/>
                  <a:pt x="42" y="384"/>
                </a:cubicBezTo>
                <a:cubicBezTo>
                  <a:pt x="42" y="42"/>
                  <a:pt x="42" y="42"/>
                  <a:pt x="42" y="42"/>
                </a:cubicBezTo>
                <a:cubicBezTo>
                  <a:pt x="552" y="42"/>
                  <a:pt x="552" y="42"/>
                  <a:pt x="552" y="42"/>
                </a:cubicBezTo>
                <a:lnTo>
                  <a:pt x="552" y="38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39" name="Group 53"/>
          <p:cNvGrpSpPr>
            <a:grpSpLocks noChangeAspect="1"/>
          </p:cNvGrpSpPr>
          <p:nvPr/>
        </p:nvGrpSpPr>
        <p:grpSpPr bwMode="auto">
          <a:xfrm>
            <a:off x="14533049" y="2734175"/>
            <a:ext cx="365838" cy="343659"/>
            <a:chOff x="6115" y="13"/>
            <a:chExt cx="652" cy="61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0" name="Freeform 54"/>
            <p:cNvSpPr>
              <a:spLocks noEditPoints="1"/>
            </p:cNvSpPr>
            <p:nvPr/>
          </p:nvSpPr>
          <p:spPr bwMode="auto">
            <a:xfrm>
              <a:off x="6115" y="42"/>
              <a:ext cx="437" cy="587"/>
            </a:xfrm>
            <a:custGeom>
              <a:avLst/>
              <a:gdLst>
                <a:gd name="T0" fmla="*/ 58 w 61"/>
                <a:gd name="T1" fmla="*/ 46 h 82"/>
                <a:gd name="T2" fmla="*/ 57 w 61"/>
                <a:gd name="T3" fmla="*/ 40 h 82"/>
                <a:gd name="T4" fmla="*/ 54 w 61"/>
                <a:gd name="T5" fmla="*/ 51 h 82"/>
                <a:gd name="T6" fmla="*/ 47 w 61"/>
                <a:gd name="T7" fmla="*/ 74 h 82"/>
                <a:gd name="T8" fmla="*/ 7 w 61"/>
                <a:gd name="T9" fmla="*/ 63 h 82"/>
                <a:gd name="T10" fmla="*/ 22 w 61"/>
                <a:gd name="T11" fmla="*/ 8 h 82"/>
                <a:gd name="T12" fmla="*/ 50 w 61"/>
                <a:gd name="T13" fmla="*/ 16 h 82"/>
                <a:gd name="T14" fmla="*/ 52 w 61"/>
                <a:gd name="T15" fmla="*/ 16 h 82"/>
                <a:gd name="T16" fmla="*/ 51 w 61"/>
                <a:gd name="T17" fmla="*/ 11 h 82"/>
                <a:gd name="T18" fmla="*/ 51 w 61"/>
                <a:gd name="T19" fmla="*/ 9 h 82"/>
                <a:gd name="T20" fmla="*/ 50 w 61"/>
                <a:gd name="T21" fmla="*/ 9 h 82"/>
                <a:gd name="T22" fmla="*/ 24 w 61"/>
                <a:gd name="T23" fmla="*/ 1 h 82"/>
                <a:gd name="T24" fmla="*/ 17 w 61"/>
                <a:gd name="T25" fmla="*/ 5 h 82"/>
                <a:gd name="T26" fmla="*/ 0 w 61"/>
                <a:gd name="T27" fmla="*/ 63 h 82"/>
                <a:gd name="T28" fmla="*/ 4 w 61"/>
                <a:gd name="T29" fmla="*/ 70 h 82"/>
                <a:gd name="T30" fmla="*/ 46 w 61"/>
                <a:gd name="T31" fmla="*/ 82 h 82"/>
                <a:gd name="T32" fmla="*/ 53 w 61"/>
                <a:gd name="T33" fmla="*/ 78 h 82"/>
                <a:gd name="T34" fmla="*/ 60 w 61"/>
                <a:gd name="T35" fmla="*/ 51 h 82"/>
                <a:gd name="T36" fmla="*/ 61 w 61"/>
                <a:gd name="T37" fmla="*/ 49 h 82"/>
                <a:gd name="T38" fmla="*/ 58 w 61"/>
                <a:gd name="T39" fmla="*/ 46 h 82"/>
                <a:gd name="T40" fmla="*/ 30 w 61"/>
                <a:gd name="T41" fmla="*/ 73 h 82"/>
                <a:gd name="T42" fmla="*/ 27 w 61"/>
                <a:gd name="T43" fmla="*/ 74 h 82"/>
                <a:gd name="T44" fmla="*/ 24 w 61"/>
                <a:gd name="T45" fmla="*/ 73 h 82"/>
                <a:gd name="T46" fmla="*/ 23 w 61"/>
                <a:gd name="T47" fmla="*/ 71 h 82"/>
                <a:gd name="T48" fmla="*/ 25 w 61"/>
                <a:gd name="T49" fmla="*/ 70 h 82"/>
                <a:gd name="T50" fmla="*/ 28 w 61"/>
                <a:gd name="T51" fmla="*/ 71 h 82"/>
                <a:gd name="T52" fmla="*/ 30 w 61"/>
                <a:gd name="T53" fmla="*/ 7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82">
                  <a:moveTo>
                    <a:pt x="58" y="46"/>
                  </a:moveTo>
                  <a:cubicBezTo>
                    <a:pt x="58" y="46"/>
                    <a:pt x="58" y="46"/>
                    <a:pt x="57" y="40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35" y="11"/>
                    <a:pt x="44" y="14"/>
                    <a:pt x="50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2" y="13"/>
                    <a:pt x="51" y="11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9"/>
                    <a:pt x="51" y="9"/>
                    <a:pt x="50" y="9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1" y="0"/>
                    <a:pt x="18" y="2"/>
                    <a:pt x="17" y="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6"/>
                    <a:pt x="1" y="69"/>
                    <a:pt x="4" y="7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9" y="82"/>
                    <a:pt x="52" y="81"/>
                    <a:pt x="53" y="78"/>
                  </a:cubicBezTo>
                  <a:cubicBezTo>
                    <a:pt x="56" y="67"/>
                    <a:pt x="58" y="58"/>
                    <a:pt x="60" y="51"/>
                  </a:cubicBezTo>
                  <a:cubicBezTo>
                    <a:pt x="61" y="50"/>
                    <a:pt x="61" y="50"/>
                    <a:pt x="61" y="49"/>
                  </a:cubicBezTo>
                  <a:cubicBezTo>
                    <a:pt x="59" y="49"/>
                    <a:pt x="58" y="47"/>
                    <a:pt x="58" y="46"/>
                  </a:cubicBezTo>
                  <a:close/>
                  <a:moveTo>
                    <a:pt x="30" y="73"/>
                  </a:moveTo>
                  <a:cubicBezTo>
                    <a:pt x="29" y="74"/>
                    <a:pt x="28" y="74"/>
                    <a:pt x="27" y="74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3" y="73"/>
                    <a:pt x="22" y="72"/>
                    <a:pt x="23" y="71"/>
                  </a:cubicBezTo>
                  <a:cubicBezTo>
                    <a:pt x="23" y="70"/>
                    <a:pt x="24" y="70"/>
                    <a:pt x="25" y="70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9" y="71"/>
                    <a:pt x="30" y="72"/>
                    <a:pt x="30" y="7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41" name="Freeform 55"/>
            <p:cNvSpPr>
              <a:spLocks noEditPoints="1"/>
            </p:cNvSpPr>
            <p:nvPr/>
          </p:nvSpPr>
          <p:spPr bwMode="auto">
            <a:xfrm>
              <a:off x="6481" y="13"/>
              <a:ext cx="286" cy="387"/>
            </a:xfrm>
            <a:custGeom>
              <a:avLst/>
              <a:gdLst>
                <a:gd name="T0" fmla="*/ 39 w 40"/>
                <a:gd name="T1" fmla="*/ 43 h 54"/>
                <a:gd name="T2" fmla="*/ 32 w 40"/>
                <a:gd name="T3" fmla="*/ 5 h 54"/>
                <a:gd name="T4" fmla="*/ 25 w 40"/>
                <a:gd name="T5" fmla="*/ 1 h 54"/>
                <a:gd name="T6" fmla="*/ 6 w 40"/>
                <a:gd name="T7" fmla="*/ 5 h 54"/>
                <a:gd name="T8" fmla="*/ 1 w 40"/>
                <a:gd name="T9" fmla="*/ 11 h 54"/>
                <a:gd name="T10" fmla="*/ 8 w 40"/>
                <a:gd name="T11" fmla="*/ 49 h 54"/>
                <a:gd name="T12" fmla="*/ 15 w 40"/>
                <a:gd name="T13" fmla="*/ 54 h 54"/>
                <a:gd name="T14" fmla="*/ 35 w 40"/>
                <a:gd name="T15" fmla="*/ 50 h 54"/>
                <a:gd name="T16" fmla="*/ 39 w 40"/>
                <a:gd name="T17" fmla="*/ 43 h 54"/>
                <a:gd name="T18" fmla="*/ 12 w 40"/>
                <a:gd name="T19" fmla="*/ 6 h 54"/>
                <a:gd name="T20" fmla="*/ 20 w 40"/>
                <a:gd name="T21" fmla="*/ 5 h 54"/>
                <a:gd name="T22" fmla="*/ 21 w 40"/>
                <a:gd name="T23" fmla="*/ 5 h 54"/>
                <a:gd name="T24" fmla="*/ 20 w 40"/>
                <a:gd name="T25" fmla="*/ 6 h 54"/>
                <a:gd name="T26" fmla="*/ 12 w 40"/>
                <a:gd name="T27" fmla="*/ 7 h 54"/>
                <a:gd name="T28" fmla="*/ 11 w 40"/>
                <a:gd name="T29" fmla="*/ 7 h 54"/>
                <a:gd name="T30" fmla="*/ 12 w 40"/>
                <a:gd name="T31" fmla="*/ 6 h 54"/>
                <a:gd name="T32" fmla="*/ 26 w 40"/>
                <a:gd name="T33" fmla="*/ 49 h 54"/>
                <a:gd name="T34" fmla="*/ 23 w 40"/>
                <a:gd name="T35" fmla="*/ 50 h 54"/>
                <a:gd name="T36" fmla="*/ 21 w 40"/>
                <a:gd name="T37" fmla="*/ 49 h 54"/>
                <a:gd name="T38" fmla="*/ 23 w 40"/>
                <a:gd name="T39" fmla="*/ 46 h 54"/>
                <a:gd name="T40" fmla="*/ 25 w 40"/>
                <a:gd name="T41" fmla="*/ 46 h 54"/>
                <a:gd name="T42" fmla="*/ 27 w 40"/>
                <a:gd name="T43" fmla="*/ 47 h 54"/>
                <a:gd name="T44" fmla="*/ 26 w 40"/>
                <a:gd name="T45" fmla="*/ 49 h 54"/>
                <a:gd name="T46" fmla="*/ 13 w 40"/>
                <a:gd name="T47" fmla="*/ 46 h 54"/>
                <a:gd name="T48" fmla="*/ 6 w 40"/>
                <a:gd name="T49" fmla="*/ 11 h 54"/>
                <a:gd name="T50" fmla="*/ 28 w 40"/>
                <a:gd name="T51" fmla="*/ 7 h 54"/>
                <a:gd name="T52" fmla="*/ 34 w 40"/>
                <a:gd name="T53" fmla="*/ 42 h 54"/>
                <a:gd name="T54" fmla="*/ 13 w 40"/>
                <a:gd name="T55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" h="54">
                  <a:moveTo>
                    <a:pt x="39" y="43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1" y="2"/>
                    <a:pt x="28" y="0"/>
                    <a:pt x="25" y="1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2" y="5"/>
                    <a:pt x="0" y="8"/>
                    <a:pt x="1" y="11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2"/>
                    <a:pt x="12" y="54"/>
                    <a:pt x="15" y="54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8" y="49"/>
                    <a:pt x="40" y="46"/>
                    <a:pt x="39" y="43"/>
                  </a:cubicBezTo>
                  <a:close/>
                  <a:moveTo>
                    <a:pt x="12" y="6"/>
                  </a:moveTo>
                  <a:cubicBezTo>
                    <a:pt x="20" y="5"/>
                    <a:pt x="20" y="5"/>
                    <a:pt x="20" y="5"/>
                  </a:cubicBezTo>
                  <a:cubicBezTo>
                    <a:pt x="21" y="4"/>
                    <a:pt x="21" y="5"/>
                    <a:pt x="21" y="5"/>
                  </a:cubicBezTo>
                  <a:cubicBezTo>
                    <a:pt x="21" y="5"/>
                    <a:pt x="21" y="6"/>
                    <a:pt x="20" y="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8"/>
                    <a:pt x="11" y="7"/>
                    <a:pt x="11" y="7"/>
                  </a:cubicBezTo>
                  <a:cubicBezTo>
                    <a:pt x="11" y="7"/>
                    <a:pt x="11" y="6"/>
                    <a:pt x="12" y="6"/>
                  </a:cubicBezTo>
                  <a:close/>
                  <a:moveTo>
                    <a:pt x="26" y="49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1" y="49"/>
                    <a:pt x="21" y="49"/>
                  </a:cubicBezTo>
                  <a:cubicBezTo>
                    <a:pt x="21" y="48"/>
                    <a:pt x="22" y="47"/>
                    <a:pt x="23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6" y="46"/>
                    <a:pt x="27" y="46"/>
                    <a:pt x="27" y="47"/>
                  </a:cubicBezTo>
                  <a:cubicBezTo>
                    <a:pt x="27" y="48"/>
                    <a:pt x="27" y="49"/>
                    <a:pt x="26" y="49"/>
                  </a:cubicBezTo>
                  <a:close/>
                  <a:moveTo>
                    <a:pt x="13" y="46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13" y="46"/>
                    <a:pt x="13" y="46"/>
                    <a:pt x="13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42" name="Freeform 1095"/>
          <p:cNvSpPr>
            <a:spLocks noChangeAspect="1" noEditPoints="1"/>
          </p:cNvSpPr>
          <p:nvPr/>
        </p:nvSpPr>
        <p:spPr bwMode="auto">
          <a:xfrm>
            <a:off x="11884464" y="2730081"/>
            <a:ext cx="232568" cy="351846"/>
          </a:xfrm>
          <a:custGeom>
            <a:avLst/>
            <a:gdLst>
              <a:gd name="T0" fmla="*/ 256 w 262"/>
              <a:gd name="T1" fmla="*/ 0 h 398"/>
              <a:gd name="T2" fmla="*/ 6 w 262"/>
              <a:gd name="T3" fmla="*/ 0 h 398"/>
              <a:gd name="T4" fmla="*/ 0 w 262"/>
              <a:gd name="T5" fmla="*/ 6 h 398"/>
              <a:gd name="T6" fmla="*/ 0 w 262"/>
              <a:gd name="T7" fmla="*/ 156 h 398"/>
              <a:gd name="T8" fmla="*/ 6 w 262"/>
              <a:gd name="T9" fmla="*/ 162 h 398"/>
              <a:gd name="T10" fmla="*/ 78 w 262"/>
              <a:gd name="T11" fmla="*/ 162 h 398"/>
              <a:gd name="T12" fmla="*/ 78 w 262"/>
              <a:gd name="T13" fmla="*/ 355 h 398"/>
              <a:gd name="T14" fmla="*/ 67 w 262"/>
              <a:gd name="T15" fmla="*/ 355 h 398"/>
              <a:gd name="T16" fmla="*/ 67 w 262"/>
              <a:gd name="T17" fmla="*/ 398 h 398"/>
              <a:gd name="T18" fmla="*/ 196 w 262"/>
              <a:gd name="T19" fmla="*/ 398 h 398"/>
              <a:gd name="T20" fmla="*/ 196 w 262"/>
              <a:gd name="T21" fmla="*/ 355 h 398"/>
              <a:gd name="T22" fmla="*/ 185 w 262"/>
              <a:gd name="T23" fmla="*/ 355 h 398"/>
              <a:gd name="T24" fmla="*/ 185 w 262"/>
              <a:gd name="T25" fmla="*/ 162 h 398"/>
              <a:gd name="T26" fmla="*/ 256 w 262"/>
              <a:gd name="T27" fmla="*/ 162 h 398"/>
              <a:gd name="T28" fmla="*/ 262 w 262"/>
              <a:gd name="T29" fmla="*/ 156 h 398"/>
              <a:gd name="T30" fmla="*/ 262 w 262"/>
              <a:gd name="T31" fmla="*/ 6 h 398"/>
              <a:gd name="T32" fmla="*/ 256 w 262"/>
              <a:gd name="T33" fmla="*/ 0 h 398"/>
              <a:gd name="T34" fmla="*/ 244 w 262"/>
              <a:gd name="T35" fmla="*/ 18 h 398"/>
              <a:gd name="T36" fmla="*/ 244 w 262"/>
              <a:gd name="T37" fmla="*/ 144 h 398"/>
              <a:gd name="T38" fmla="*/ 18 w 262"/>
              <a:gd name="T39" fmla="*/ 144 h 398"/>
              <a:gd name="T40" fmla="*/ 18 w 262"/>
              <a:gd name="T41" fmla="*/ 18 h 398"/>
              <a:gd name="T42" fmla="*/ 244 w 262"/>
              <a:gd name="T43" fmla="*/ 18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2" h="398">
                <a:moveTo>
                  <a:pt x="256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59"/>
                  <a:pt x="2" y="162"/>
                  <a:pt x="6" y="162"/>
                </a:cubicBezTo>
                <a:cubicBezTo>
                  <a:pt x="78" y="162"/>
                  <a:pt x="78" y="162"/>
                  <a:pt x="78" y="162"/>
                </a:cubicBezTo>
                <a:cubicBezTo>
                  <a:pt x="78" y="355"/>
                  <a:pt x="78" y="355"/>
                  <a:pt x="78" y="355"/>
                </a:cubicBezTo>
                <a:cubicBezTo>
                  <a:pt x="67" y="355"/>
                  <a:pt x="67" y="355"/>
                  <a:pt x="67" y="355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196" y="398"/>
                  <a:pt x="196" y="398"/>
                  <a:pt x="196" y="398"/>
                </a:cubicBezTo>
                <a:cubicBezTo>
                  <a:pt x="196" y="355"/>
                  <a:pt x="196" y="355"/>
                  <a:pt x="196" y="355"/>
                </a:cubicBezTo>
                <a:cubicBezTo>
                  <a:pt x="185" y="355"/>
                  <a:pt x="185" y="355"/>
                  <a:pt x="185" y="355"/>
                </a:cubicBezTo>
                <a:cubicBezTo>
                  <a:pt x="185" y="162"/>
                  <a:pt x="185" y="162"/>
                  <a:pt x="185" y="162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9" y="162"/>
                  <a:pt x="262" y="159"/>
                  <a:pt x="262" y="156"/>
                </a:cubicBezTo>
                <a:cubicBezTo>
                  <a:pt x="262" y="6"/>
                  <a:pt x="262" y="6"/>
                  <a:pt x="262" y="6"/>
                </a:cubicBezTo>
                <a:cubicBezTo>
                  <a:pt x="262" y="2"/>
                  <a:pt x="259" y="0"/>
                  <a:pt x="256" y="0"/>
                </a:cubicBezTo>
                <a:close/>
                <a:moveTo>
                  <a:pt x="244" y="18"/>
                </a:moveTo>
                <a:cubicBezTo>
                  <a:pt x="244" y="144"/>
                  <a:pt x="244" y="144"/>
                  <a:pt x="244" y="144"/>
                </a:cubicBezTo>
                <a:cubicBezTo>
                  <a:pt x="18" y="144"/>
                  <a:pt x="18" y="144"/>
                  <a:pt x="18" y="144"/>
                </a:cubicBezTo>
                <a:cubicBezTo>
                  <a:pt x="18" y="18"/>
                  <a:pt x="18" y="18"/>
                  <a:pt x="18" y="18"/>
                </a:cubicBezTo>
                <a:lnTo>
                  <a:pt x="244" y="1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43" name="Group 142"/>
          <p:cNvGrpSpPr>
            <a:grpSpLocks noChangeAspect="1"/>
          </p:cNvGrpSpPr>
          <p:nvPr/>
        </p:nvGrpSpPr>
        <p:grpSpPr>
          <a:xfrm>
            <a:off x="12693691" y="2785820"/>
            <a:ext cx="415355" cy="240368"/>
            <a:chOff x="16067088" y="-4781550"/>
            <a:chExt cx="2057400" cy="1190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4" name="Freeform 193"/>
            <p:cNvSpPr>
              <a:spLocks noEditPoints="1"/>
            </p:cNvSpPr>
            <p:nvPr/>
          </p:nvSpPr>
          <p:spPr bwMode="auto">
            <a:xfrm>
              <a:off x="16067088" y="-4781550"/>
              <a:ext cx="1419225" cy="914400"/>
            </a:xfrm>
            <a:custGeom>
              <a:avLst/>
              <a:gdLst>
                <a:gd name="T0" fmla="*/ 72 w 149"/>
                <a:gd name="T1" fmla="*/ 0 h 96"/>
                <a:gd name="T2" fmla="*/ 0 w 149"/>
                <a:gd name="T3" fmla="*/ 41 h 96"/>
                <a:gd name="T4" fmla="*/ 18 w 149"/>
                <a:gd name="T5" fmla="*/ 70 h 96"/>
                <a:gd name="T6" fmla="*/ 0 w 149"/>
                <a:gd name="T7" fmla="*/ 96 h 96"/>
                <a:gd name="T8" fmla="*/ 2 w 149"/>
                <a:gd name="T9" fmla="*/ 96 h 96"/>
                <a:gd name="T10" fmla="*/ 44 w 149"/>
                <a:gd name="T11" fmla="*/ 81 h 96"/>
                <a:gd name="T12" fmla="*/ 72 w 149"/>
                <a:gd name="T13" fmla="*/ 83 h 96"/>
                <a:gd name="T14" fmla="*/ 149 w 149"/>
                <a:gd name="T15" fmla="*/ 41 h 96"/>
                <a:gd name="T16" fmla="*/ 72 w 149"/>
                <a:gd name="T17" fmla="*/ 0 h 96"/>
                <a:gd name="T18" fmla="*/ 74 w 149"/>
                <a:gd name="T19" fmla="*/ 74 h 96"/>
                <a:gd name="T20" fmla="*/ 10 w 149"/>
                <a:gd name="T21" fmla="*/ 41 h 96"/>
                <a:gd name="T22" fmla="*/ 74 w 149"/>
                <a:gd name="T23" fmla="*/ 9 h 96"/>
                <a:gd name="T24" fmla="*/ 138 w 149"/>
                <a:gd name="T25" fmla="*/ 41 h 96"/>
                <a:gd name="T26" fmla="*/ 74 w 149"/>
                <a:gd name="T27" fmla="*/ 7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9" h="96">
                  <a:moveTo>
                    <a:pt x="72" y="0"/>
                  </a:moveTo>
                  <a:cubicBezTo>
                    <a:pt x="33" y="0"/>
                    <a:pt x="0" y="17"/>
                    <a:pt x="0" y="41"/>
                  </a:cubicBezTo>
                  <a:cubicBezTo>
                    <a:pt x="0" y="52"/>
                    <a:pt x="7" y="61"/>
                    <a:pt x="18" y="70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0" y="96"/>
                    <a:pt x="2" y="96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53" y="83"/>
                    <a:pt x="64" y="83"/>
                    <a:pt x="72" y="83"/>
                  </a:cubicBezTo>
                  <a:cubicBezTo>
                    <a:pt x="114" y="83"/>
                    <a:pt x="149" y="65"/>
                    <a:pt x="149" y="41"/>
                  </a:cubicBezTo>
                  <a:cubicBezTo>
                    <a:pt x="149" y="17"/>
                    <a:pt x="114" y="0"/>
                    <a:pt x="72" y="0"/>
                  </a:cubicBezTo>
                  <a:close/>
                  <a:moveTo>
                    <a:pt x="74" y="74"/>
                  </a:moveTo>
                  <a:cubicBezTo>
                    <a:pt x="39" y="74"/>
                    <a:pt x="10" y="59"/>
                    <a:pt x="10" y="41"/>
                  </a:cubicBezTo>
                  <a:cubicBezTo>
                    <a:pt x="10" y="23"/>
                    <a:pt x="39" y="9"/>
                    <a:pt x="74" y="9"/>
                  </a:cubicBezTo>
                  <a:cubicBezTo>
                    <a:pt x="109" y="9"/>
                    <a:pt x="138" y="23"/>
                    <a:pt x="138" y="41"/>
                  </a:cubicBezTo>
                  <a:cubicBezTo>
                    <a:pt x="138" y="59"/>
                    <a:pt x="109" y="74"/>
                    <a:pt x="74" y="7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5" name="Freeform 191"/>
            <p:cNvSpPr>
              <a:spLocks noEditPoints="1"/>
            </p:cNvSpPr>
            <p:nvPr/>
          </p:nvSpPr>
          <p:spPr bwMode="auto">
            <a:xfrm>
              <a:off x="16848138" y="-4419600"/>
              <a:ext cx="1276350" cy="828675"/>
            </a:xfrm>
            <a:custGeom>
              <a:avLst/>
              <a:gdLst>
                <a:gd name="T0" fmla="*/ 116 w 134"/>
                <a:gd name="T1" fmla="*/ 0 h 87"/>
                <a:gd name="T2" fmla="*/ 70 w 134"/>
                <a:gd name="T3" fmla="*/ 0 h 87"/>
                <a:gd name="T4" fmla="*/ 69 w 134"/>
                <a:gd name="T5" fmla="*/ 8 h 87"/>
                <a:gd name="T6" fmla="*/ 116 w 134"/>
                <a:gd name="T7" fmla="*/ 8 h 87"/>
                <a:gd name="T8" fmla="*/ 120 w 134"/>
                <a:gd name="T9" fmla="*/ 9 h 87"/>
                <a:gd name="T10" fmla="*/ 74 w 134"/>
                <a:gd name="T11" fmla="*/ 54 h 87"/>
                <a:gd name="T12" fmla="*/ 68 w 134"/>
                <a:gd name="T13" fmla="*/ 56 h 87"/>
                <a:gd name="T14" fmla="*/ 62 w 134"/>
                <a:gd name="T15" fmla="*/ 54 h 87"/>
                <a:gd name="T16" fmla="*/ 43 w 134"/>
                <a:gd name="T17" fmla="*/ 36 h 87"/>
                <a:gd name="T18" fmla="*/ 35 w 134"/>
                <a:gd name="T19" fmla="*/ 39 h 87"/>
                <a:gd name="T20" fmla="*/ 39 w 134"/>
                <a:gd name="T21" fmla="*/ 43 h 87"/>
                <a:gd name="T22" fmla="*/ 8 w 134"/>
                <a:gd name="T23" fmla="*/ 73 h 87"/>
                <a:gd name="T24" fmla="*/ 8 w 134"/>
                <a:gd name="T25" fmla="*/ 46 h 87"/>
                <a:gd name="T26" fmla="*/ 0 w 134"/>
                <a:gd name="T27" fmla="*/ 47 h 87"/>
                <a:gd name="T28" fmla="*/ 0 w 134"/>
                <a:gd name="T29" fmla="*/ 72 h 87"/>
                <a:gd name="T30" fmla="*/ 16 w 134"/>
                <a:gd name="T31" fmla="*/ 87 h 87"/>
                <a:gd name="T32" fmla="*/ 116 w 134"/>
                <a:gd name="T33" fmla="*/ 87 h 87"/>
                <a:gd name="T34" fmla="*/ 134 w 134"/>
                <a:gd name="T35" fmla="*/ 72 h 87"/>
                <a:gd name="T36" fmla="*/ 134 w 134"/>
                <a:gd name="T37" fmla="*/ 15 h 87"/>
                <a:gd name="T38" fmla="*/ 116 w 134"/>
                <a:gd name="T39" fmla="*/ 0 h 87"/>
                <a:gd name="T40" fmla="*/ 116 w 134"/>
                <a:gd name="T41" fmla="*/ 79 h 87"/>
                <a:gd name="T42" fmla="*/ 13 w 134"/>
                <a:gd name="T43" fmla="*/ 79 h 87"/>
                <a:gd name="T44" fmla="*/ 45 w 134"/>
                <a:gd name="T45" fmla="*/ 48 h 87"/>
                <a:gd name="T46" fmla="*/ 57 w 134"/>
                <a:gd name="T47" fmla="*/ 59 h 87"/>
                <a:gd name="T48" fmla="*/ 68 w 134"/>
                <a:gd name="T49" fmla="*/ 64 h 87"/>
                <a:gd name="T50" fmla="*/ 80 w 134"/>
                <a:gd name="T51" fmla="*/ 59 h 87"/>
                <a:gd name="T52" fmla="*/ 90 w 134"/>
                <a:gd name="T53" fmla="*/ 50 h 87"/>
                <a:gd name="T54" fmla="*/ 92 w 134"/>
                <a:gd name="T55" fmla="*/ 48 h 87"/>
                <a:gd name="T56" fmla="*/ 121 w 134"/>
                <a:gd name="T57" fmla="*/ 78 h 87"/>
                <a:gd name="T58" fmla="*/ 116 w 134"/>
                <a:gd name="T59" fmla="*/ 79 h 87"/>
                <a:gd name="T60" fmla="*/ 126 w 134"/>
                <a:gd name="T61" fmla="*/ 70 h 87"/>
                <a:gd name="T62" fmla="*/ 97 w 134"/>
                <a:gd name="T63" fmla="*/ 43 h 87"/>
                <a:gd name="T64" fmla="*/ 126 w 134"/>
                <a:gd name="T65" fmla="*/ 15 h 87"/>
                <a:gd name="T66" fmla="*/ 126 w 134"/>
                <a:gd name="T67" fmla="*/ 7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4" h="87">
                  <a:moveTo>
                    <a:pt x="116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0" y="3"/>
                    <a:pt x="69" y="6"/>
                    <a:pt x="69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19" y="8"/>
                    <a:pt x="120" y="9"/>
                  </a:cubicBezTo>
                  <a:cubicBezTo>
                    <a:pt x="74" y="54"/>
                    <a:pt x="74" y="54"/>
                    <a:pt x="74" y="54"/>
                  </a:cubicBezTo>
                  <a:cubicBezTo>
                    <a:pt x="72" y="55"/>
                    <a:pt x="70" y="56"/>
                    <a:pt x="68" y="56"/>
                  </a:cubicBezTo>
                  <a:cubicBezTo>
                    <a:pt x="66" y="56"/>
                    <a:pt x="64" y="55"/>
                    <a:pt x="62" y="54"/>
                  </a:cubicBezTo>
                  <a:cubicBezTo>
                    <a:pt x="54" y="47"/>
                    <a:pt x="48" y="41"/>
                    <a:pt x="43" y="36"/>
                  </a:cubicBezTo>
                  <a:cubicBezTo>
                    <a:pt x="40" y="37"/>
                    <a:pt x="38" y="38"/>
                    <a:pt x="35" y="39"/>
                  </a:cubicBezTo>
                  <a:cubicBezTo>
                    <a:pt x="39" y="43"/>
                    <a:pt x="39" y="43"/>
                    <a:pt x="39" y="4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6" y="47"/>
                    <a:pt x="3" y="47"/>
                    <a:pt x="0" y="47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1"/>
                    <a:pt x="7" y="87"/>
                    <a:pt x="16" y="87"/>
                  </a:cubicBezTo>
                  <a:cubicBezTo>
                    <a:pt x="116" y="87"/>
                    <a:pt x="116" y="87"/>
                    <a:pt x="116" y="87"/>
                  </a:cubicBezTo>
                  <a:cubicBezTo>
                    <a:pt x="126" y="87"/>
                    <a:pt x="133" y="81"/>
                    <a:pt x="134" y="72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3" y="7"/>
                    <a:pt x="126" y="0"/>
                    <a:pt x="116" y="0"/>
                  </a:cubicBezTo>
                  <a:close/>
                  <a:moveTo>
                    <a:pt x="116" y="79"/>
                  </a:moveTo>
                  <a:cubicBezTo>
                    <a:pt x="13" y="79"/>
                    <a:pt x="13" y="79"/>
                    <a:pt x="13" y="79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60" y="62"/>
                    <a:pt x="64" y="64"/>
                    <a:pt x="68" y="64"/>
                  </a:cubicBezTo>
                  <a:cubicBezTo>
                    <a:pt x="72" y="64"/>
                    <a:pt x="76" y="62"/>
                    <a:pt x="80" y="59"/>
                  </a:cubicBezTo>
                  <a:cubicBezTo>
                    <a:pt x="86" y="54"/>
                    <a:pt x="89" y="51"/>
                    <a:pt x="90" y="50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121" y="78"/>
                    <a:pt x="121" y="78"/>
                    <a:pt x="121" y="78"/>
                  </a:cubicBezTo>
                  <a:cubicBezTo>
                    <a:pt x="120" y="79"/>
                    <a:pt x="118" y="79"/>
                    <a:pt x="116" y="79"/>
                  </a:cubicBezTo>
                  <a:close/>
                  <a:moveTo>
                    <a:pt x="126" y="70"/>
                  </a:moveTo>
                  <a:cubicBezTo>
                    <a:pt x="97" y="43"/>
                    <a:pt x="97" y="43"/>
                    <a:pt x="97" y="43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6" y="70"/>
                    <a:pt x="126" y="70"/>
                    <a:pt x="126" y="7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8" name="Group 107"/>
          <p:cNvGrpSpPr>
            <a:grpSpLocks noChangeAspect="1"/>
          </p:cNvGrpSpPr>
          <p:nvPr/>
        </p:nvGrpSpPr>
        <p:grpSpPr>
          <a:xfrm>
            <a:off x="16388940" y="2757794"/>
            <a:ext cx="377882" cy="320040"/>
            <a:chOff x="-1231900" y="-3781425"/>
            <a:chExt cx="5994400" cy="5076825"/>
          </a:xfrm>
          <a:solidFill>
            <a:srgbClr val="404040"/>
          </a:solidFill>
        </p:grpSpPr>
        <p:sp>
          <p:nvSpPr>
            <p:cNvPr id="109" name="Freeform 165"/>
            <p:cNvSpPr>
              <a:spLocks/>
            </p:cNvSpPr>
            <p:nvPr/>
          </p:nvSpPr>
          <p:spPr bwMode="auto">
            <a:xfrm>
              <a:off x="-1231900" y="-3781425"/>
              <a:ext cx="5994400" cy="5076825"/>
            </a:xfrm>
            <a:custGeom>
              <a:avLst/>
              <a:gdLst>
                <a:gd name="T0" fmla="*/ 554 w 629"/>
                <a:gd name="T1" fmla="*/ 163 h 533"/>
                <a:gd name="T2" fmla="*/ 315 w 629"/>
                <a:gd name="T3" fmla="*/ 0 h 533"/>
                <a:gd name="T4" fmla="*/ 73 w 629"/>
                <a:gd name="T5" fmla="*/ 167 h 533"/>
                <a:gd name="T6" fmla="*/ 73 w 629"/>
                <a:gd name="T7" fmla="*/ 163 h 533"/>
                <a:gd name="T8" fmla="*/ 0 w 629"/>
                <a:gd name="T9" fmla="*/ 236 h 533"/>
                <a:gd name="T10" fmla="*/ 0 w 629"/>
                <a:gd name="T11" fmla="*/ 283 h 533"/>
                <a:gd name="T12" fmla="*/ 73 w 629"/>
                <a:gd name="T13" fmla="*/ 356 h 533"/>
                <a:gd name="T14" fmla="*/ 73 w 629"/>
                <a:gd name="T15" fmla="*/ 356 h 533"/>
                <a:gd name="T16" fmla="*/ 73 w 629"/>
                <a:gd name="T17" fmla="*/ 356 h 533"/>
                <a:gd name="T18" fmla="*/ 96 w 629"/>
                <a:gd name="T19" fmla="*/ 356 h 533"/>
                <a:gd name="T20" fmla="*/ 73 w 629"/>
                <a:gd name="T21" fmla="*/ 258 h 533"/>
                <a:gd name="T22" fmla="*/ 73 w 629"/>
                <a:gd name="T23" fmla="*/ 258 h 533"/>
                <a:gd name="T24" fmla="*/ 315 w 629"/>
                <a:gd name="T25" fmla="*/ 19 h 533"/>
                <a:gd name="T26" fmla="*/ 553 w 629"/>
                <a:gd name="T27" fmla="*/ 258 h 533"/>
                <a:gd name="T28" fmla="*/ 553 w 629"/>
                <a:gd name="T29" fmla="*/ 258 h 533"/>
                <a:gd name="T30" fmla="*/ 365 w 629"/>
                <a:gd name="T31" fmla="*/ 495 h 533"/>
                <a:gd name="T32" fmla="*/ 340 w 629"/>
                <a:gd name="T33" fmla="*/ 480 h 533"/>
                <a:gd name="T34" fmla="*/ 287 w 629"/>
                <a:gd name="T35" fmla="*/ 480 h 533"/>
                <a:gd name="T36" fmla="*/ 261 w 629"/>
                <a:gd name="T37" fmla="*/ 508 h 533"/>
                <a:gd name="T38" fmla="*/ 287 w 629"/>
                <a:gd name="T39" fmla="*/ 533 h 533"/>
                <a:gd name="T40" fmla="*/ 340 w 629"/>
                <a:gd name="T41" fmla="*/ 533 h 533"/>
                <a:gd name="T42" fmla="*/ 367 w 629"/>
                <a:gd name="T43" fmla="*/ 514 h 533"/>
                <a:gd name="T44" fmla="*/ 554 w 629"/>
                <a:gd name="T45" fmla="*/ 356 h 533"/>
                <a:gd name="T46" fmla="*/ 629 w 629"/>
                <a:gd name="T47" fmla="*/ 283 h 533"/>
                <a:gd name="T48" fmla="*/ 629 w 629"/>
                <a:gd name="T49" fmla="*/ 236 h 533"/>
                <a:gd name="T50" fmla="*/ 554 w 629"/>
                <a:gd name="T51" fmla="*/ 16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9" h="533">
                  <a:moveTo>
                    <a:pt x="554" y="163"/>
                  </a:moveTo>
                  <a:cubicBezTo>
                    <a:pt x="516" y="68"/>
                    <a:pt x="424" y="0"/>
                    <a:pt x="315" y="0"/>
                  </a:cubicBezTo>
                  <a:cubicBezTo>
                    <a:pt x="204" y="0"/>
                    <a:pt x="110" y="70"/>
                    <a:pt x="73" y="167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34" y="163"/>
                    <a:pt x="0" y="196"/>
                    <a:pt x="0" y="236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323"/>
                    <a:pt x="31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96" y="356"/>
                    <a:pt x="96" y="356"/>
                    <a:pt x="96" y="356"/>
                  </a:cubicBezTo>
                  <a:cubicBezTo>
                    <a:pt x="82" y="328"/>
                    <a:pt x="73" y="295"/>
                    <a:pt x="73" y="258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126"/>
                    <a:pt x="183" y="19"/>
                    <a:pt x="315" y="19"/>
                  </a:cubicBezTo>
                  <a:cubicBezTo>
                    <a:pt x="447" y="19"/>
                    <a:pt x="553" y="126"/>
                    <a:pt x="553" y="258"/>
                  </a:cubicBezTo>
                  <a:cubicBezTo>
                    <a:pt x="553" y="258"/>
                    <a:pt x="553" y="258"/>
                    <a:pt x="553" y="258"/>
                  </a:cubicBezTo>
                  <a:cubicBezTo>
                    <a:pt x="553" y="375"/>
                    <a:pt x="473" y="471"/>
                    <a:pt x="365" y="495"/>
                  </a:cubicBezTo>
                  <a:cubicBezTo>
                    <a:pt x="361" y="485"/>
                    <a:pt x="352" y="480"/>
                    <a:pt x="340" y="480"/>
                  </a:cubicBezTo>
                  <a:cubicBezTo>
                    <a:pt x="340" y="480"/>
                    <a:pt x="340" y="480"/>
                    <a:pt x="287" y="480"/>
                  </a:cubicBezTo>
                  <a:cubicBezTo>
                    <a:pt x="273" y="480"/>
                    <a:pt x="261" y="491"/>
                    <a:pt x="261" y="508"/>
                  </a:cubicBezTo>
                  <a:cubicBezTo>
                    <a:pt x="261" y="522"/>
                    <a:pt x="273" y="533"/>
                    <a:pt x="287" y="533"/>
                  </a:cubicBezTo>
                  <a:cubicBezTo>
                    <a:pt x="287" y="533"/>
                    <a:pt x="287" y="533"/>
                    <a:pt x="340" y="533"/>
                  </a:cubicBezTo>
                  <a:cubicBezTo>
                    <a:pt x="354" y="533"/>
                    <a:pt x="364" y="525"/>
                    <a:pt x="367" y="514"/>
                  </a:cubicBezTo>
                  <a:cubicBezTo>
                    <a:pt x="452" y="496"/>
                    <a:pt x="522" y="436"/>
                    <a:pt x="554" y="356"/>
                  </a:cubicBezTo>
                  <a:cubicBezTo>
                    <a:pt x="596" y="356"/>
                    <a:pt x="629" y="323"/>
                    <a:pt x="629" y="283"/>
                  </a:cubicBezTo>
                  <a:cubicBezTo>
                    <a:pt x="629" y="236"/>
                    <a:pt x="629" y="236"/>
                    <a:pt x="629" y="236"/>
                  </a:cubicBezTo>
                  <a:cubicBezTo>
                    <a:pt x="629" y="197"/>
                    <a:pt x="596" y="163"/>
                    <a:pt x="554" y="16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171"/>
            <p:cNvSpPr>
              <a:spLocks noEditPoints="1"/>
            </p:cNvSpPr>
            <p:nvPr/>
          </p:nvSpPr>
          <p:spPr bwMode="auto">
            <a:xfrm>
              <a:off x="1817688" y="-2828925"/>
              <a:ext cx="1573213" cy="1619250"/>
            </a:xfrm>
            <a:custGeom>
              <a:avLst/>
              <a:gdLst>
                <a:gd name="T0" fmla="*/ 85 w 165"/>
                <a:gd name="T1" fmla="*/ 103 h 170"/>
                <a:gd name="T2" fmla="*/ 64 w 165"/>
                <a:gd name="T3" fmla="*/ 88 h 170"/>
                <a:gd name="T4" fmla="*/ 79 w 165"/>
                <a:gd name="T5" fmla="*/ 66 h 170"/>
                <a:gd name="T6" fmla="*/ 100 w 165"/>
                <a:gd name="T7" fmla="*/ 82 h 170"/>
                <a:gd name="T8" fmla="*/ 85 w 165"/>
                <a:gd name="T9" fmla="*/ 103 h 170"/>
                <a:gd name="T10" fmla="*/ 160 w 165"/>
                <a:gd name="T11" fmla="*/ 100 h 170"/>
                <a:gd name="T12" fmla="*/ 142 w 165"/>
                <a:gd name="T13" fmla="*/ 92 h 170"/>
                <a:gd name="T14" fmla="*/ 138 w 165"/>
                <a:gd name="T15" fmla="*/ 88 h 170"/>
                <a:gd name="T16" fmla="*/ 137 w 165"/>
                <a:gd name="T17" fmla="*/ 86 h 170"/>
                <a:gd name="T18" fmla="*/ 133 w 165"/>
                <a:gd name="T19" fmla="*/ 64 h 170"/>
                <a:gd name="T20" fmla="*/ 135 w 165"/>
                <a:gd name="T21" fmla="*/ 58 h 170"/>
                <a:gd name="T22" fmla="*/ 135 w 165"/>
                <a:gd name="T23" fmla="*/ 57 h 170"/>
                <a:gd name="T24" fmla="*/ 150 w 165"/>
                <a:gd name="T25" fmla="*/ 42 h 170"/>
                <a:gd name="T26" fmla="*/ 151 w 165"/>
                <a:gd name="T27" fmla="*/ 34 h 170"/>
                <a:gd name="T28" fmla="*/ 143 w 165"/>
                <a:gd name="T29" fmla="*/ 26 h 170"/>
                <a:gd name="T30" fmla="*/ 136 w 165"/>
                <a:gd name="T31" fmla="*/ 25 h 170"/>
                <a:gd name="T32" fmla="*/ 119 w 165"/>
                <a:gd name="T33" fmla="*/ 37 h 170"/>
                <a:gd name="T34" fmla="*/ 113 w 165"/>
                <a:gd name="T35" fmla="*/ 38 h 170"/>
                <a:gd name="T36" fmla="*/ 89 w 165"/>
                <a:gd name="T37" fmla="*/ 30 h 170"/>
                <a:gd name="T38" fmla="*/ 85 w 165"/>
                <a:gd name="T39" fmla="*/ 25 h 170"/>
                <a:gd name="T40" fmla="*/ 80 w 165"/>
                <a:gd name="T41" fmla="*/ 5 h 170"/>
                <a:gd name="T42" fmla="*/ 72 w 165"/>
                <a:gd name="T43" fmla="*/ 0 h 170"/>
                <a:gd name="T44" fmla="*/ 62 w 165"/>
                <a:gd name="T45" fmla="*/ 2 h 170"/>
                <a:gd name="T46" fmla="*/ 57 w 165"/>
                <a:gd name="T47" fmla="*/ 9 h 170"/>
                <a:gd name="T48" fmla="*/ 59 w 165"/>
                <a:gd name="T49" fmla="*/ 29 h 170"/>
                <a:gd name="T50" fmla="*/ 57 w 165"/>
                <a:gd name="T51" fmla="*/ 35 h 170"/>
                <a:gd name="T52" fmla="*/ 38 w 165"/>
                <a:gd name="T53" fmla="*/ 51 h 170"/>
                <a:gd name="T54" fmla="*/ 37 w 165"/>
                <a:gd name="T55" fmla="*/ 52 h 170"/>
                <a:gd name="T56" fmla="*/ 31 w 165"/>
                <a:gd name="T57" fmla="*/ 53 h 170"/>
                <a:gd name="T58" fmla="*/ 9 w 165"/>
                <a:gd name="T59" fmla="*/ 47 h 170"/>
                <a:gd name="T60" fmla="*/ 5 w 165"/>
                <a:gd name="T61" fmla="*/ 50 h 170"/>
                <a:gd name="T62" fmla="*/ 0 w 165"/>
                <a:gd name="T63" fmla="*/ 62 h 170"/>
                <a:gd name="T64" fmla="*/ 4 w 165"/>
                <a:gd name="T65" fmla="*/ 69 h 170"/>
                <a:gd name="T66" fmla="*/ 23 w 165"/>
                <a:gd name="T67" fmla="*/ 77 h 170"/>
                <a:gd name="T68" fmla="*/ 27 w 165"/>
                <a:gd name="T69" fmla="*/ 82 h 170"/>
                <a:gd name="T70" fmla="*/ 31 w 165"/>
                <a:gd name="T71" fmla="*/ 106 h 170"/>
                <a:gd name="T72" fmla="*/ 30 w 165"/>
                <a:gd name="T73" fmla="*/ 112 h 170"/>
                <a:gd name="T74" fmla="*/ 29 w 165"/>
                <a:gd name="T75" fmla="*/ 112 h 170"/>
                <a:gd name="T76" fmla="*/ 14 w 165"/>
                <a:gd name="T77" fmla="*/ 127 h 170"/>
                <a:gd name="T78" fmla="*/ 13 w 165"/>
                <a:gd name="T79" fmla="*/ 134 h 170"/>
                <a:gd name="T80" fmla="*/ 22 w 165"/>
                <a:gd name="T81" fmla="*/ 145 h 170"/>
                <a:gd name="T82" fmla="*/ 28 w 165"/>
                <a:gd name="T83" fmla="*/ 145 h 170"/>
                <a:gd name="T84" fmla="*/ 46 w 165"/>
                <a:gd name="T85" fmla="*/ 132 h 170"/>
                <a:gd name="T86" fmla="*/ 50 w 165"/>
                <a:gd name="T87" fmla="*/ 131 h 170"/>
                <a:gd name="T88" fmla="*/ 52 w 165"/>
                <a:gd name="T89" fmla="*/ 131 h 170"/>
                <a:gd name="T90" fmla="*/ 76 w 165"/>
                <a:gd name="T91" fmla="*/ 139 h 170"/>
                <a:gd name="T92" fmla="*/ 78 w 165"/>
                <a:gd name="T93" fmla="*/ 141 h 170"/>
                <a:gd name="T94" fmla="*/ 80 w 165"/>
                <a:gd name="T95" fmla="*/ 144 h 170"/>
                <a:gd name="T96" fmla="*/ 85 w 165"/>
                <a:gd name="T97" fmla="*/ 165 h 170"/>
                <a:gd name="T98" fmla="*/ 92 w 165"/>
                <a:gd name="T99" fmla="*/ 169 h 170"/>
                <a:gd name="T100" fmla="*/ 103 w 165"/>
                <a:gd name="T101" fmla="*/ 167 h 170"/>
                <a:gd name="T102" fmla="*/ 108 w 165"/>
                <a:gd name="T103" fmla="*/ 160 h 170"/>
                <a:gd name="T104" fmla="*/ 105 w 165"/>
                <a:gd name="T105" fmla="*/ 140 h 170"/>
                <a:gd name="T106" fmla="*/ 106 w 165"/>
                <a:gd name="T107" fmla="*/ 136 h 170"/>
                <a:gd name="T108" fmla="*/ 108 w 165"/>
                <a:gd name="T109" fmla="*/ 134 h 170"/>
                <a:gd name="T110" fmla="*/ 126 w 165"/>
                <a:gd name="T111" fmla="*/ 118 h 170"/>
                <a:gd name="T112" fmla="*/ 127 w 165"/>
                <a:gd name="T113" fmla="*/ 117 h 170"/>
                <a:gd name="T114" fmla="*/ 130 w 165"/>
                <a:gd name="T115" fmla="*/ 115 h 170"/>
                <a:gd name="T116" fmla="*/ 130 w 165"/>
                <a:gd name="T117" fmla="*/ 115 h 170"/>
                <a:gd name="T118" fmla="*/ 155 w 165"/>
                <a:gd name="T119" fmla="*/ 123 h 170"/>
                <a:gd name="T120" fmla="*/ 160 w 165"/>
                <a:gd name="T121" fmla="*/ 118 h 170"/>
                <a:gd name="T122" fmla="*/ 164 w 165"/>
                <a:gd name="T123" fmla="*/ 108 h 170"/>
                <a:gd name="T124" fmla="*/ 160 w 165"/>
                <a:gd name="T125" fmla="*/ 10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5" h="170">
                  <a:moveTo>
                    <a:pt x="85" y="103"/>
                  </a:moveTo>
                  <a:cubicBezTo>
                    <a:pt x="75" y="105"/>
                    <a:pt x="66" y="98"/>
                    <a:pt x="64" y="88"/>
                  </a:cubicBezTo>
                  <a:cubicBezTo>
                    <a:pt x="62" y="78"/>
                    <a:pt x="68" y="68"/>
                    <a:pt x="79" y="66"/>
                  </a:cubicBezTo>
                  <a:cubicBezTo>
                    <a:pt x="89" y="64"/>
                    <a:pt x="98" y="71"/>
                    <a:pt x="100" y="82"/>
                  </a:cubicBezTo>
                  <a:cubicBezTo>
                    <a:pt x="102" y="91"/>
                    <a:pt x="95" y="101"/>
                    <a:pt x="85" y="103"/>
                  </a:cubicBezTo>
                  <a:close/>
                  <a:moveTo>
                    <a:pt x="160" y="100"/>
                  </a:moveTo>
                  <a:cubicBezTo>
                    <a:pt x="142" y="92"/>
                    <a:pt x="142" y="92"/>
                    <a:pt x="142" y="92"/>
                  </a:cubicBezTo>
                  <a:cubicBezTo>
                    <a:pt x="140" y="91"/>
                    <a:pt x="138" y="90"/>
                    <a:pt x="138" y="88"/>
                  </a:cubicBezTo>
                  <a:cubicBezTo>
                    <a:pt x="137" y="88"/>
                    <a:pt x="137" y="87"/>
                    <a:pt x="137" y="86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3" y="62"/>
                    <a:pt x="133" y="59"/>
                    <a:pt x="135" y="58"/>
                  </a:cubicBezTo>
                  <a:cubicBezTo>
                    <a:pt x="135" y="58"/>
                    <a:pt x="135" y="58"/>
                    <a:pt x="135" y="57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3" y="40"/>
                    <a:pt x="153" y="37"/>
                    <a:pt x="151" y="34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2" y="23"/>
                    <a:pt x="138" y="23"/>
                    <a:pt x="136" y="25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7" y="39"/>
                    <a:pt x="114" y="39"/>
                    <a:pt x="113" y="3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7" y="29"/>
                    <a:pt x="85" y="27"/>
                    <a:pt x="85" y="2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79" y="2"/>
                    <a:pt x="76" y="0"/>
                    <a:pt x="72" y="0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59" y="3"/>
                    <a:pt x="56" y="6"/>
                    <a:pt x="57" y="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60" y="32"/>
                    <a:pt x="59" y="34"/>
                    <a:pt x="57" y="35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5" y="53"/>
                    <a:pt x="33" y="54"/>
                    <a:pt x="31" y="53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7" y="47"/>
                    <a:pt x="6" y="48"/>
                    <a:pt x="5" y="5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5"/>
                    <a:pt x="1" y="68"/>
                    <a:pt x="4" y="69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5" y="78"/>
                    <a:pt x="26" y="80"/>
                    <a:pt x="27" y="82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2" y="108"/>
                    <a:pt x="31" y="110"/>
                    <a:pt x="30" y="112"/>
                  </a:cubicBezTo>
                  <a:cubicBezTo>
                    <a:pt x="29" y="112"/>
                    <a:pt x="29" y="112"/>
                    <a:pt x="29" y="112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2" y="129"/>
                    <a:pt x="12" y="131"/>
                    <a:pt x="13" y="134"/>
                  </a:cubicBezTo>
                  <a:cubicBezTo>
                    <a:pt x="22" y="145"/>
                    <a:pt x="22" y="145"/>
                    <a:pt x="22" y="145"/>
                  </a:cubicBezTo>
                  <a:cubicBezTo>
                    <a:pt x="24" y="146"/>
                    <a:pt x="27" y="146"/>
                    <a:pt x="28" y="145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7" y="131"/>
                    <a:pt x="48" y="131"/>
                    <a:pt x="50" y="131"/>
                  </a:cubicBezTo>
                  <a:cubicBezTo>
                    <a:pt x="50" y="131"/>
                    <a:pt x="51" y="131"/>
                    <a:pt x="52" y="131"/>
                  </a:cubicBezTo>
                  <a:cubicBezTo>
                    <a:pt x="76" y="139"/>
                    <a:pt x="76" y="139"/>
                    <a:pt x="76" y="139"/>
                  </a:cubicBezTo>
                  <a:cubicBezTo>
                    <a:pt x="76" y="140"/>
                    <a:pt x="77" y="140"/>
                    <a:pt x="78" y="141"/>
                  </a:cubicBezTo>
                  <a:cubicBezTo>
                    <a:pt x="79" y="142"/>
                    <a:pt x="80" y="143"/>
                    <a:pt x="80" y="14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6" y="168"/>
                    <a:pt x="89" y="170"/>
                    <a:pt x="92" y="169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6" y="167"/>
                    <a:pt x="108" y="164"/>
                    <a:pt x="108" y="16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8"/>
                    <a:pt x="106" y="137"/>
                    <a:pt x="106" y="136"/>
                  </a:cubicBezTo>
                  <a:cubicBezTo>
                    <a:pt x="107" y="135"/>
                    <a:pt x="107" y="134"/>
                    <a:pt x="108" y="134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7" y="118"/>
                    <a:pt x="127" y="117"/>
                    <a:pt x="127" y="117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55" y="123"/>
                    <a:pt x="155" y="123"/>
                    <a:pt x="155" y="123"/>
                  </a:cubicBezTo>
                  <a:cubicBezTo>
                    <a:pt x="158" y="122"/>
                    <a:pt x="159" y="121"/>
                    <a:pt x="160" y="118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165" y="105"/>
                    <a:pt x="164" y="102"/>
                    <a:pt x="160" y="10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172"/>
            <p:cNvSpPr>
              <a:spLocks noEditPoints="1"/>
            </p:cNvSpPr>
            <p:nvPr/>
          </p:nvSpPr>
          <p:spPr bwMode="auto">
            <a:xfrm>
              <a:off x="-60325" y="-1933575"/>
              <a:ext cx="2525713" cy="2505075"/>
            </a:xfrm>
            <a:custGeom>
              <a:avLst/>
              <a:gdLst>
                <a:gd name="T0" fmla="*/ 69 w 265"/>
                <a:gd name="T1" fmla="*/ 131 h 263"/>
                <a:gd name="T2" fmla="*/ 197 w 265"/>
                <a:gd name="T3" fmla="*/ 131 h 263"/>
                <a:gd name="T4" fmla="*/ 254 w 265"/>
                <a:gd name="T5" fmla="*/ 118 h 263"/>
                <a:gd name="T6" fmla="*/ 228 w 265"/>
                <a:gd name="T7" fmla="*/ 109 h 263"/>
                <a:gd name="T8" fmla="*/ 232 w 265"/>
                <a:gd name="T9" fmla="*/ 90 h 263"/>
                <a:gd name="T10" fmla="*/ 249 w 265"/>
                <a:gd name="T11" fmla="*/ 68 h 263"/>
                <a:gd name="T12" fmla="*/ 232 w 265"/>
                <a:gd name="T13" fmla="*/ 60 h 263"/>
                <a:gd name="T14" fmla="*/ 204 w 265"/>
                <a:gd name="T15" fmla="*/ 64 h 263"/>
                <a:gd name="T16" fmla="*/ 198 w 265"/>
                <a:gd name="T17" fmla="*/ 45 h 263"/>
                <a:gd name="T18" fmla="*/ 201 w 265"/>
                <a:gd name="T19" fmla="*/ 18 h 263"/>
                <a:gd name="T20" fmla="*/ 183 w 265"/>
                <a:gd name="T21" fmla="*/ 19 h 263"/>
                <a:gd name="T22" fmla="*/ 161 w 265"/>
                <a:gd name="T23" fmla="*/ 38 h 263"/>
                <a:gd name="T24" fmla="*/ 146 w 265"/>
                <a:gd name="T25" fmla="*/ 24 h 263"/>
                <a:gd name="T26" fmla="*/ 135 w 265"/>
                <a:gd name="T27" fmla="*/ 0 h 263"/>
                <a:gd name="T28" fmla="*/ 120 w 265"/>
                <a:gd name="T29" fmla="*/ 10 h 263"/>
                <a:gd name="T30" fmla="*/ 110 w 265"/>
                <a:gd name="T31" fmla="*/ 36 h 263"/>
                <a:gd name="T32" fmla="*/ 90 w 265"/>
                <a:gd name="T33" fmla="*/ 31 h 263"/>
                <a:gd name="T34" fmla="*/ 69 w 265"/>
                <a:gd name="T35" fmla="*/ 16 h 263"/>
                <a:gd name="T36" fmla="*/ 61 w 265"/>
                <a:gd name="T37" fmla="*/ 33 h 263"/>
                <a:gd name="T38" fmla="*/ 65 w 265"/>
                <a:gd name="T39" fmla="*/ 60 h 263"/>
                <a:gd name="T40" fmla="*/ 46 w 265"/>
                <a:gd name="T41" fmla="*/ 66 h 263"/>
                <a:gd name="T42" fmla="*/ 20 w 265"/>
                <a:gd name="T43" fmla="*/ 64 h 263"/>
                <a:gd name="T44" fmla="*/ 21 w 265"/>
                <a:gd name="T45" fmla="*/ 83 h 263"/>
                <a:gd name="T46" fmla="*/ 38 w 265"/>
                <a:gd name="T47" fmla="*/ 104 h 263"/>
                <a:gd name="T48" fmla="*/ 25 w 265"/>
                <a:gd name="T49" fmla="*/ 118 h 263"/>
                <a:gd name="T50" fmla="*/ 0 w 265"/>
                <a:gd name="T51" fmla="*/ 129 h 263"/>
                <a:gd name="T52" fmla="*/ 11 w 265"/>
                <a:gd name="T53" fmla="*/ 145 h 263"/>
                <a:gd name="T54" fmla="*/ 37 w 265"/>
                <a:gd name="T55" fmla="*/ 154 h 263"/>
                <a:gd name="T56" fmla="*/ 32 w 265"/>
                <a:gd name="T57" fmla="*/ 173 h 263"/>
                <a:gd name="T58" fmla="*/ 17 w 265"/>
                <a:gd name="T59" fmla="*/ 195 h 263"/>
                <a:gd name="T60" fmla="*/ 33 w 265"/>
                <a:gd name="T61" fmla="*/ 203 h 263"/>
                <a:gd name="T62" fmla="*/ 61 w 265"/>
                <a:gd name="T63" fmla="*/ 199 h 263"/>
                <a:gd name="T64" fmla="*/ 67 w 265"/>
                <a:gd name="T65" fmla="*/ 218 h 263"/>
                <a:gd name="T66" fmla="*/ 64 w 265"/>
                <a:gd name="T67" fmla="*/ 245 h 263"/>
                <a:gd name="T68" fmla="*/ 83 w 265"/>
                <a:gd name="T69" fmla="*/ 243 h 263"/>
                <a:gd name="T70" fmla="*/ 104 w 265"/>
                <a:gd name="T71" fmla="*/ 225 h 263"/>
                <a:gd name="T72" fmla="*/ 119 w 265"/>
                <a:gd name="T73" fmla="*/ 239 h 263"/>
                <a:gd name="T74" fmla="*/ 130 w 265"/>
                <a:gd name="T75" fmla="*/ 263 h 263"/>
                <a:gd name="T76" fmla="*/ 146 w 265"/>
                <a:gd name="T77" fmla="*/ 253 h 263"/>
                <a:gd name="T78" fmla="*/ 155 w 265"/>
                <a:gd name="T79" fmla="*/ 227 h 263"/>
                <a:gd name="T80" fmla="*/ 175 w 265"/>
                <a:gd name="T81" fmla="*/ 231 h 263"/>
                <a:gd name="T82" fmla="*/ 196 w 265"/>
                <a:gd name="T83" fmla="*/ 247 h 263"/>
                <a:gd name="T84" fmla="*/ 204 w 265"/>
                <a:gd name="T85" fmla="*/ 230 h 263"/>
                <a:gd name="T86" fmla="*/ 200 w 265"/>
                <a:gd name="T87" fmla="*/ 203 h 263"/>
                <a:gd name="T88" fmla="*/ 219 w 265"/>
                <a:gd name="T89" fmla="*/ 196 h 263"/>
                <a:gd name="T90" fmla="*/ 246 w 265"/>
                <a:gd name="T91" fmla="*/ 199 h 263"/>
                <a:gd name="T92" fmla="*/ 244 w 265"/>
                <a:gd name="T93" fmla="*/ 181 h 263"/>
                <a:gd name="T94" fmla="*/ 226 w 265"/>
                <a:gd name="T95" fmla="*/ 159 h 263"/>
                <a:gd name="T96" fmla="*/ 240 w 265"/>
                <a:gd name="T97" fmla="*/ 144 h 263"/>
                <a:gd name="T98" fmla="*/ 265 w 265"/>
                <a:gd name="T99" fmla="*/ 134 h 263"/>
                <a:gd name="T100" fmla="*/ 254 w 265"/>
                <a:gd name="T101" fmla="*/ 11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5" h="263">
                  <a:moveTo>
                    <a:pt x="133" y="196"/>
                  </a:moveTo>
                  <a:cubicBezTo>
                    <a:pt x="97" y="196"/>
                    <a:pt x="69" y="167"/>
                    <a:pt x="69" y="131"/>
                  </a:cubicBezTo>
                  <a:cubicBezTo>
                    <a:pt x="69" y="96"/>
                    <a:pt x="97" y="67"/>
                    <a:pt x="133" y="67"/>
                  </a:cubicBezTo>
                  <a:cubicBezTo>
                    <a:pt x="168" y="67"/>
                    <a:pt x="197" y="96"/>
                    <a:pt x="197" y="131"/>
                  </a:cubicBezTo>
                  <a:cubicBezTo>
                    <a:pt x="197" y="167"/>
                    <a:pt x="168" y="196"/>
                    <a:pt x="133" y="196"/>
                  </a:cubicBezTo>
                  <a:close/>
                  <a:moveTo>
                    <a:pt x="254" y="118"/>
                  </a:moveTo>
                  <a:cubicBezTo>
                    <a:pt x="240" y="118"/>
                    <a:pt x="240" y="118"/>
                    <a:pt x="240" y="118"/>
                  </a:cubicBezTo>
                  <a:cubicBezTo>
                    <a:pt x="234" y="118"/>
                    <a:pt x="229" y="114"/>
                    <a:pt x="228" y="109"/>
                  </a:cubicBezTo>
                  <a:cubicBezTo>
                    <a:pt x="227" y="107"/>
                    <a:pt x="227" y="106"/>
                    <a:pt x="227" y="104"/>
                  </a:cubicBezTo>
                  <a:cubicBezTo>
                    <a:pt x="225" y="99"/>
                    <a:pt x="227" y="93"/>
                    <a:pt x="232" y="90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50" y="79"/>
                    <a:pt x="252" y="73"/>
                    <a:pt x="249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3" y="59"/>
                    <a:pt x="237" y="57"/>
                    <a:pt x="232" y="60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14" y="70"/>
                    <a:pt x="208" y="69"/>
                    <a:pt x="204" y="64"/>
                  </a:cubicBezTo>
                  <a:cubicBezTo>
                    <a:pt x="203" y="63"/>
                    <a:pt x="201" y="62"/>
                    <a:pt x="200" y="61"/>
                  </a:cubicBezTo>
                  <a:cubicBezTo>
                    <a:pt x="196" y="56"/>
                    <a:pt x="195" y="50"/>
                    <a:pt x="198" y="45"/>
                  </a:cubicBezTo>
                  <a:cubicBezTo>
                    <a:pt x="205" y="33"/>
                    <a:pt x="205" y="33"/>
                    <a:pt x="205" y="33"/>
                  </a:cubicBezTo>
                  <a:cubicBezTo>
                    <a:pt x="208" y="28"/>
                    <a:pt x="206" y="21"/>
                    <a:pt x="201" y="18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92" y="13"/>
                    <a:pt x="186" y="14"/>
                    <a:pt x="183" y="19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2" y="37"/>
                    <a:pt x="166" y="39"/>
                    <a:pt x="161" y="38"/>
                  </a:cubicBezTo>
                  <a:cubicBezTo>
                    <a:pt x="159" y="37"/>
                    <a:pt x="157" y="36"/>
                    <a:pt x="156" y="36"/>
                  </a:cubicBezTo>
                  <a:cubicBezTo>
                    <a:pt x="150" y="35"/>
                    <a:pt x="146" y="30"/>
                    <a:pt x="146" y="24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4"/>
                    <a:pt x="141" y="0"/>
                    <a:pt x="135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4" y="0"/>
                    <a:pt x="120" y="4"/>
                    <a:pt x="120" y="10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20" y="29"/>
                    <a:pt x="116" y="35"/>
                    <a:pt x="110" y="36"/>
                  </a:cubicBezTo>
                  <a:cubicBezTo>
                    <a:pt x="108" y="36"/>
                    <a:pt x="106" y="37"/>
                    <a:pt x="105" y="37"/>
                  </a:cubicBezTo>
                  <a:cubicBezTo>
                    <a:pt x="99" y="39"/>
                    <a:pt x="93" y="36"/>
                    <a:pt x="90" y="3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81" y="14"/>
                    <a:pt x="74" y="13"/>
                    <a:pt x="69" y="16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59" y="21"/>
                    <a:pt x="58" y="28"/>
                    <a:pt x="61" y="33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70" y="49"/>
                    <a:pt x="69" y="56"/>
                    <a:pt x="65" y="60"/>
                  </a:cubicBezTo>
                  <a:cubicBezTo>
                    <a:pt x="64" y="61"/>
                    <a:pt x="62" y="63"/>
                    <a:pt x="61" y="64"/>
                  </a:cubicBezTo>
                  <a:cubicBezTo>
                    <a:pt x="57" y="68"/>
                    <a:pt x="51" y="69"/>
                    <a:pt x="46" y="66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9" y="57"/>
                    <a:pt x="22" y="59"/>
                    <a:pt x="20" y="64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4" y="73"/>
                    <a:pt x="16" y="79"/>
                    <a:pt x="21" y="83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37" y="92"/>
                    <a:pt x="40" y="98"/>
                    <a:pt x="38" y="104"/>
                  </a:cubicBezTo>
                  <a:cubicBezTo>
                    <a:pt x="38" y="105"/>
                    <a:pt x="37" y="107"/>
                    <a:pt x="37" y="109"/>
                  </a:cubicBezTo>
                  <a:cubicBezTo>
                    <a:pt x="35" y="114"/>
                    <a:pt x="30" y="118"/>
                    <a:pt x="25" y="118"/>
                  </a:cubicBezTo>
                  <a:cubicBezTo>
                    <a:pt x="11" y="118"/>
                    <a:pt x="11" y="118"/>
                    <a:pt x="11" y="118"/>
                  </a:cubicBezTo>
                  <a:cubicBezTo>
                    <a:pt x="5" y="118"/>
                    <a:pt x="0" y="123"/>
                    <a:pt x="0" y="129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0"/>
                    <a:pt x="5" y="145"/>
                    <a:pt x="11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30" y="145"/>
                    <a:pt x="35" y="149"/>
                    <a:pt x="37" y="154"/>
                  </a:cubicBezTo>
                  <a:cubicBezTo>
                    <a:pt x="37" y="156"/>
                    <a:pt x="38" y="158"/>
                    <a:pt x="38" y="159"/>
                  </a:cubicBezTo>
                  <a:cubicBezTo>
                    <a:pt x="40" y="165"/>
                    <a:pt x="37" y="171"/>
                    <a:pt x="32" y="173"/>
                  </a:cubicBezTo>
                  <a:cubicBezTo>
                    <a:pt x="20" y="181"/>
                    <a:pt x="20" y="181"/>
                    <a:pt x="20" y="181"/>
                  </a:cubicBezTo>
                  <a:cubicBezTo>
                    <a:pt x="15" y="183"/>
                    <a:pt x="14" y="190"/>
                    <a:pt x="17" y="195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2" y="204"/>
                    <a:pt x="28" y="206"/>
                    <a:pt x="33" y="203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50" y="193"/>
                    <a:pt x="57" y="194"/>
                    <a:pt x="61" y="199"/>
                  </a:cubicBezTo>
                  <a:cubicBezTo>
                    <a:pt x="62" y="200"/>
                    <a:pt x="63" y="201"/>
                    <a:pt x="65" y="203"/>
                  </a:cubicBezTo>
                  <a:cubicBezTo>
                    <a:pt x="69" y="207"/>
                    <a:pt x="70" y="213"/>
                    <a:pt x="67" y="218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57" y="235"/>
                    <a:pt x="59" y="242"/>
                    <a:pt x="64" y="245"/>
                  </a:cubicBezTo>
                  <a:cubicBezTo>
                    <a:pt x="68" y="247"/>
                    <a:pt x="68" y="247"/>
                    <a:pt x="68" y="247"/>
                  </a:cubicBezTo>
                  <a:cubicBezTo>
                    <a:pt x="73" y="250"/>
                    <a:pt x="80" y="248"/>
                    <a:pt x="83" y="243"/>
                  </a:cubicBezTo>
                  <a:cubicBezTo>
                    <a:pt x="90" y="231"/>
                    <a:pt x="90" y="231"/>
                    <a:pt x="90" y="231"/>
                  </a:cubicBezTo>
                  <a:cubicBezTo>
                    <a:pt x="93" y="226"/>
                    <a:pt x="99" y="224"/>
                    <a:pt x="104" y="225"/>
                  </a:cubicBezTo>
                  <a:cubicBezTo>
                    <a:pt x="106" y="226"/>
                    <a:pt x="108" y="227"/>
                    <a:pt x="110" y="227"/>
                  </a:cubicBezTo>
                  <a:cubicBezTo>
                    <a:pt x="115" y="228"/>
                    <a:pt x="119" y="233"/>
                    <a:pt x="119" y="239"/>
                  </a:cubicBezTo>
                  <a:cubicBezTo>
                    <a:pt x="119" y="253"/>
                    <a:pt x="119" y="253"/>
                    <a:pt x="119" y="253"/>
                  </a:cubicBezTo>
                  <a:cubicBezTo>
                    <a:pt x="119" y="258"/>
                    <a:pt x="124" y="263"/>
                    <a:pt x="130" y="263"/>
                  </a:cubicBezTo>
                  <a:cubicBezTo>
                    <a:pt x="135" y="263"/>
                    <a:pt x="135" y="263"/>
                    <a:pt x="135" y="263"/>
                  </a:cubicBezTo>
                  <a:cubicBezTo>
                    <a:pt x="141" y="263"/>
                    <a:pt x="146" y="258"/>
                    <a:pt x="146" y="253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3"/>
                    <a:pt x="150" y="228"/>
                    <a:pt x="155" y="227"/>
                  </a:cubicBezTo>
                  <a:cubicBezTo>
                    <a:pt x="157" y="227"/>
                    <a:pt x="159" y="226"/>
                    <a:pt x="160" y="225"/>
                  </a:cubicBezTo>
                  <a:cubicBezTo>
                    <a:pt x="166" y="224"/>
                    <a:pt x="172" y="226"/>
                    <a:pt x="175" y="231"/>
                  </a:cubicBezTo>
                  <a:cubicBezTo>
                    <a:pt x="182" y="243"/>
                    <a:pt x="182" y="243"/>
                    <a:pt x="182" y="243"/>
                  </a:cubicBezTo>
                  <a:cubicBezTo>
                    <a:pt x="185" y="248"/>
                    <a:pt x="191" y="250"/>
                    <a:pt x="196" y="247"/>
                  </a:cubicBezTo>
                  <a:cubicBezTo>
                    <a:pt x="201" y="245"/>
                    <a:pt x="201" y="245"/>
                    <a:pt x="201" y="245"/>
                  </a:cubicBezTo>
                  <a:cubicBezTo>
                    <a:pt x="206" y="242"/>
                    <a:pt x="207" y="235"/>
                    <a:pt x="204" y="230"/>
                  </a:cubicBezTo>
                  <a:cubicBezTo>
                    <a:pt x="198" y="218"/>
                    <a:pt x="198" y="218"/>
                    <a:pt x="198" y="218"/>
                  </a:cubicBezTo>
                  <a:cubicBezTo>
                    <a:pt x="195" y="213"/>
                    <a:pt x="196" y="207"/>
                    <a:pt x="200" y="203"/>
                  </a:cubicBezTo>
                  <a:cubicBezTo>
                    <a:pt x="201" y="201"/>
                    <a:pt x="203" y="200"/>
                    <a:pt x="204" y="199"/>
                  </a:cubicBezTo>
                  <a:cubicBezTo>
                    <a:pt x="208" y="194"/>
                    <a:pt x="214" y="193"/>
                    <a:pt x="219" y="196"/>
                  </a:cubicBezTo>
                  <a:cubicBezTo>
                    <a:pt x="231" y="203"/>
                    <a:pt x="231" y="203"/>
                    <a:pt x="231" y="203"/>
                  </a:cubicBezTo>
                  <a:cubicBezTo>
                    <a:pt x="236" y="206"/>
                    <a:pt x="243" y="204"/>
                    <a:pt x="246" y="199"/>
                  </a:cubicBezTo>
                  <a:cubicBezTo>
                    <a:pt x="248" y="195"/>
                    <a:pt x="248" y="195"/>
                    <a:pt x="248" y="195"/>
                  </a:cubicBezTo>
                  <a:cubicBezTo>
                    <a:pt x="251" y="190"/>
                    <a:pt x="249" y="183"/>
                    <a:pt x="244" y="181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27" y="171"/>
                    <a:pt x="225" y="165"/>
                    <a:pt x="226" y="159"/>
                  </a:cubicBezTo>
                  <a:cubicBezTo>
                    <a:pt x="227" y="157"/>
                    <a:pt x="227" y="156"/>
                    <a:pt x="228" y="154"/>
                  </a:cubicBezTo>
                  <a:cubicBezTo>
                    <a:pt x="229" y="148"/>
                    <a:pt x="234" y="144"/>
                    <a:pt x="240" y="144"/>
                  </a:cubicBezTo>
                  <a:cubicBezTo>
                    <a:pt x="254" y="144"/>
                    <a:pt x="254" y="144"/>
                    <a:pt x="254" y="144"/>
                  </a:cubicBezTo>
                  <a:cubicBezTo>
                    <a:pt x="260" y="144"/>
                    <a:pt x="265" y="140"/>
                    <a:pt x="265" y="134"/>
                  </a:cubicBezTo>
                  <a:cubicBezTo>
                    <a:pt x="265" y="129"/>
                    <a:pt x="265" y="129"/>
                    <a:pt x="265" y="129"/>
                  </a:cubicBezTo>
                  <a:cubicBezTo>
                    <a:pt x="265" y="123"/>
                    <a:pt x="260" y="118"/>
                    <a:pt x="254" y="11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2" name="Group 111"/>
          <p:cNvGrpSpPr>
            <a:grpSpLocks noChangeAspect="1"/>
          </p:cNvGrpSpPr>
          <p:nvPr/>
        </p:nvGrpSpPr>
        <p:grpSpPr>
          <a:xfrm>
            <a:off x="17343483" y="2761887"/>
            <a:ext cx="375021" cy="320040"/>
            <a:chOff x="8586713" y="1128701"/>
            <a:chExt cx="1450975" cy="1238250"/>
          </a:xfrm>
          <a:solidFill>
            <a:srgbClr val="404040"/>
          </a:solidFill>
        </p:grpSpPr>
        <p:sp>
          <p:nvSpPr>
            <p:cNvPr id="113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9" name="Freeform 41"/>
          <p:cNvSpPr>
            <a:spLocks noChangeAspect="1" noEditPoints="1"/>
          </p:cNvSpPr>
          <p:nvPr/>
        </p:nvSpPr>
        <p:spPr bwMode="auto">
          <a:xfrm>
            <a:off x="10209240" y="3480063"/>
            <a:ext cx="653004" cy="652143"/>
          </a:xfrm>
          <a:custGeom>
            <a:avLst/>
            <a:gdLst>
              <a:gd name="T0" fmla="*/ 161 w 322"/>
              <a:gd name="T1" fmla="*/ 322 h 322"/>
              <a:gd name="T2" fmla="*/ 60 w 322"/>
              <a:gd name="T3" fmla="*/ 67 h 322"/>
              <a:gd name="T4" fmla="*/ 92 w 322"/>
              <a:gd name="T5" fmla="*/ 58 h 322"/>
              <a:gd name="T6" fmla="*/ 47 w 322"/>
              <a:gd name="T7" fmla="*/ 80 h 322"/>
              <a:gd name="T8" fmla="*/ 34 w 322"/>
              <a:gd name="T9" fmla="*/ 106 h 322"/>
              <a:gd name="T10" fmla="*/ 74 w 322"/>
              <a:gd name="T11" fmla="*/ 111 h 322"/>
              <a:gd name="T12" fmla="*/ 23 w 322"/>
              <a:gd name="T13" fmla="*/ 153 h 322"/>
              <a:gd name="T14" fmla="*/ 24 w 322"/>
              <a:gd name="T15" fmla="*/ 181 h 322"/>
              <a:gd name="T16" fmla="*/ 69 w 322"/>
              <a:gd name="T17" fmla="*/ 180 h 322"/>
              <a:gd name="T18" fmla="*/ 36 w 322"/>
              <a:gd name="T19" fmla="*/ 224 h 322"/>
              <a:gd name="T20" fmla="*/ 60 w 322"/>
              <a:gd name="T21" fmla="*/ 259 h 322"/>
              <a:gd name="T22" fmla="*/ 85 w 322"/>
              <a:gd name="T23" fmla="*/ 251 h 322"/>
              <a:gd name="T24" fmla="*/ 80 w 322"/>
              <a:gd name="T25" fmla="*/ 277 h 322"/>
              <a:gd name="T26" fmla="*/ 136 w 322"/>
              <a:gd name="T27" fmla="*/ 299 h 322"/>
              <a:gd name="T28" fmla="*/ 151 w 322"/>
              <a:gd name="T29" fmla="*/ 246 h 322"/>
              <a:gd name="T30" fmla="*/ 99 w 322"/>
              <a:gd name="T31" fmla="*/ 224 h 322"/>
              <a:gd name="T32" fmla="*/ 90 w 322"/>
              <a:gd name="T33" fmla="*/ 172 h 322"/>
              <a:gd name="T34" fmla="*/ 151 w 322"/>
              <a:gd name="T35" fmla="*/ 153 h 322"/>
              <a:gd name="T36" fmla="*/ 97 w 322"/>
              <a:gd name="T37" fmla="*/ 107 h 322"/>
              <a:gd name="T38" fmla="*/ 151 w 322"/>
              <a:gd name="T39" fmla="*/ 153 h 322"/>
              <a:gd name="T40" fmla="*/ 111 w 322"/>
              <a:gd name="T41" fmla="*/ 69 h 322"/>
              <a:gd name="T42" fmla="*/ 151 w 322"/>
              <a:gd name="T43" fmla="*/ 22 h 322"/>
              <a:gd name="T44" fmla="*/ 298 w 322"/>
              <a:gd name="T45" fmla="*/ 144 h 322"/>
              <a:gd name="T46" fmla="*/ 253 w 322"/>
              <a:gd name="T47" fmla="*/ 146 h 322"/>
              <a:gd name="T48" fmla="*/ 286 w 322"/>
              <a:gd name="T49" fmla="*/ 101 h 322"/>
              <a:gd name="T50" fmla="*/ 262 w 322"/>
              <a:gd name="T51" fmla="*/ 67 h 322"/>
              <a:gd name="T52" fmla="*/ 237 w 322"/>
              <a:gd name="T53" fmla="*/ 75 h 322"/>
              <a:gd name="T54" fmla="*/ 242 w 322"/>
              <a:gd name="T55" fmla="*/ 49 h 322"/>
              <a:gd name="T56" fmla="*/ 186 w 322"/>
              <a:gd name="T57" fmla="*/ 26 h 322"/>
              <a:gd name="T58" fmla="*/ 171 w 322"/>
              <a:gd name="T59" fmla="*/ 80 h 322"/>
              <a:gd name="T60" fmla="*/ 223 w 322"/>
              <a:gd name="T61" fmla="*/ 101 h 322"/>
              <a:gd name="T62" fmla="*/ 232 w 322"/>
              <a:gd name="T63" fmla="*/ 153 h 322"/>
              <a:gd name="T64" fmla="*/ 171 w 322"/>
              <a:gd name="T65" fmla="*/ 172 h 322"/>
              <a:gd name="T66" fmla="*/ 225 w 322"/>
              <a:gd name="T67" fmla="*/ 218 h 322"/>
              <a:gd name="T68" fmla="*/ 171 w 322"/>
              <a:gd name="T69" fmla="*/ 172 h 322"/>
              <a:gd name="T70" fmla="*/ 180 w 322"/>
              <a:gd name="T71" fmla="*/ 302 h 322"/>
              <a:gd name="T72" fmla="*/ 216 w 322"/>
              <a:gd name="T73" fmla="*/ 246 h 322"/>
              <a:gd name="T74" fmla="*/ 242 w 322"/>
              <a:gd name="T75" fmla="*/ 277 h 322"/>
              <a:gd name="T76" fmla="*/ 237 w 322"/>
              <a:gd name="T77" fmla="*/ 251 h 322"/>
              <a:gd name="T78" fmla="*/ 262 w 322"/>
              <a:gd name="T79" fmla="*/ 259 h 322"/>
              <a:gd name="T80" fmla="*/ 286 w 322"/>
              <a:gd name="T81" fmla="*/ 224 h 322"/>
              <a:gd name="T82" fmla="*/ 253 w 322"/>
              <a:gd name="T83" fmla="*/ 180 h 322"/>
              <a:gd name="T84" fmla="*/ 298 w 322"/>
              <a:gd name="T85" fmla="*/ 181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22" h="322">
                <a:moveTo>
                  <a:pt x="161" y="0"/>
                </a:moveTo>
                <a:cubicBezTo>
                  <a:pt x="72" y="0"/>
                  <a:pt x="0" y="73"/>
                  <a:pt x="0" y="161"/>
                </a:cubicBezTo>
                <a:cubicBezTo>
                  <a:pt x="0" y="250"/>
                  <a:pt x="72" y="322"/>
                  <a:pt x="161" y="322"/>
                </a:cubicBezTo>
                <a:cubicBezTo>
                  <a:pt x="250" y="322"/>
                  <a:pt x="322" y="250"/>
                  <a:pt x="322" y="161"/>
                </a:cubicBezTo>
                <a:cubicBezTo>
                  <a:pt x="322" y="73"/>
                  <a:pt x="250" y="0"/>
                  <a:pt x="161" y="0"/>
                </a:cubicBezTo>
                <a:close/>
                <a:moveTo>
                  <a:pt x="60" y="67"/>
                </a:moveTo>
                <a:cubicBezTo>
                  <a:pt x="66" y="60"/>
                  <a:pt x="73" y="54"/>
                  <a:pt x="80" y="49"/>
                </a:cubicBezTo>
                <a:cubicBezTo>
                  <a:pt x="106" y="30"/>
                  <a:pt x="106" y="30"/>
                  <a:pt x="106" y="30"/>
                </a:cubicBezTo>
                <a:cubicBezTo>
                  <a:pt x="92" y="58"/>
                  <a:pt x="92" y="58"/>
                  <a:pt x="92" y="58"/>
                </a:cubicBezTo>
                <a:cubicBezTo>
                  <a:pt x="90" y="63"/>
                  <a:pt x="88" y="69"/>
                  <a:pt x="85" y="75"/>
                </a:cubicBezTo>
                <a:cubicBezTo>
                  <a:pt x="83" y="80"/>
                  <a:pt x="83" y="80"/>
                  <a:pt x="83" y="80"/>
                </a:cubicBezTo>
                <a:cubicBezTo>
                  <a:pt x="47" y="80"/>
                  <a:pt x="47" y="80"/>
                  <a:pt x="47" y="80"/>
                </a:cubicBezTo>
                <a:lnTo>
                  <a:pt x="60" y="67"/>
                </a:lnTo>
                <a:close/>
                <a:moveTo>
                  <a:pt x="24" y="144"/>
                </a:moveTo>
                <a:cubicBezTo>
                  <a:pt x="25" y="131"/>
                  <a:pt x="29" y="118"/>
                  <a:pt x="34" y="106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74" y="111"/>
                  <a:pt x="74" y="111"/>
                  <a:pt x="74" y="111"/>
                </a:cubicBezTo>
                <a:cubicBezTo>
                  <a:pt x="72" y="123"/>
                  <a:pt x="70" y="134"/>
                  <a:pt x="69" y="146"/>
                </a:cubicBezTo>
                <a:cubicBezTo>
                  <a:pt x="68" y="153"/>
                  <a:pt x="68" y="153"/>
                  <a:pt x="68" y="153"/>
                </a:cubicBezTo>
                <a:cubicBezTo>
                  <a:pt x="23" y="153"/>
                  <a:pt x="23" y="153"/>
                  <a:pt x="23" y="153"/>
                </a:cubicBezTo>
                <a:lnTo>
                  <a:pt x="24" y="144"/>
                </a:lnTo>
                <a:close/>
                <a:moveTo>
                  <a:pt x="34" y="220"/>
                </a:moveTo>
                <a:cubicBezTo>
                  <a:pt x="29" y="208"/>
                  <a:pt x="25" y="195"/>
                  <a:pt x="24" y="18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68" y="172"/>
                  <a:pt x="68" y="172"/>
                  <a:pt x="68" y="172"/>
                </a:cubicBezTo>
                <a:cubicBezTo>
                  <a:pt x="69" y="180"/>
                  <a:pt x="69" y="180"/>
                  <a:pt x="69" y="180"/>
                </a:cubicBezTo>
                <a:cubicBezTo>
                  <a:pt x="70" y="191"/>
                  <a:pt x="72" y="203"/>
                  <a:pt x="74" y="215"/>
                </a:cubicBezTo>
                <a:cubicBezTo>
                  <a:pt x="76" y="224"/>
                  <a:pt x="76" y="224"/>
                  <a:pt x="76" y="224"/>
                </a:cubicBezTo>
                <a:cubicBezTo>
                  <a:pt x="36" y="224"/>
                  <a:pt x="36" y="224"/>
                  <a:pt x="36" y="224"/>
                </a:cubicBezTo>
                <a:lnTo>
                  <a:pt x="34" y="220"/>
                </a:lnTo>
                <a:close/>
                <a:moveTo>
                  <a:pt x="80" y="277"/>
                </a:moveTo>
                <a:cubicBezTo>
                  <a:pt x="73" y="272"/>
                  <a:pt x="66" y="265"/>
                  <a:pt x="60" y="259"/>
                </a:cubicBezTo>
                <a:cubicBezTo>
                  <a:pt x="47" y="246"/>
                  <a:pt x="47" y="246"/>
                  <a:pt x="47" y="246"/>
                </a:cubicBezTo>
                <a:cubicBezTo>
                  <a:pt x="83" y="246"/>
                  <a:pt x="83" y="246"/>
                  <a:pt x="83" y="246"/>
                </a:cubicBezTo>
                <a:cubicBezTo>
                  <a:pt x="85" y="251"/>
                  <a:pt x="85" y="251"/>
                  <a:pt x="85" y="251"/>
                </a:cubicBezTo>
                <a:cubicBezTo>
                  <a:pt x="88" y="257"/>
                  <a:pt x="90" y="263"/>
                  <a:pt x="92" y="267"/>
                </a:cubicBezTo>
                <a:cubicBezTo>
                  <a:pt x="106" y="296"/>
                  <a:pt x="106" y="296"/>
                  <a:pt x="106" y="296"/>
                </a:cubicBezTo>
                <a:lnTo>
                  <a:pt x="80" y="277"/>
                </a:lnTo>
                <a:close/>
                <a:moveTo>
                  <a:pt x="151" y="304"/>
                </a:moveTo>
                <a:cubicBezTo>
                  <a:pt x="138" y="302"/>
                  <a:pt x="138" y="302"/>
                  <a:pt x="138" y="302"/>
                </a:cubicBezTo>
                <a:cubicBezTo>
                  <a:pt x="136" y="299"/>
                  <a:pt x="136" y="299"/>
                  <a:pt x="136" y="299"/>
                </a:cubicBezTo>
                <a:cubicBezTo>
                  <a:pt x="127" y="287"/>
                  <a:pt x="119" y="273"/>
                  <a:pt x="111" y="257"/>
                </a:cubicBezTo>
                <a:cubicBezTo>
                  <a:pt x="106" y="246"/>
                  <a:pt x="106" y="246"/>
                  <a:pt x="106" y="246"/>
                </a:cubicBezTo>
                <a:cubicBezTo>
                  <a:pt x="151" y="246"/>
                  <a:pt x="151" y="246"/>
                  <a:pt x="151" y="246"/>
                </a:cubicBezTo>
                <a:lnTo>
                  <a:pt x="151" y="304"/>
                </a:lnTo>
                <a:close/>
                <a:moveTo>
                  <a:pt x="151" y="224"/>
                </a:moveTo>
                <a:cubicBezTo>
                  <a:pt x="99" y="224"/>
                  <a:pt x="99" y="224"/>
                  <a:pt x="99" y="224"/>
                </a:cubicBezTo>
                <a:cubicBezTo>
                  <a:pt x="97" y="218"/>
                  <a:pt x="97" y="218"/>
                  <a:pt x="97" y="218"/>
                </a:cubicBezTo>
                <a:cubicBezTo>
                  <a:pt x="94" y="207"/>
                  <a:pt x="92" y="194"/>
                  <a:pt x="91" y="181"/>
                </a:cubicBezTo>
                <a:cubicBezTo>
                  <a:pt x="90" y="172"/>
                  <a:pt x="90" y="172"/>
                  <a:pt x="90" y="172"/>
                </a:cubicBezTo>
                <a:cubicBezTo>
                  <a:pt x="151" y="172"/>
                  <a:pt x="151" y="172"/>
                  <a:pt x="151" y="172"/>
                </a:cubicBezTo>
                <a:lnTo>
                  <a:pt x="151" y="224"/>
                </a:lnTo>
                <a:close/>
                <a:moveTo>
                  <a:pt x="151" y="153"/>
                </a:moveTo>
                <a:cubicBezTo>
                  <a:pt x="90" y="153"/>
                  <a:pt x="90" y="153"/>
                  <a:pt x="90" y="153"/>
                </a:cubicBezTo>
                <a:cubicBezTo>
                  <a:pt x="91" y="145"/>
                  <a:pt x="91" y="145"/>
                  <a:pt x="91" y="145"/>
                </a:cubicBezTo>
                <a:cubicBezTo>
                  <a:pt x="92" y="132"/>
                  <a:pt x="94" y="119"/>
                  <a:pt x="97" y="107"/>
                </a:cubicBezTo>
                <a:cubicBezTo>
                  <a:pt x="99" y="101"/>
                  <a:pt x="99" y="101"/>
                  <a:pt x="99" y="101"/>
                </a:cubicBezTo>
                <a:cubicBezTo>
                  <a:pt x="151" y="101"/>
                  <a:pt x="151" y="101"/>
                  <a:pt x="151" y="101"/>
                </a:cubicBezTo>
                <a:lnTo>
                  <a:pt x="151" y="153"/>
                </a:lnTo>
                <a:close/>
                <a:moveTo>
                  <a:pt x="151" y="80"/>
                </a:moveTo>
                <a:cubicBezTo>
                  <a:pt x="106" y="80"/>
                  <a:pt x="106" y="80"/>
                  <a:pt x="106" y="80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9" y="53"/>
                  <a:pt x="127" y="39"/>
                  <a:pt x="136" y="27"/>
                </a:cubicBezTo>
                <a:cubicBezTo>
                  <a:pt x="138" y="24"/>
                  <a:pt x="141" y="24"/>
                  <a:pt x="142" y="23"/>
                </a:cubicBezTo>
                <a:cubicBezTo>
                  <a:pt x="151" y="22"/>
                  <a:pt x="151" y="22"/>
                  <a:pt x="151" y="22"/>
                </a:cubicBezTo>
                <a:lnTo>
                  <a:pt x="151" y="80"/>
                </a:lnTo>
                <a:close/>
                <a:moveTo>
                  <a:pt x="288" y="106"/>
                </a:moveTo>
                <a:cubicBezTo>
                  <a:pt x="293" y="118"/>
                  <a:pt x="296" y="131"/>
                  <a:pt x="298" y="144"/>
                </a:cubicBezTo>
                <a:cubicBezTo>
                  <a:pt x="299" y="153"/>
                  <a:pt x="299" y="153"/>
                  <a:pt x="299" y="153"/>
                </a:cubicBezTo>
                <a:cubicBezTo>
                  <a:pt x="253" y="153"/>
                  <a:pt x="253" y="153"/>
                  <a:pt x="253" y="153"/>
                </a:cubicBezTo>
                <a:cubicBezTo>
                  <a:pt x="253" y="146"/>
                  <a:pt x="253" y="146"/>
                  <a:pt x="253" y="146"/>
                </a:cubicBezTo>
                <a:cubicBezTo>
                  <a:pt x="252" y="134"/>
                  <a:pt x="250" y="123"/>
                  <a:pt x="248" y="111"/>
                </a:cubicBezTo>
                <a:cubicBezTo>
                  <a:pt x="245" y="101"/>
                  <a:pt x="245" y="101"/>
                  <a:pt x="245" y="101"/>
                </a:cubicBezTo>
                <a:cubicBezTo>
                  <a:pt x="286" y="101"/>
                  <a:pt x="286" y="101"/>
                  <a:pt x="286" y="101"/>
                </a:cubicBezTo>
                <a:lnTo>
                  <a:pt x="288" y="106"/>
                </a:lnTo>
                <a:close/>
                <a:moveTo>
                  <a:pt x="242" y="49"/>
                </a:moveTo>
                <a:cubicBezTo>
                  <a:pt x="249" y="54"/>
                  <a:pt x="256" y="60"/>
                  <a:pt x="262" y="67"/>
                </a:cubicBezTo>
                <a:cubicBezTo>
                  <a:pt x="275" y="80"/>
                  <a:pt x="275" y="80"/>
                  <a:pt x="275" y="80"/>
                </a:cubicBezTo>
                <a:cubicBezTo>
                  <a:pt x="239" y="80"/>
                  <a:pt x="239" y="80"/>
                  <a:pt x="239" y="80"/>
                </a:cubicBezTo>
                <a:cubicBezTo>
                  <a:pt x="237" y="75"/>
                  <a:pt x="237" y="75"/>
                  <a:pt x="237" y="75"/>
                </a:cubicBezTo>
                <a:cubicBezTo>
                  <a:pt x="234" y="68"/>
                  <a:pt x="232" y="63"/>
                  <a:pt x="230" y="58"/>
                </a:cubicBezTo>
                <a:cubicBezTo>
                  <a:pt x="216" y="30"/>
                  <a:pt x="216" y="30"/>
                  <a:pt x="216" y="30"/>
                </a:cubicBezTo>
                <a:lnTo>
                  <a:pt x="242" y="49"/>
                </a:lnTo>
                <a:close/>
                <a:moveTo>
                  <a:pt x="171" y="22"/>
                </a:moveTo>
                <a:cubicBezTo>
                  <a:pt x="184" y="24"/>
                  <a:pt x="184" y="24"/>
                  <a:pt x="184" y="24"/>
                </a:cubicBezTo>
                <a:cubicBezTo>
                  <a:pt x="186" y="26"/>
                  <a:pt x="186" y="26"/>
                  <a:pt x="186" y="26"/>
                </a:cubicBezTo>
                <a:cubicBezTo>
                  <a:pt x="195" y="39"/>
                  <a:pt x="203" y="53"/>
                  <a:pt x="211" y="69"/>
                </a:cubicBezTo>
                <a:cubicBezTo>
                  <a:pt x="216" y="80"/>
                  <a:pt x="216" y="80"/>
                  <a:pt x="216" y="80"/>
                </a:cubicBezTo>
                <a:cubicBezTo>
                  <a:pt x="171" y="80"/>
                  <a:pt x="171" y="80"/>
                  <a:pt x="171" y="80"/>
                </a:cubicBezTo>
                <a:lnTo>
                  <a:pt x="171" y="22"/>
                </a:lnTo>
                <a:close/>
                <a:moveTo>
                  <a:pt x="171" y="101"/>
                </a:moveTo>
                <a:cubicBezTo>
                  <a:pt x="223" y="101"/>
                  <a:pt x="223" y="101"/>
                  <a:pt x="223" y="101"/>
                </a:cubicBezTo>
                <a:cubicBezTo>
                  <a:pt x="225" y="107"/>
                  <a:pt x="225" y="107"/>
                  <a:pt x="225" y="107"/>
                </a:cubicBezTo>
                <a:cubicBezTo>
                  <a:pt x="228" y="119"/>
                  <a:pt x="230" y="132"/>
                  <a:pt x="231" y="145"/>
                </a:cubicBezTo>
                <a:cubicBezTo>
                  <a:pt x="232" y="153"/>
                  <a:pt x="232" y="153"/>
                  <a:pt x="232" y="153"/>
                </a:cubicBezTo>
                <a:cubicBezTo>
                  <a:pt x="171" y="153"/>
                  <a:pt x="171" y="153"/>
                  <a:pt x="171" y="153"/>
                </a:cubicBezTo>
                <a:lnTo>
                  <a:pt x="171" y="101"/>
                </a:lnTo>
                <a:close/>
                <a:moveTo>
                  <a:pt x="171" y="172"/>
                </a:moveTo>
                <a:cubicBezTo>
                  <a:pt x="232" y="172"/>
                  <a:pt x="232" y="172"/>
                  <a:pt x="232" y="172"/>
                </a:cubicBezTo>
                <a:cubicBezTo>
                  <a:pt x="231" y="181"/>
                  <a:pt x="231" y="181"/>
                  <a:pt x="231" y="181"/>
                </a:cubicBezTo>
                <a:cubicBezTo>
                  <a:pt x="230" y="194"/>
                  <a:pt x="228" y="207"/>
                  <a:pt x="225" y="218"/>
                </a:cubicBezTo>
                <a:cubicBezTo>
                  <a:pt x="223" y="224"/>
                  <a:pt x="223" y="224"/>
                  <a:pt x="223" y="224"/>
                </a:cubicBezTo>
                <a:cubicBezTo>
                  <a:pt x="171" y="224"/>
                  <a:pt x="171" y="224"/>
                  <a:pt x="171" y="224"/>
                </a:cubicBezTo>
                <a:lnTo>
                  <a:pt x="171" y="172"/>
                </a:lnTo>
                <a:close/>
                <a:moveTo>
                  <a:pt x="211" y="257"/>
                </a:moveTo>
                <a:cubicBezTo>
                  <a:pt x="203" y="273"/>
                  <a:pt x="195" y="287"/>
                  <a:pt x="186" y="299"/>
                </a:cubicBezTo>
                <a:cubicBezTo>
                  <a:pt x="184" y="302"/>
                  <a:pt x="181" y="302"/>
                  <a:pt x="180" y="302"/>
                </a:cubicBezTo>
                <a:cubicBezTo>
                  <a:pt x="171" y="304"/>
                  <a:pt x="171" y="304"/>
                  <a:pt x="171" y="304"/>
                </a:cubicBezTo>
                <a:cubicBezTo>
                  <a:pt x="171" y="246"/>
                  <a:pt x="171" y="246"/>
                  <a:pt x="171" y="246"/>
                </a:cubicBezTo>
                <a:cubicBezTo>
                  <a:pt x="216" y="246"/>
                  <a:pt x="216" y="246"/>
                  <a:pt x="216" y="246"/>
                </a:cubicBezTo>
                <a:lnTo>
                  <a:pt x="211" y="257"/>
                </a:lnTo>
                <a:close/>
                <a:moveTo>
                  <a:pt x="262" y="259"/>
                </a:moveTo>
                <a:cubicBezTo>
                  <a:pt x="256" y="265"/>
                  <a:pt x="249" y="272"/>
                  <a:pt x="242" y="277"/>
                </a:cubicBezTo>
                <a:cubicBezTo>
                  <a:pt x="216" y="296"/>
                  <a:pt x="216" y="296"/>
                  <a:pt x="216" y="296"/>
                </a:cubicBezTo>
                <a:cubicBezTo>
                  <a:pt x="230" y="267"/>
                  <a:pt x="230" y="267"/>
                  <a:pt x="230" y="267"/>
                </a:cubicBezTo>
                <a:cubicBezTo>
                  <a:pt x="232" y="263"/>
                  <a:pt x="234" y="257"/>
                  <a:pt x="237" y="251"/>
                </a:cubicBezTo>
                <a:cubicBezTo>
                  <a:pt x="239" y="246"/>
                  <a:pt x="239" y="246"/>
                  <a:pt x="239" y="246"/>
                </a:cubicBezTo>
                <a:cubicBezTo>
                  <a:pt x="275" y="246"/>
                  <a:pt x="275" y="246"/>
                  <a:pt x="275" y="246"/>
                </a:cubicBezTo>
                <a:lnTo>
                  <a:pt x="262" y="259"/>
                </a:lnTo>
                <a:close/>
                <a:moveTo>
                  <a:pt x="298" y="181"/>
                </a:moveTo>
                <a:cubicBezTo>
                  <a:pt x="296" y="195"/>
                  <a:pt x="293" y="208"/>
                  <a:pt x="288" y="220"/>
                </a:cubicBezTo>
                <a:cubicBezTo>
                  <a:pt x="286" y="224"/>
                  <a:pt x="286" y="224"/>
                  <a:pt x="286" y="224"/>
                </a:cubicBezTo>
                <a:cubicBezTo>
                  <a:pt x="245" y="224"/>
                  <a:pt x="245" y="224"/>
                  <a:pt x="245" y="224"/>
                </a:cubicBezTo>
                <a:cubicBezTo>
                  <a:pt x="248" y="215"/>
                  <a:pt x="248" y="215"/>
                  <a:pt x="248" y="215"/>
                </a:cubicBezTo>
                <a:cubicBezTo>
                  <a:pt x="250" y="203"/>
                  <a:pt x="252" y="191"/>
                  <a:pt x="253" y="180"/>
                </a:cubicBezTo>
                <a:cubicBezTo>
                  <a:pt x="253" y="172"/>
                  <a:pt x="253" y="172"/>
                  <a:pt x="253" y="172"/>
                </a:cubicBezTo>
                <a:cubicBezTo>
                  <a:pt x="299" y="172"/>
                  <a:pt x="299" y="172"/>
                  <a:pt x="299" y="172"/>
                </a:cubicBezTo>
                <a:lnTo>
                  <a:pt x="298" y="181"/>
                </a:lnTo>
                <a:close/>
              </a:path>
            </a:pathLst>
          </a:custGeom>
          <a:solidFill>
            <a:srgbClr val="00009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281" name="Straight Arrow Connector 280"/>
          <p:cNvCxnSpPr/>
          <p:nvPr/>
        </p:nvCxnSpPr>
        <p:spPr>
          <a:xfrm>
            <a:off x="8602133" y="10493028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3" name="Straight Arrow Connector 282"/>
          <p:cNvCxnSpPr/>
          <p:nvPr/>
        </p:nvCxnSpPr>
        <p:spPr>
          <a:xfrm>
            <a:off x="12693691" y="10515977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4" name="Straight Arrow Connector 283"/>
          <p:cNvCxnSpPr/>
          <p:nvPr/>
        </p:nvCxnSpPr>
        <p:spPr>
          <a:xfrm>
            <a:off x="16933333" y="10515977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6" name="Elbow Connector 285"/>
          <p:cNvCxnSpPr>
            <a:endCxn id="222" idx="2"/>
          </p:cNvCxnSpPr>
          <p:nvPr/>
        </p:nvCxnSpPr>
        <p:spPr>
          <a:xfrm rot="10800000">
            <a:off x="3446159" y="11358341"/>
            <a:ext cx="13487174" cy="399408"/>
          </a:xfrm>
          <a:prstGeom prst="bentConnector2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8" name="Elbow Connector 287"/>
          <p:cNvCxnSpPr>
            <a:endCxn id="194" idx="2"/>
          </p:cNvCxnSpPr>
          <p:nvPr/>
        </p:nvCxnSpPr>
        <p:spPr>
          <a:xfrm flipV="1">
            <a:off x="16933333" y="10493028"/>
            <a:ext cx="4775625" cy="1264722"/>
          </a:xfrm>
          <a:prstGeom prst="bentConnector2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0" name="Rounded Rectangle 289"/>
          <p:cNvSpPr/>
          <p:nvPr/>
        </p:nvSpPr>
        <p:spPr>
          <a:xfrm>
            <a:off x="838200" y="10856833"/>
            <a:ext cx="1693328" cy="49106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CMS</a:t>
            </a:r>
            <a:endParaRPr lang="en-US" sz="1900" dirty="0"/>
          </a:p>
        </p:txBody>
      </p:sp>
      <p:cxnSp>
        <p:nvCxnSpPr>
          <p:cNvPr id="291" name="Straight Connector 290"/>
          <p:cNvCxnSpPr>
            <a:endCxn id="19" idx="2"/>
          </p:cNvCxnSpPr>
          <p:nvPr/>
        </p:nvCxnSpPr>
        <p:spPr>
          <a:xfrm flipV="1">
            <a:off x="7125230" y="6434102"/>
            <a:ext cx="3491127" cy="155843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 Box 96"/>
          <p:cNvSpPr txBox="1">
            <a:spLocks noChangeArrowheads="1"/>
          </p:cNvSpPr>
          <p:nvPr/>
        </p:nvSpPr>
        <p:spPr bwMode="ltGray">
          <a:xfrm>
            <a:off x="18263307" y="4633150"/>
            <a:ext cx="1991406" cy="89386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Avaya</a:t>
            </a:r>
            <a:r>
              <a:rPr lang="en-GB" sz="1800" dirty="0">
                <a:solidFill>
                  <a:srgbClr val="4D4D4D"/>
                </a:solidFill>
                <a:latin typeface="Arial Narrow" charset="0"/>
              </a:rPr>
              <a:t> </a:t>
            </a:r>
            <a:r>
              <a:rPr lang="en-GB" sz="1800" dirty="0" smtClean="0">
                <a:solidFill>
                  <a:srgbClr val="4D4D4D"/>
                </a:solidFill>
                <a:latin typeface="Arial Narrow" charset="0"/>
              </a:rPr>
              <a:t>Context Store &amp; Dynamic Routing w/WA</a:t>
            </a:r>
            <a:endParaRPr lang="en-IE" sz="1800" dirty="0" smtClean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64" name="Rectangle 163"/>
          <p:cNvSpPr/>
          <p:nvPr/>
        </p:nvSpPr>
        <p:spPr>
          <a:xfrm rot="16200000">
            <a:off x="716412" y="6674645"/>
            <a:ext cx="4505763" cy="379592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User Experience Components (Java)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cxnSp>
        <p:nvCxnSpPr>
          <p:cNvPr id="165" name="Curved Connector 164"/>
          <p:cNvCxnSpPr>
            <a:stCxn id="164" idx="1"/>
            <a:endCxn id="220" idx="0"/>
          </p:cNvCxnSpPr>
          <p:nvPr/>
        </p:nvCxnSpPr>
        <p:spPr>
          <a:xfrm rot="16200000" flipH="1">
            <a:off x="4290292" y="7796324"/>
            <a:ext cx="1059489" cy="3701485"/>
          </a:xfrm>
          <a:prstGeom prst="curvedConnector3">
            <a:avLst>
              <a:gd name="adj1" fmla="val 50000"/>
            </a:avLst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endCxn id="14" idx="0"/>
          </p:cNvCxnSpPr>
          <p:nvPr/>
        </p:nvCxnSpPr>
        <p:spPr>
          <a:xfrm>
            <a:off x="7125231" y="8781686"/>
            <a:ext cx="11077620" cy="502802"/>
          </a:xfrm>
          <a:prstGeom prst="bentConnector2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28" idx="0"/>
          </p:cNvCxnSpPr>
          <p:nvPr/>
        </p:nvCxnSpPr>
        <p:spPr>
          <a:xfrm>
            <a:off x="14111754" y="8781686"/>
            <a:ext cx="4540" cy="502790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>
            <a:off x="9914523" y="8781686"/>
            <a:ext cx="4540" cy="502790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 Box 96"/>
          <p:cNvSpPr txBox="1">
            <a:spLocks noChangeArrowheads="1"/>
          </p:cNvSpPr>
          <p:nvPr/>
        </p:nvSpPr>
        <p:spPr bwMode="ltGray">
          <a:xfrm>
            <a:off x="18660028" y="7701826"/>
            <a:ext cx="4471144" cy="1857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CM Serving Sites (x 4) - ESS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endParaRPr lang="en-IE" i="1" dirty="0" smtClean="0">
              <a:solidFill>
                <a:srgbClr val="4D4D4D"/>
              </a:solidFill>
              <a:latin typeface="Arial Narrow" charset="0"/>
            </a:endParaRP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	</a:t>
            </a: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G.650 GW Clusters (9 x 58)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57" name="Rounded Rectangle 156"/>
          <p:cNvSpPr/>
          <p:nvPr/>
        </p:nvSpPr>
        <p:spPr>
          <a:xfrm>
            <a:off x="12781337" y="3576879"/>
            <a:ext cx="1911456" cy="491066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SBC | GW</a:t>
            </a:r>
          </a:p>
        </p:txBody>
      </p:sp>
      <p:cxnSp>
        <p:nvCxnSpPr>
          <p:cNvPr id="158" name="Straight Connector 157"/>
          <p:cNvCxnSpPr>
            <a:stCxn id="19" idx="1"/>
          </p:cNvCxnSpPr>
          <p:nvPr/>
        </p:nvCxnSpPr>
        <p:spPr>
          <a:xfrm flipH="1" flipV="1">
            <a:off x="10518615" y="4220344"/>
            <a:ext cx="1025322" cy="1864764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9" name="Group 158"/>
          <p:cNvGrpSpPr/>
          <p:nvPr/>
        </p:nvGrpSpPr>
        <p:grpSpPr>
          <a:xfrm>
            <a:off x="20812518" y="4893907"/>
            <a:ext cx="316532" cy="340980"/>
            <a:chOff x="5809015" y="3212310"/>
            <a:chExt cx="316532" cy="340980"/>
          </a:xfrm>
          <a:solidFill>
            <a:schemeClr val="tx2"/>
          </a:solidFill>
        </p:grpSpPr>
        <p:sp>
          <p:nvSpPr>
            <p:cNvPr id="161" name="Freeform 335"/>
            <p:cNvSpPr>
              <a:spLocks noEditPoints="1"/>
            </p:cNvSpPr>
            <p:nvPr/>
          </p:nvSpPr>
          <p:spPr bwMode="auto">
            <a:xfrm>
              <a:off x="5915149" y="3230440"/>
              <a:ext cx="94445" cy="43000"/>
            </a:xfrm>
            <a:custGeom>
              <a:avLst/>
              <a:gdLst>
                <a:gd name="T0" fmla="*/ 29 w 57"/>
                <a:gd name="T1" fmla="*/ 21 h 26"/>
                <a:gd name="T2" fmla="*/ 5 w 57"/>
                <a:gd name="T3" fmla="*/ 13 h 26"/>
                <a:gd name="T4" fmla="*/ 29 w 57"/>
                <a:gd name="T5" fmla="*/ 5 h 26"/>
                <a:gd name="T6" fmla="*/ 52 w 57"/>
                <a:gd name="T7" fmla="*/ 13 h 26"/>
                <a:gd name="T8" fmla="*/ 29 w 57"/>
                <a:gd name="T9" fmla="*/ 21 h 26"/>
                <a:gd name="T10" fmla="*/ 47 w 57"/>
                <a:gd name="T11" fmla="*/ 3 h 26"/>
                <a:gd name="T12" fmla="*/ 29 w 57"/>
                <a:gd name="T13" fmla="*/ 0 h 26"/>
                <a:gd name="T14" fmla="*/ 11 w 57"/>
                <a:gd name="T15" fmla="*/ 3 h 26"/>
                <a:gd name="T16" fmla="*/ 0 w 57"/>
                <a:gd name="T17" fmla="*/ 13 h 26"/>
                <a:gd name="T18" fmla="*/ 29 w 57"/>
                <a:gd name="T19" fmla="*/ 26 h 26"/>
                <a:gd name="T20" fmla="*/ 57 w 57"/>
                <a:gd name="T21" fmla="*/ 13 h 26"/>
                <a:gd name="T22" fmla="*/ 47 w 57"/>
                <a:gd name="T23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26">
                  <a:moveTo>
                    <a:pt x="29" y="21"/>
                  </a:moveTo>
                  <a:cubicBezTo>
                    <a:pt x="16" y="21"/>
                    <a:pt x="5" y="17"/>
                    <a:pt x="5" y="13"/>
                  </a:cubicBezTo>
                  <a:cubicBezTo>
                    <a:pt x="5" y="8"/>
                    <a:pt x="16" y="5"/>
                    <a:pt x="29" y="5"/>
                  </a:cubicBezTo>
                  <a:cubicBezTo>
                    <a:pt x="42" y="5"/>
                    <a:pt x="52" y="8"/>
                    <a:pt x="52" y="13"/>
                  </a:cubicBezTo>
                  <a:cubicBezTo>
                    <a:pt x="52" y="17"/>
                    <a:pt x="42" y="21"/>
                    <a:pt x="29" y="21"/>
                  </a:cubicBezTo>
                  <a:close/>
                  <a:moveTo>
                    <a:pt x="47" y="3"/>
                  </a:moveTo>
                  <a:cubicBezTo>
                    <a:pt x="43" y="1"/>
                    <a:pt x="36" y="0"/>
                    <a:pt x="29" y="0"/>
                  </a:cubicBezTo>
                  <a:cubicBezTo>
                    <a:pt x="22" y="0"/>
                    <a:pt x="16" y="1"/>
                    <a:pt x="11" y="3"/>
                  </a:cubicBezTo>
                  <a:cubicBezTo>
                    <a:pt x="2" y="5"/>
                    <a:pt x="0" y="10"/>
                    <a:pt x="0" y="13"/>
                  </a:cubicBezTo>
                  <a:cubicBezTo>
                    <a:pt x="0" y="22"/>
                    <a:pt x="14" y="26"/>
                    <a:pt x="29" y="26"/>
                  </a:cubicBezTo>
                  <a:cubicBezTo>
                    <a:pt x="43" y="26"/>
                    <a:pt x="57" y="22"/>
                    <a:pt x="57" y="13"/>
                  </a:cubicBezTo>
                  <a:cubicBezTo>
                    <a:pt x="57" y="10"/>
                    <a:pt x="56" y="5"/>
                    <a:pt x="47" y="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400"/>
            </a:p>
          </p:txBody>
        </p:sp>
        <p:sp>
          <p:nvSpPr>
            <p:cNvPr id="162" name="Freeform 336"/>
            <p:cNvSpPr>
              <a:spLocks/>
            </p:cNvSpPr>
            <p:nvPr/>
          </p:nvSpPr>
          <p:spPr bwMode="auto">
            <a:xfrm>
              <a:off x="5822341" y="3212310"/>
              <a:ext cx="303206" cy="156660"/>
            </a:xfrm>
            <a:custGeom>
              <a:avLst/>
              <a:gdLst>
                <a:gd name="T0" fmla="*/ 85 w 183"/>
                <a:gd name="T1" fmla="*/ 0 h 95"/>
                <a:gd name="T2" fmla="*/ 0 w 183"/>
                <a:gd name="T3" fmla="*/ 18 h 95"/>
                <a:gd name="T4" fmla="*/ 5 w 183"/>
                <a:gd name="T5" fmla="*/ 21 h 95"/>
                <a:gd name="T6" fmla="*/ 85 w 183"/>
                <a:gd name="T7" fmla="*/ 5 h 95"/>
                <a:gd name="T8" fmla="*/ 167 w 183"/>
                <a:gd name="T9" fmla="*/ 26 h 95"/>
                <a:gd name="T10" fmla="*/ 85 w 183"/>
                <a:gd name="T11" fmla="*/ 48 h 95"/>
                <a:gd name="T12" fmla="*/ 15 w 183"/>
                <a:gd name="T13" fmla="*/ 37 h 95"/>
                <a:gd name="T14" fmla="*/ 14 w 183"/>
                <a:gd name="T15" fmla="*/ 84 h 95"/>
                <a:gd name="T16" fmla="*/ 85 w 183"/>
                <a:gd name="T17" fmla="*/ 95 h 95"/>
                <a:gd name="T18" fmla="*/ 183 w 183"/>
                <a:gd name="T19" fmla="*/ 60 h 95"/>
                <a:gd name="T20" fmla="*/ 183 w 183"/>
                <a:gd name="T21" fmla="*/ 34 h 95"/>
                <a:gd name="T22" fmla="*/ 85 w 183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95">
                  <a:moveTo>
                    <a:pt x="85" y="0"/>
                  </a:moveTo>
                  <a:cubicBezTo>
                    <a:pt x="48" y="0"/>
                    <a:pt x="16" y="8"/>
                    <a:pt x="0" y="18"/>
                  </a:cubicBezTo>
                  <a:cubicBezTo>
                    <a:pt x="2" y="19"/>
                    <a:pt x="4" y="20"/>
                    <a:pt x="5" y="21"/>
                  </a:cubicBezTo>
                  <a:cubicBezTo>
                    <a:pt x="14" y="12"/>
                    <a:pt x="46" y="5"/>
                    <a:pt x="85" y="5"/>
                  </a:cubicBezTo>
                  <a:cubicBezTo>
                    <a:pt x="130" y="5"/>
                    <a:pt x="167" y="15"/>
                    <a:pt x="167" y="26"/>
                  </a:cubicBezTo>
                  <a:cubicBezTo>
                    <a:pt x="167" y="37"/>
                    <a:pt x="130" y="48"/>
                    <a:pt x="85" y="48"/>
                  </a:cubicBezTo>
                  <a:cubicBezTo>
                    <a:pt x="55" y="48"/>
                    <a:pt x="29" y="43"/>
                    <a:pt x="15" y="37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32" y="91"/>
                    <a:pt x="57" y="95"/>
                    <a:pt x="85" y="95"/>
                  </a:cubicBezTo>
                  <a:cubicBezTo>
                    <a:pt x="139" y="95"/>
                    <a:pt x="183" y="80"/>
                    <a:pt x="183" y="60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15"/>
                    <a:pt x="138" y="0"/>
                    <a:pt x="85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400"/>
            </a:p>
          </p:txBody>
        </p:sp>
        <p:sp>
          <p:nvSpPr>
            <p:cNvPr id="166" name="Freeform 334"/>
            <p:cNvSpPr>
              <a:spLocks/>
            </p:cNvSpPr>
            <p:nvPr/>
          </p:nvSpPr>
          <p:spPr bwMode="auto">
            <a:xfrm>
              <a:off x="5819068" y="3345959"/>
              <a:ext cx="306479" cy="115287"/>
            </a:xfrm>
            <a:custGeom>
              <a:avLst/>
              <a:gdLst>
                <a:gd name="T0" fmla="*/ 185 w 185"/>
                <a:gd name="T1" fmla="*/ 10 h 70"/>
                <a:gd name="T2" fmla="*/ 185 w 185"/>
                <a:gd name="T3" fmla="*/ 36 h 70"/>
                <a:gd name="T4" fmla="*/ 87 w 185"/>
                <a:gd name="T5" fmla="*/ 70 h 70"/>
                <a:gd name="T6" fmla="*/ 0 w 185"/>
                <a:gd name="T7" fmla="*/ 52 h 70"/>
                <a:gd name="T8" fmla="*/ 0 w 185"/>
                <a:gd name="T9" fmla="*/ 52 h 70"/>
                <a:gd name="T10" fmla="*/ 2 w 185"/>
                <a:gd name="T11" fmla="*/ 33 h 70"/>
                <a:gd name="T12" fmla="*/ 16 w 185"/>
                <a:gd name="T13" fmla="*/ 12 h 70"/>
                <a:gd name="T14" fmla="*/ 16 w 185"/>
                <a:gd name="T15" fmla="*/ 11 h 70"/>
                <a:gd name="T16" fmla="*/ 87 w 185"/>
                <a:gd name="T17" fmla="*/ 22 h 70"/>
                <a:gd name="T18" fmla="*/ 180 w 185"/>
                <a:gd name="T19" fmla="*/ 0 h 70"/>
                <a:gd name="T20" fmla="*/ 185 w 185"/>
                <a:gd name="T21" fmla="*/ 1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5" h="70">
                  <a:moveTo>
                    <a:pt x="185" y="10"/>
                  </a:moveTo>
                  <a:cubicBezTo>
                    <a:pt x="185" y="10"/>
                    <a:pt x="185" y="10"/>
                    <a:pt x="185" y="36"/>
                  </a:cubicBezTo>
                  <a:cubicBezTo>
                    <a:pt x="185" y="55"/>
                    <a:pt x="141" y="70"/>
                    <a:pt x="87" y="70"/>
                  </a:cubicBezTo>
                  <a:cubicBezTo>
                    <a:pt x="49" y="70"/>
                    <a:pt x="16" y="63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7" y="30"/>
                    <a:pt x="16" y="20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36" y="18"/>
                    <a:pt x="61" y="22"/>
                    <a:pt x="87" y="22"/>
                  </a:cubicBezTo>
                  <a:cubicBezTo>
                    <a:pt x="124" y="22"/>
                    <a:pt x="161" y="14"/>
                    <a:pt x="180" y="0"/>
                  </a:cubicBezTo>
                  <a:cubicBezTo>
                    <a:pt x="183" y="3"/>
                    <a:pt x="184" y="7"/>
                    <a:pt x="185" y="1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400"/>
            </a:p>
          </p:txBody>
        </p:sp>
        <p:sp>
          <p:nvSpPr>
            <p:cNvPr id="169" name="Freeform 333"/>
            <p:cNvSpPr>
              <a:spLocks/>
            </p:cNvSpPr>
            <p:nvPr/>
          </p:nvSpPr>
          <p:spPr bwMode="auto">
            <a:xfrm>
              <a:off x="5809015" y="3438003"/>
              <a:ext cx="316532" cy="115287"/>
            </a:xfrm>
            <a:custGeom>
              <a:avLst/>
              <a:gdLst>
                <a:gd name="T0" fmla="*/ 191 w 191"/>
                <a:gd name="T1" fmla="*/ 10 h 70"/>
                <a:gd name="T2" fmla="*/ 191 w 191"/>
                <a:gd name="T3" fmla="*/ 36 h 70"/>
                <a:gd name="T4" fmla="*/ 93 w 191"/>
                <a:gd name="T5" fmla="*/ 70 h 70"/>
                <a:gd name="T6" fmla="*/ 0 w 191"/>
                <a:gd name="T7" fmla="*/ 47 h 70"/>
                <a:gd name="T8" fmla="*/ 5 w 191"/>
                <a:gd name="T9" fmla="*/ 4 h 70"/>
                <a:gd name="T10" fmla="*/ 93 w 191"/>
                <a:gd name="T11" fmla="*/ 22 h 70"/>
                <a:gd name="T12" fmla="*/ 186 w 191"/>
                <a:gd name="T13" fmla="*/ 0 h 70"/>
                <a:gd name="T14" fmla="*/ 191 w 191"/>
                <a:gd name="T15" fmla="*/ 1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70">
                  <a:moveTo>
                    <a:pt x="191" y="10"/>
                  </a:moveTo>
                  <a:cubicBezTo>
                    <a:pt x="191" y="10"/>
                    <a:pt x="191" y="10"/>
                    <a:pt x="191" y="36"/>
                  </a:cubicBezTo>
                  <a:cubicBezTo>
                    <a:pt x="191" y="55"/>
                    <a:pt x="147" y="70"/>
                    <a:pt x="93" y="70"/>
                  </a:cubicBezTo>
                  <a:cubicBezTo>
                    <a:pt x="50" y="70"/>
                    <a:pt x="13" y="60"/>
                    <a:pt x="0" y="47"/>
                  </a:cubicBezTo>
                  <a:cubicBezTo>
                    <a:pt x="3" y="28"/>
                    <a:pt x="4" y="14"/>
                    <a:pt x="5" y="4"/>
                  </a:cubicBezTo>
                  <a:cubicBezTo>
                    <a:pt x="25" y="16"/>
                    <a:pt x="59" y="22"/>
                    <a:pt x="93" y="22"/>
                  </a:cubicBezTo>
                  <a:cubicBezTo>
                    <a:pt x="130" y="22"/>
                    <a:pt x="167" y="15"/>
                    <a:pt x="186" y="0"/>
                  </a:cubicBezTo>
                  <a:cubicBezTo>
                    <a:pt x="189" y="3"/>
                    <a:pt x="190" y="7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1400"/>
            </a:p>
          </p:txBody>
        </p:sp>
      </p:grpSp>
      <p:cxnSp>
        <p:nvCxnSpPr>
          <p:cNvPr id="42" name="Straight Connector 41"/>
          <p:cNvCxnSpPr>
            <a:stCxn id="163" idx="3"/>
            <a:endCxn id="166" idx="5"/>
          </p:cNvCxnSpPr>
          <p:nvPr/>
        </p:nvCxnSpPr>
        <p:spPr>
          <a:xfrm>
            <a:off x="20254713" y="5080084"/>
            <a:ext cx="571171" cy="1822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 Box 96"/>
          <p:cNvSpPr txBox="1">
            <a:spLocks noChangeArrowheads="1"/>
          </p:cNvSpPr>
          <p:nvPr/>
        </p:nvSpPr>
        <p:spPr bwMode="ltGray">
          <a:xfrm>
            <a:off x="21034485" y="4714433"/>
            <a:ext cx="1321649" cy="672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URS Database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1" name="Text Box 96"/>
          <p:cNvSpPr txBox="1">
            <a:spLocks noChangeArrowheads="1"/>
          </p:cNvSpPr>
          <p:nvPr/>
        </p:nvSpPr>
        <p:spPr bwMode="ltGray">
          <a:xfrm>
            <a:off x="12693691" y="11274550"/>
            <a:ext cx="3599104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SIP &amp; H.323 supported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2" name="Rectangle 171"/>
          <p:cNvSpPr/>
          <p:nvPr/>
        </p:nvSpPr>
        <p:spPr>
          <a:xfrm rot="16200000">
            <a:off x="258415" y="6673157"/>
            <a:ext cx="4505763" cy="379592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rtl="0" latinLnBrk="1" hangingPunct="0"/>
            <a:r>
              <a:rPr lang="en-US" sz="1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Knowledge Centered Support</a:t>
            </a:r>
            <a:endParaRPr lang="en-US" sz="1800" dirty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113841517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/>
          <p:cNvSpPr/>
          <p:nvPr/>
        </p:nvSpPr>
        <p:spPr>
          <a:xfrm>
            <a:off x="20639017" y="740832"/>
            <a:ext cx="3744984" cy="3429000"/>
          </a:xfrm>
          <a:prstGeom prst="roundRect">
            <a:avLst>
              <a:gd name="adj" fmla="val 11348"/>
            </a:avLst>
          </a:prstGeom>
          <a:noFill/>
          <a:ln w="1905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52311" y="63499"/>
            <a:ext cx="19157245" cy="635002"/>
          </a:xfrm>
        </p:spPr>
        <p:txBody>
          <a:bodyPr>
            <a:normAutofit fontScale="90000"/>
          </a:bodyPr>
          <a:lstStyle/>
          <a:p>
            <a:r>
              <a:rPr lang="en-US" sz="4300" b="1" dirty="0">
                <a:solidFill>
                  <a:srgbClr val="323232"/>
                </a:solidFill>
              </a:rPr>
              <a:t>JPMC – Transform Phase 3.0</a:t>
            </a:r>
          </a:p>
        </p:txBody>
      </p:sp>
      <p:sp>
        <p:nvSpPr>
          <p:cNvPr id="12" name="Cloud 11"/>
          <p:cNvSpPr/>
          <p:nvPr/>
        </p:nvSpPr>
        <p:spPr>
          <a:xfrm>
            <a:off x="761731" y="1420018"/>
            <a:ext cx="18933312" cy="1546760"/>
          </a:xfrm>
          <a:prstGeom prst="cloud">
            <a:avLst/>
          </a:prstGeom>
          <a:noFill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24811" y="1067053"/>
            <a:ext cx="1354267" cy="11643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07316" y="1225553"/>
            <a:ext cx="1673155" cy="742882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V="1">
            <a:off x="2451736" y="2425354"/>
            <a:ext cx="0" cy="1346088"/>
          </a:xfrm>
          <a:prstGeom prst="straightConnector1">
            <a:avLst/>
          </a:prstGeom>
          <a:ln w="9525" cmpd="sng">
            <a:solidFill>
              <a:schemeClr val="accent2"/>
            </a:solidFill>
            <a:prstDash val="sysDash"/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914885" y="2533908"/>
            <a:ext cx="0" cy="119411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21459621" y="1301966"/>
            <a:ext cx="23755" cy="1034836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22318759" y="1248830"/>
            <a:ext cx="3" cy="110066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5400000">
            <a:off x="20537472" y="2719924"/>
            <a:ext cx="167216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HTTP</a:t>
            </a:r>
          </a:p>
        </p:txBody>
      </p:sp>
      <p:sp>
        <p:nvSpPr>
          <p:cNvPr id="31" name="TextBox 30"/>
          <p:cNvSpPr txBox="1"/>
          <p:nvPr/>
        </p:nvSpPr>
        <p:spPr>
          <a:xfrm rot="5400000">
            <a:off x="21444569" y="2544068"/>
            <a:ext cx="134619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Session Sig. 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23204935" y="1214964"/>
            <a:ext cx="3" cy="110066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 rot="5400000">
            <a:off x="22390754" y="2691940"/>
            <a:ext cx="1624646" cy="931333"/>
          </a:xfrm>
          <a:prstGeom prst="rect">
            <a:avLst/>
          </a:prstGeom>
          <a:noFill/>
        </p:spPr>
        <p:txBody>
          <a:bodyPr wrap="squar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CTI/State events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1709407" y="6902775"/>
            <a:ext cx="2731912" cy="86042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Genesys CIM</a:t>
            </a:r>
          </a:p>
        </p:txBody>
      </p:sp>
      <p:sp>
        <p:nvSpPr>
          <p:cNvPr id="38" name="Rounded Rectangle 12"/>
          <p:cNvSpPr>
            <a:spLocks noChangeArrowheads="1"/>
          </p:cNvSpPr>
          <p:nvPr/>
        </p:nvSpPr>
        <p:spPr bwMode="auto">
          <a:xfrm>
            <a:off x="606918" y="9306725"/>
            <a:ext cx="2742341" cy="672358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0" scaled="0"/>
            <a:tileRect/>
          </a:gradFill>
          <a:ln w="28575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500" b="1" dirty="0">
                <a:solidFill>
                  <a:srgbClr val="FFFFFF"/>
                </a:solidFill>
              </a:rPr>
              <a:t>CMS</a:t>
            </a:r>
          </a:p>
        </p:txBody>
      </p:sp>
      <p:sp>
        <p:nvSpPr>
          <p:cNvPr id="42" name="Rectangle 154"/>
          <p:cNvSpPr>
            <a:spLocks noChangeArrowheads="1"/>
          </p:cNvSpPr>
          <p:nvPr/>
        </p:nvSpPr>
        <p:spPr bwMode="ltGray">
          <a:xfrm>
            <a:off x="9260630" y="10210344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52" name="Picture 1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265" y="10313394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Text Box 96"/>
          <p:cNvSpPr txBox="1">
            <a:spLocks noChangeArrowheads="1"/>
          </p:cNvSpPr>
          <p:nvPr/>
        </p:nvSpPr>
        <p:spPr bwMode="ltGray">
          <a:xfrm>
            <a:off x="9248249" y="11035445"/>
            <a:ext cx="2099016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grpSp>
        <p:nvGrpSpPr>
          <p:cNvPr id="2" name="Group 52"/>
          <p:cNvGrpSpPr/>
          <p:nvPr/>
        </p:nvGrpSpPr>
        <p:grpSpPr>
          <a:xfrm>
            <a:off x="10140376" y="10280270"/>
            <a:ext cx="735915" cy="551936"/>
            <a:chOff x="3117742" y="1462305"/>
            <a:chExt cx="275968" cy="275968"/>
          </a:xfrm>
        </p:grpSpPr>
        <p:sp>
          <p:nvSpPr>
            <p:cNvPr id="54" name="Oval 53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57" name="Straight Connector 56"/>
          <p:cNvCxnSpPr/>
          <p:nvPr/>
        </p:nvCxnSpPr>
        <p:spPr>
          <a:xfrm>
            <a:off x="9283496" y="11040722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Box 96"/>
          <p:cNvSpPr txBox="1">
            <a:spLocks noChangeArrowheads="1"/>
          </p:cNvSpPr>
          <p:nvPr/>
        </p:nvSpPr>
        <p:spPr bwMode="ltGray">
          <a:xfrm>
            <a:off x="19923211" y="10483520"/>
            <a:ext cx="2470555" cy="948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900" i="1" dirty="0">
                <a:solidFill>
                  <a:srgbClr val="4D4D4D"/>
                </a:solidFill>
                <a:latin typeface="Arial Narrow" charset="0"/>
              </a:rPr>
              <a:t> Specialist Workspace</a:t>
            </a:r>
            <a:endParaRPr lang="en-GB" sz="29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64" name="Rectangle 154"/>
          <p:cNvSpPr>
            <a:spLocks noChangeArrowheads="1"/>
          </p:cNvSpPr>
          <p:nvPr/>
        </p:nvSpPr>
        <p:spPr bwMode="ltGray">
          <a:xfrm>
            <a:off x="13431248" y="10276322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65" name="Picture 1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4884" y="10379372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66"/>
          <p:cNvGrpSpPr/>
          <p:nvPr/>
        </p:nvGrpSpPr>
        <p:grpSpPr>
          <a:xfrm>
            <a:off x="14310995" y="10346248"/>
            <a:ext cx="735915" cy="551936"/>
            <a:chOff x="3117742" y="1462305"/>
            <a:chExt cx="275968" cy="275968"/>
          </a:xfrm>
        </p:grpSpPr>
        <p:sp>
          <p:nvSpPr>
            <p:cNvPr id="68" name="Oval 67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0" name="Straight Connector 69"/>
          <p:cNvCxnSpPr/>
          <p:nvPr/>
        </p:nvCxnSpPr>
        <p:spPr>
          <a:xfrm>
            <a:off x="13454115" y="11106700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154"/>
          <p:cNvSpPr>
            <a:spLocks noChangeArrowheads="1"/>
          </p:cNvSpPr>
          <p:nvPr/>
        </p:nvSpPr>
        <p:spPr bwMode="ltGray">
          <a:xfrm>
            <a:off x="17630814" y="10212032"/>
            <a:ext cx="1701781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pic>
        <p:nvPicPr>
          <p:cNvPr id="73" name="Picture 1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4449" y="10315082"/>
            <a:ext cx="91016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74"/>
          <p:cNvGrpSpPr/>
          <p:nvPr/>
        </p:nvGrpSpPr>
        <p:grpSpPr>
          <a:xfrm>
            <a:off x="18510560" y="10281958"/>
            <a:ext cx="735915" cy="551936"/>
            <a:chOff x="3117742" y="1462305"/>
            <a:chExt cx="275968" cy="275968"/>
          </a:xfrm>
        </p:grpSpPr>
        <p:sp>
          <p:nvSpPr>
            <p:cNvPr id="76" name="Oval 75"/>
            <p:cNvSpPr/>
            <p:nvPr/>
          </p:nvSpPr>
          <p:spPr>
            <a:xfrm>
              <a:off x="3117742" y="1462305"/>
              <a:ext cx="275968" cy="275968"/>
            </a:xfrm>
            <a:prstGeom prst="ellipse">
              <a:avLst/>
            </a:prstGeom>
            <a:gradFill rotWithShape="1">
              <a:gsLst>
                <a:gs pos="0">
                  <a:srgbClr val="CC0000">
                    <a:gamma/>
                    <a:shade val="66667"/>
                    <a:invGamma/>
                  </a:srgbClr>
                </a:gs>
                <a:gs pos="100000">
                  <a:srgbClr val="CC0000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B9070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900" kern="0" baseline="-25000" dirty="0">
                <a:solidFill>
                  <a:sysClr val="windowText" lastClr="000000"/>
                </a:solidFill>
                <a:latin typeface="Arial"/>
                <a:ea typeface="ＭＳ Ｐゴシック" pitchFamily="34" charset="-128"/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3173723" y="1493044"/>
              <a:ext cx="164006" cy="207999"/>
            </a:xfrm>
            <a:custGeom>
              <a:avLst/>
              <a:gdLst>
                <a:gd name="T0" fmla="*/ 580 w 385"/>
                <a:gd name="T1" fmla="*/ 682 h 488"/>
                <a:gd name="T2" fmla="*/ 485 w 385"/>
                <a:gd name="T3" fmla="*/ 544 h 488"/>
                <a:gd name="T4" fmla="*/ 413 w 385"/>
                <a:gd name="T5" fmla="*/ 541 h 488"/>
                <a:gd name="T6" fmla="*/ 344 w 385"/>
                <a:gd name="T7" fmla="*/ 541 h 488"/>
                <a:gd name="T8" fmla="*/ 258 w 385"/>
                <a:gd name="T9" fmla="*/ 443 h 488"/>
                <a:gd name="T10" fmla="*/ 197 w 385"/>
                <a:gd name="T11" fmla="*/ 329 h 488"/>
                <a:gd name="T12" fmla="*/ 221 w 385"/>
                <a:gd name="T13" fmla="*/ 264 h 488"/>
                <a:gd name="T14" fmla="*/ 243 w 385"/>
                <a:gd name="T15" fmla="*/ 196 h 488"/>
                <a:gd name="T16" fmla="*/ 147 w 385"/>
                <a:gd name="T17" fmla="*/ 58 h 488"/>
                <a:gd name="T18" fmla="*/ 6 w 385"/>
                <a:gd name="T19" fmla="*/ 207 h 488"/>
                <a:gd name="T20" fmla="*/ 163 w 385"/>
                <a:gd name="T21" fmla="*/ 509 h 488"/>
                <a:gd name="T22" fmla="*/ 392 w 385"/>
                <a:gd name="T23" fmla="*/ 762 h 488"/>
                <a:gd name="T24" fmla="*/ 580 w 385"/>
                <a:gd name="T25" fmla="*/ 682 h 4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5" h="488">
                  <a:moveTo>
                    <a:pt x="360" y="423"/>
                  </a:moveTo>
                  <a:cubicBezTo>
                    <a:pt x="340" y="393"/>
                    <a:pt x="321" y="367"/>
                    <a:pt x="301" y="337"/>
                  </a:cubicBezTo>
                  <a:cubicBezTo>
                    <a:pt x="290" y="322"/>
                    <a:pt x="274" y="323"/>
                    <a:pt x="256" y="335"/>
                  </a:cubicBezTo>
                  <a:cubicBezTo>
                    <a:pt x="238" y="347"/>
                    <a:pt x="221" y="340"/>
                    <a:pt x="213" y="335"/>
                  </a:cubicBezTo>
                  <a:cubicBezTo>
                    <a:pt x="204" y="329"/>
                    <a:pt x="187" y="313"/>
                    <a:pt x="160" y="275"/>
                  </a:cubicBezTo>
                  <a:cubicBezTo>
                    <a:pt x="133" y="236"/>
                    <a:pt x="124" y="215"/>
                    <a:pt x="122" y="204"/>
                  </a:cubicBezTo>
                  <a:cubicBezTo>
                    <a:pt x="120" y="195"/>
                    <a:pt x="119" y="176"/>
                    <a:pt x="137" y="164"/>
                  </a:cubicBezTo>
                  <a:cubicBezTo>
                    <a:pt x="155" y="151"/>
                    <a:pt x="161" y="137"/>
                    <a:pt x="150" y="121"/>
                  </a:cubicBezTo>
                  <a:cubicBezTo>
                    <a:pt x="130" y="92"/>
                    <a:pt x="112" y="66"/>
                    <a:pt x="91" y="36"/>
                  </a:cubicBezTo>
                  <a:cubicBezTo>
                    <a:pt x="66" y="0"/>
                    <a:pt x="0" y="92"/>
                    <a:pt x="4" y="128"/>
                  </a:cubicBezTo>
                  <a:cubicBezTo>
                    <a:pt x="6" y="152"/>
                    <a:pt x="43" y="232"/>
                    <a:pt x="101" y="316"/>
                  </a:cubicBezTo>
                  <a:cubicBezTo>
                    <a:pt x="159" y="400"/>
                    <a:pt x="222" y="462"/>
                    <a:pt x="243" y="472"/>
                  </a:cubicBezTo>
                  <a:cubicBezTo>
                    <a:pt x="276" y="488"/>
                    <a:pt x="385" y="459"/>
                    <a:pt x="360" y="423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2177095">
                <a:defRPr/>
              </a:pPr>
              <a:endParaRPr lang="en-US" sz="430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8" name="Straight Connector 77"/>
          <p:cNvCxnSpPr/>
          <p:nvPr/>
        </p:nvCxnSpPr>
        <p:spPr>
          <a:xfrm>
            <a:off x="17653680" y="11042410"/>
            <a:ext cx="1447339" cy="0"/>
          </a:xfrm>
          <a:prstGeom prst="line">
            <a:avLst/>
          </a:prstGeom>
          <a:ln w="38100" cmpd="sng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4971248" y="2685887"/>
            <a:ext cx="0" cy="1086402"/>
          </a:xfrm>
          <a:prstGeom prst="straightConnector1">
            <a:avLst/>
          </a:prstGeom>
          <a:ln w="9525" cmpd="sng">
            <a:solidFill>
              <a:schemeClr val="accent2"/>
            </a:solidFill>
            <a:prstDash val="sysDash"/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5434397" y="2729311"/>
            <a:ext cx="0" cy="99955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Box 96"/>
          <p:cNvSpPr txBox="1">
            <a:spLocks noChangeArrowheads="1"/>
          </p:cNvSpPr>
          <p:nvPr/>
        </p:nvSpPr>
        <p:spPr bwMode="ltGray">
          <a:xfrm rot="5400000">
            <a:off x="4197856" y="2819098"/>
            <a:ext cx="947904" cy="8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TBnT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94" name="Text Box 96"/>
          <p:cNvSpPr txBox="1">
            <a:spLocks noChangeArrowheads="1"/>
          </p:cNvSpPr>
          <p:nvPr/>
        </p:nvSpPr>
        <p:spPr bwMode="ltGray">
          <a:xfrm rot="5400000">
            <a:off x="1679491" y="2819106"/>
            <a:ext cx="947904" cy="873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TBnT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57" name="TextBox 156"/>
          <p:cNvSpPr txBox="1"/>
          <p:nvPr/>
        </p:nvSpPr>
        <p:spPr>
          <a:xfrm rot="5400000">
            <a:off x="19925882" y="2685454"/>
            <a:ext cx="1672166" cy="931333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Media RTP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21515531" y="708557"/>
            <a:ext cx="1794928" cy="433898"/>
          </a:xfrm>
          <a:prstGeom prst="rect">
            <a:avLst/>
          </a:prstGeom>
          <a:noFill/>
        </p:spPr>
        <p:txBody>
          <a:bodyPr wrap="non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b="1" u="sng" dirty="0"/>
              <a:t>Legend:</a:t>
            </a:r>
          </a:p>
        </p:txBody>
      </p:sp>
      <p:sp>
        <p:nvSpPr>
          <p:cNvPr id="164" name="Rounded Rectangle 163"/>
          <p:cNvSpPr/>
          <p:nvPr/>
        </p:nvSpPr>
        <p:spPr>
          <a:xfrm>
            <a:off x="9950911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65" name="Rounded Rectangle 164"/>
          <p:cNvSpPr/>
          <p:nvPr/>
        </p:nvSpPr>
        <p:spPr>
          <a:xfrm>
            <a:off x="14048778" y="9573263"/>
            <a:ext cx="121917" cy="91438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9" name="Rounded Rectangle 12"/>
          <p:cNvSpPr>
            <a:spLocks noChangeArrowheads="1"/>
          </p:cNvSpPr>
          <p:nvPr/>
        </p:nvSpPr>
        <p:spPr bwMode="auto">
          <a:xfrm>
            <a:off x="9219955" y="8707967"/>
            <a:ext cx="1594555" cy="918634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98" name="Text Box 96"/>
          <p:cNvSpPr txBox="1">
            <a:spLocks noChangeArrowheads="1"/>
          </p:cNvSpPr>
          <p:nvPr/>
        </p:nvSpPr>
        <p:spPr bwMode="ltGray">
          <a:xfrm>
            <a:off x="13386142" y="11102737"/>
            <a:ext cx="2038997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00" name="Text Box 96"/>
          <p:cNvSpPr txBox="1">
            <a:spLocks noChangeArrowheads="1"/>
          </p:cNvSpPr>
          <p:nvPr/>
        </p:nvSpPr>
        <p:spPr bwMode="ltGray">
          <a:xfrm>
            <a:off x="17558772" y="11029835"/>
            <a:ext cx="2394211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T-Lib / SDK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131" name="Straight Arrow Connector 130"/>
          <p:cNvCxnSpPr/>
          <p:nvPr/>
        </p:nvCxnSpPr>
        <p:spPr>
          <a:xfrm>
            <a:off x="3349259" y="9813656"/>
            <a:ext cx="14871008" cy="4154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Rounded Rectangle 141"/>
          <p:cNvSpPr/>
          <p:nvPr/>
        </p:nvSpPr>
        <p:spPr>
          <a:xfrm>
            <a:off x="572087" y="1115018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SIP Recording</a:t>
            </a:r>
          </a:p>
        </p:txBody>
      </p:sp>
      <p:sp>
        <p:nvSpPr>
          <p:cNvPr id="144" name="Rounded Rectangle 143"/>
          <p:cNvSpPr/>
          <p:nvPr/>
        </p:nvSpPr>
        <p:spPr>
          <a:xfrm>
            <a:off x="566809" y="11621238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WFM,QM</a:t>
            </a:r>
          </a:p>
        </p:txBody>
      </p:sp>
      <p:sp>
        <p:nvSpPr>
          <p:cNvPr id="146" name="Rounded Rectangle 145"/>
          <p:cNvSpPr/>
          <p:nvPr/>
        </p:nvSpPr>
        <p:spPr>
          <a:xfrm>
            <a:off x="561532" y="1213979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Dialer</a:t>
            </a:r>
          </a:p>
        </p:txBody>
      </p:sp>
      <p:cxnSp>
        <p:nvCxnSpPr>
          <p:cNvPr id="161" name="Straight Arrow Connector 160"/>
          <p:cNvCxnSpPr>
            <a:stCxn id="144" idx="3"/>
          </p:cNvCxnSpPr>
          <p:nvPr/>
        </p:nvCxnSpPr>
        <p:spPr>
          <a:xfrm flipV="1">
            <a:off x="3298720" y="6756401"/>
            <a:ext cx="3373013" cy="5073030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V="1">
            <a:off x="12437477" y="2625276"/>
            <a:ext cx="0" cy="1494060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V="1">
            <a:off x="14970511" y="2539905"/>
            <a:ext cx="3" cy="162211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 Box 96"/>
          <p:cNvSpPr txBox="1">
            <a:spLocks noChangeArrowheads="1"/>
          </p:cNvSpPr>
          <p:nvPr/>
        </p:nvSpPr>
        <p:spPr bwMode="ltGray">
          <a:xfrm>
            <a:off x="20146580" y="8851676"/>
            <a:ext cx="4031949" cy="1033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Avaya CM-Elite Cores 1-n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AMS MSML GW support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28" name="Rounded Rectangle 127"/>
          <p:cNvSpPr/>
          <p:nvPr/>
        </p:nvSpPr>
        <p:spPr>
          <a:xfrm>
            <a:off x="591439" y="1281569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Cisco Unity VM</a:t>
            </a:r>
          </a:p>
        </p:txBody>
      </p:sp>
      <p:cxnSp>
        <p:nvCxnSpPr>
          <p:cNvPr id="163" name="Straight Arrow Connector 162"/>
          <p:cNvCxnSpPr/>
          <p:nvPr/>
        </p:nvCxnSpPr>
        <p:spPr>
          <a:xfrm flipV="1">
            <a:off x="2302933" y="7874000"/>
            <a:ext cx="33867" cy="170180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ounded Rectangle 121"/>
          <p:cNvSpPr/>
          <p:nvPr/>
        </p:nvSpPr>
        <p:spPr>
          <a:xfrm>
            <a:off x="13974372" y="5013789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SM</a:t>
            </a:r>
          </a:p>
        </p:txBody>
      </p:sp>
      <p:sp>
        <p:nvSpPr>
          <p:cNvPr id="126" name="Rounded Rectangle 125"/>
          <p:cNvSpPr/>
          <p:nvPr/>
        </p:nvSpPr>
        <p:spPr>
          <a:xfrm>
            <a:off x="11420826" y="5041121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SM</a:t>
            </a:r>
          </a:p>
        </p:txBody>
      </p:sp>
      <p:sp>
        <p:nvSpPr>
          <p:cNvPr id="141" name="TextBox 45"/>
          <p:cNvSpPr txBox="1">
            <a:spLocks noChangeArrowheads="1"/>
          </p:cNvSpPr>
          <p:nvPr/>
        </p:nvSpPr>
        <p:spPr bwMode="auto">
          <a:xfrm>
            <a:off x="16090292" y="4745399"/>
            <a:ext cx="3149373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Aura Session Managers Active - Active</a:t>
            </a:r>
          </a:p>
        </p:txBody>
      </p:sp>
      <p:sp>
        <p:nvSpPr>
          <p:cNvPr id="151" name="Oval 150"/>
          <p:cNvSpPr/>
          <p:nvPr/>
        </p:nvSpPr>
        <p:spPr>
          <a:xfrm>
            <a:off x="11061665" y="4140679"/>
            <a:ext cx="5470931" cy="512250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SIP Trunk Routing</a:t>
            </a:r>
          </a:p>
        </p:txBody>
      </p:sp>
      <p:cxnSp>
        <p:nvCxnSpPr>
          <p:cNvPr id="154" name="Straight Arrow Connector 153"/>
          <p:cNvCxnSpPr>
            <a:stCxn id="122" idx="0"/>
          </p:cNvCxnSpPr>
          <p:nvPr/>
        </p:nvCxnSpPr>
        <p:spPr>
          <a:xfrm flipH="1" flipV="1">
            <a:off x="14714361" y="4631584"/>
            <a:ext cx="269907" cy="38220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>
            <a:stCxn id="126" idx="0"/>
          </p:cNvCxnSpPr>
          <p:nvPr/>
        </p:nvCxnSpPr>
        <p:spPr>
          <a:xfrm flipV="1">
            <a:off x="12430721" y="4631584"/>
            <a:ext cx="177523" cy="40953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Oval 166"/>
          <p:cNvSpPr/>
          <p:nvPr/>
        </p:nvSpPr>
        <p:spPr>
          <a:xfrm>
            <a:off x="10471928" y="6046254"/>
            <a:ext cx="6604699" cy="591636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SIP Session / Application Routing</a:t>
            </a:r>
          </a:p>
        </p:txBody>
      </p:sp>
      <p:cxnSp>
        <p:nvCxnSpPr>
          <p:cNvPr id="168" name="Straight Arrow Connector 167"/>
          <p:cNvCxnSpPr>
            <a:endCxn id="122" idx="2"/>
          </p:cNvCxnSpPr>
          <p:nvPr/>
        </p:nvCxnSpPr>
        <p:spPr>
          <a:xfrm flipH="1" flipV="1">
            <a:off x="14984267" y="5442651"/>
            <a:ext cx="14704" cy="61896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H="1" flipV="1">
            <a:off x="12459179" y="5405951"/>
            <a:ext cx="14704" cy="618962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ounded Rectangle 169"/>
          <p:cNvSpPr/>
          <p:nvPr/>
        </p:nvSpPr>
        <p:spPr>
          <a:xfrm>
            <a:off x="18993354" y="6677537"/>
            <a:ext cx="2019789" cy="428862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AAEP</a:t>
            </a:r>
          </a:p>
        </p:txBody>
      </p:sp>
      <p:sp>
        <p:nvSpPr>
          <p:cNvPr id="173" name="TextBox 45"/>
          <p:cNvSpPr txBox="1">
            <a:spLocks noChangeArrowheads="1"/>
          </p:cNvSpPr>
          <p:nvPr/>
        </p:nvSpPr>
        <p:spPr bwMode="auto">
          <a:xfrm>
            <a:off x="20889858" y="6485346"/>
            <a:ext cx="3149373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Aura Experience Portals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668023" y="6723449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sp>
        <p:nvSpPr>
          <p:cNvPr id="174" name="Diamond 173"/>
          <p:cNvSpPr/>
          <p:nvPr/>
        </p:nvSpPr>
        <p:spPr>
          <a:xfrm>
            <a:off x="19475303" y="5277884"/>
            <a:ext cx="1309208" cy="917780"/>
          </a:xfrm>
          <a:prstGeom prst="diamond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100" dirty="0"/>
          </a:p>
        </p:txBody>
      </p:sp>
      <p:sp>
        <p:nvSpPr>
          <p:cNvPr id="175" name="Rectangle 174"/>
          <p:cNvSpPr/>
          <p:nvPr/>
        </p:nvSpPr>
        <p:spPr>
          <a:xfrm>
            <a:off x="19661932" y="5427471"/>
            <a:ext cx="900364" cy="666112"/>
          </a:xfrm>
          <a:prstGeom prst="rect">
            <a:avLst/>
          </a:prstGeom>
        </p:spPr>
        <p:txBody>
          <a:bodyPr wrap="none" lIns="217709" tIns="108855" rIns="217709" bIns="108855">
            <a:spAutoFit/>
          </a:bodyPr>
          <a:lstStyle/>
          <a:p>
            <a:pPr algn="ctr"/>
            <a:r>
              <a:rPr lang="en-US" sz="2900" dirty="0">
                <a:solidFill>
                  <a:prstClr val="white"/>
                </a:solidFill>
              </a:rPr>
              <a:t>MS</a:t>
            </a:r>
          </a:p>
        </p:txBody>
      </p:sp>
      <p:cxnSp>
        <p:nvCxnSpPr>
          <p:cNvPr id="176" name="Straight Arrow Connector 175"/>
          <p:cNvCxnSpPr>
            <a:stCxn id="170" idx="1"/>
            <a:endCxn id="167" idx="6"/>
          </p:cNvCxnSpPr>
          <p:nvPr/>
        </p:nvCxnSpPr>
        <p:spPr>
          <a:xfrm flipH="1" flipV="1">
            <a:off x="17076627" y="6342072"/>
            <a:ext cx="1916725" cy="54989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45"/>
          <p:cNvSpPr txBox="1">
            <a:spLocks noChangeArrowheads="1"/>
          </p:cNvSpPr>
          <p:nvPr/>
        </p:nvSpPr>
        <p:spPr bwMode="auto">
          <a:xfrm>
            <a:off x="20489189" y="5397688"/>
            <a:ext cx="3503472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Media Processors / Servers 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0776559" y="19636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0" name="Rectangle 189"/>
          <p:cNvSpPr/>
          <p:nvPr/>
        </p:nvSpPr>
        <p:spPr>
          <a:xfrm>
            <a:off x="20016057" y="5149822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4" name="Rectangle 193"/>
          <p:cNvSpPr/>
          <p:nvPr/>
        </p:nvSpPr>
        <p:spPr>
          <a:xfrm>
            <a:off x="10830305" y="10455038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5" name="Rectangle 194"/>
          <p:cNvSpPr/>
          <p:nvPr/>
        </p:nvSpPr>
        <p:spPr>
          <a:xfrm>
            <a:off x="15029969" y="10503714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6" name="Rectangle 195"/>
          <p:cNvSpPr/>
          <p:nvPr/>
        </p:nvSpPr>
        <p:spPr>
          <a:xfrm>
            <a:off x="19229633" y="10467016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cxnSp>
        <p:nvCxnSpPr>
          <p:cNvPr id="197" name="Straight Arrow Connector 196"/>
          <p:cNvCxnSpPr>
            <a:stCxn id="11" idx="0"/>
          </p:cNvCxnSpPr>
          <p:nvPr/>
        </p:nvCxnSpPr>
        <p:spPr>
          <a:xfrm flipH="1" flipV="1">
            <a:off x="14867468" y="6578601"/>
            <a:ext cx="1810211" cy="212513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/>
          <p:cNvCxnSpPr>
            <a:stCxn id="9" idx="0"/>
          </p:cNvCxnSpPr>
          <p:nvPr/>
        </p:nvCxnSpPr>
        <p:spPr>
          <a:xfrm flipV="1">
            <a:off x="10017232" y="6604001"/>
            <a:ext cx="1802235" cy="210396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/>
          <p:cNvCxnSpPr>
            <a:stCxn id="174" idx="1"/>
            <a:endCxn id="167" idx="6"/>
          </p:cNvCxnSpPr>
          <p:nvPr/>
        </p:nvCxnSpPr>
        <p:spPr>
          <a:xfrm flipH="1">
            <a:off x="17076628" y="5736775"/>
            <a:ext cx="2398675" cy="60529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/>
          <p:cNvCxnSpPr>
            <a:stCxn id="170" idx="0"/>
          </p:cNvCxnSpPr>
          <p:nvPr/>
        </p:nvCxnSpPr>
        <p:spPr>
          <a:xfrm flipV="1">
            <a:off x="20003248" y="6085952"/>
            <a:ext cx="149712" cy="59158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/>
          <p:cNvCxnSpPr>
            <a:stCxn id="36" idx="0"/>
          </p:cNvCxnSpPr>
          <p:nvPr/>
        </p:nvCxnSpPr>
        <p:spPr>
          <a:xfrm flipV="1">
            <a:off x="3075363" y="5784145"/>
            <a:ext cx="26891" cy="11186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/>
          <p:cNvCxnSpPr/>
          <p:nvPr/>
        </p:nvCxnSpPr>
        <p:spPr>
          <a:xfrm flipV="1">
            <a:off x="4933275" y="4872354"/>
            <a:ext cx="26891" cy="905192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/>
          <p:cNvCxnSpPr/>
          <p:nvPr/>
        </p:nvCxnSpPr>
        <p:spPr>
          <a:xfrm flipH="1" flipV="1">
            <a:off x="2286665" y="4927547"/>
            <a:ext cx="18680" cy="856598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/>
          <p:cNvCxnSpPr/>
          <p:nvPr/>
        </p:nvCxnSpPr>
        <p:spPr>
          <a:xfrm flipH="1">
            <a:off x="2305344" y="5805488"/>
            <a:ext cx="2618416" cy="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Text Box 96"/>
          <p:cNvSpPr txBox="1">
            <a:spLocks noChangeArrowheads="1"/>
          </p:cNvSpPr>
          <p:nvPr/>
        </p:nvSpPr>
        <p:spPr bwMode="ltGray">
          <a:xfrm>
            <a:off x="6672032" y="3858557"/>
            <a:ext cx="3615701" cy="1414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CS: Context Store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PC: Performance Center</a:t>
            </a:r>
          </a:p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WA: Work Assignment</a:t>
            </a:r>
          </a:p>
        </p:txBody>
      </p:sp>
      <p:sp>
        <p:nvSpPr>
          <p:cNvPr id="222" name="TextBox 45"/>
          <p:cNvSpPr txBox="1">
            <a:spLocks noChangeArrowheads="1"/>
          </p:cNvSpPr>
          <p:nvPr/>
        </p:nvSpPr>
        <p:spPr bwMode="auto">
          <a:xfrm>
            <a:off x="6181232" y="7045019"/>
            <a:ext cx="3503472" cy="866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Avaya Experience Management Multichannel</a:t>
            </a:r>
          </a:p>
        </p:txBody>
      </p:sp>
      <p:cxnSp>
        <p:nvCxnSpPr>
          <p:cNvPr id="227" name="Straight Arrow Connector 226"/>
          <p:cNvCxnSpPr/>
          <p:nvPr/>
        </p:nvCxnSpPr>
        <p:spPr>
          <a:xfrm flipH="1" flipV="1">
            <a:off x="4998409" y="4912192"/>
            <a:ext cx="1190440" cy="1171008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/>
          <p:cNvCxnSpPr/>
          <p:nvPr/>
        </p:nvCxnSpPr>
        <p:spPr>
          <a:xfrm flipH="1" flipV="1">
            <a:off x="2457433" y="4927547"/>
            <a:ext cx="3731416" cy="115565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/>
          <p:cNvCxnSpPr>
            <a:endCxn id="36" idx="0"/>
          </p:cNvCxnSpPr>
          <p:nvPr/>
        </p:nvCxnSpPr>
        <p:spPr>
          <a:xfrm flipH="1">
            <a:off x="3075364" y="6083201"/>
            <a:ext cx="3113485" cy="81957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Text Box 96"/>
          <p:cNvSpPr txBox="1">
            <a:spLocks noChangeArrowheads="1"/>
          </p:cNvSpPr>
          <p:nvPr/>
        </p:nvSpPr>
        <p:spPr bwMode="ltGray">
          <a:xfrm>
            <a:off x="0" y="6856882"/>
            <a:ext cx="2171408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Nodal Routing Strategies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28878" y="3318710"/>
            <a:ext cx="1505509" cy="786360"/>
          </a:xfrm>
          <a:prstGeom prst="rect">
            <a:avLst/>
          </a:prstGeom>
        </p:spPr>
      </p:pic>
      <p:pic>
        <p:nvPicPr>
          <p:cNvPr id="132" name="Picture 1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97544" y="3303354"/>
            <a:ext cx="1505509" cy="786360"/>
          </a:xfrm>
          <a:prstGeom prst="rect">
            <a:avLst/>
          </a:prstGeom>
        </p:spPr>
      </p:pic>
      <p:sp>
        <p:nvSpPr>
          <p:cNvPr id="192" name="Rectangle 191"/>
          <p:cNvSpPr/>
          <p:nvPr/>
        </p:nvSpPr>
        <p:spPr>
          <a:xfrm>
            <a:off x="15470236" y="3192190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93" name="Rectangle 192"/>
          <p:cNvSpPr/>
          <p:nvPr/>
        </p:nvSpPr>
        <p:spPr>
          <a:xfrm>
            <a:off x="11920553" y="3198178"/>
            <a:ext cx="227688" cy="192092"/>
          </a:xfrm>
          <a:prstGeom prst="rect">
            <a:avLst/>
          </a:prstGeom>
          <a:solidFill>
            <a:srgbClr val="0000FF"/>
          </a:solidFill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34" name="Text Box 96"/>
          <p:cNvSpPr txBox="1">
            <a:spLocks noChangeArrowheads="1"/>
          </p:cNvSpPr>
          <p:nvPr/>
        </p:nvSpPr>
        <p:spPr bwMode="ltGray">
          <a:xfrm>
            <a:off x="16226903" y="3479051"/>
            <a:ext cx="4031949" cy="553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2600" i="1" dirty="0">
                <a:solidFill>
                  <a:srgbClr val="4D4D4D"/>
                </a:solidFill>
                <a:latin typeface="Arial Narrow" charset="0"/>
              </a:rPr>
              <a:t>SBCs</a:t>
            </a:r>
            <a:endParaRPr lang="en-GB" sz="26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451344" y="12103239"/>
            <a:ext cx="3104656" cy="622162"/>
          </a:xfrm>
          <a:prstGeom prst="rect">
            <a:avLst/>
          </a:prstGeom>
          <a:solidFill>
            <a:schemeClr val="bg2">
              <a:alpha val="50000"/>
            </a:schemeClr>
          </a:solidFill>
          <a:ln w="19050">
            <a:solidFill>
              <a:srgbClr val="FF6600"/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/>
          </a:p>
        </p:txBody>
      </p:sp>
      <p:sp>
        <p:nvSpPr>
          <p:cNvPr id="183" name="TextBox 182"/>
          <p:cNvSpPr txBox="1"/>
          <p:nvPr/>
        </p:nvSpPr>
        <p:spPr>
          <a:xfrm rot="5400000">
            <a:off x="23106010" y="2697930"/>
            <a:ext cx="1624646" cy="931333"/>
          </a:xfrm>
          <a:prstGeom prst="rect">
            <a:avLst/>
          </a:prstGeom>
          <a:noFill/>
        </p:spPr>
        <p:txBody>
          <a:bodyPr wrap="square" lIns="217709" tIns="108855" rIns="217709" bIns="108855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Phase out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23764971" y="1792872"/>
            <a:ext cx="406400" cy="518236"/>
          </a:xfrm>
          <a:prstGeom prst="rect">
            <a:avLst/>
          </a:prstGeom>
          <a:solidFill>
            <a:schemeClr val="bg2">
              <a:alpha val="50000"/>
            </a:schemeClr>
          </a:solidFill>
          <a:ln w="19050">
            <a:solidFill>
              <a:srgbClr val="FF6600"/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/>
          </a:p>
        </p:txBody>
      </p:sp>
      <p:cxnSp>
        <p:nvCxnSpPr>
          <p:cNvPr id="185" name="Straight Arrow Connector 184"/>
          <p:cNvCxnSpPr>
            <a:stCxn id="10" idx="0"/>
          </p:cNvCxnSpPr>
          <p:nvPr/>
        </p:nvCxnSpPr>
        <p:spPr>
          <a:xfrm flipV="1">
            <a:off x="13584523" y="6629401"/>
            <a:ext cx="63744" cy="206586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/>
          <p:nvPr/>
        </p:nvCxnSpPr>
        <p:spPr>
          <a:xfrm flipV="1">
            <a:off x="16645468" y="96314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/>
          <p:nvPr/>
        </p:nvCxnSpPr>
        <p:spPr>
          <a:xfrm flipV="1">
            <a:off x="13597468" y="96060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/>
          <p:nvPr/>
        </p:nvCxnSpPr>
        <p:spPr>
          <a:xfrm flipV="1">
            <a:off x="10075335" y="95933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ounded Rectangle 208"/>
          <p:cNvSpPr/>
          <p:nvPr/>
        </p:nvSpPr>
        <p:spPr>
          <a:xfrm>
            <a:off x="11139444" y="10162024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3.3</a:t>
            </a:r>
          </a:p>
        </p:txBody>
      </p:sp>
      <p:sp>
        <p:nvSpPr>
          <p:cNvPr id="211" name="Rounded Rectangle 210"/>
          <p:cNvSpPr/>
          <p:nvPr/>
        </p:nvSpPr>
        <p:spPr>
          <a:xfrm>
            <a:off x="3894041" y="11185106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3.4</a:t>
            </a:r>
          </a:p>
        </p:txBody>
      </p:sp>
      <p:cxnSp>
        <p:nvCxnSpPr>
          <p:cNvPr id="198" name="Straight Arrow Connector 197"/>
          <p:cNvCxnSpPr>
            <a:stCxn id="142" idx="3"/>
          </p:cNvCxnSpPr>
          <p:nvPr/>
        </p:nvCxnSpPr>
        <p:spPr>
          <a:xfrm flipV="1">
            <a:off x="3303999" y="6705600"/>
            <a:ext cx="3164536" cy="4652776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630961" y="8393653"/>
            <a:ext cx="2731912" cy="860426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2500" dirty="0"/>
              <a:t>MIS Datamart</a:t>
            </a:r>
          </a:p>
        </p:txBody>
      </p:sp>
      <p:sp>
        <p:nvSpPr>
          <p:cNvPr id="215" name="Rounded Rectangle 214"/>
          <p:cNvSpPr/>
          <p:nvPr/>
        </p:nvSpPr>
        <p:spPr>
          <a:xfrm>
            <a:off x="21809508" y="7502106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3.5</a:t>
            </a:r>
          </a:p>
        </p:txBody>
      </p:sp>
      <p:cxnSp>
        <p:nvCxnSpPr>
          <p:cNvPr id="228" name="Straight Arrow Connector 227"/>
          <p:cNvCxnSpPr/>
          <p:nvPr/>
        </p:nvCxnSpPr>
        <p:spPr>
          <a:xfrm flipH="1">
            <a:off x="3194150" y="6629401"/>
            <a:ext cx="3138917" cy="4329654"/>
          </a:xfrm>
          <a:prstGeom prst="straightConnector1">
            <a:avLst/>
          </a:prstGeom>
          <a:ln w="9525" cmpd="sng">
            <a:solidFill>
              <a:srgbClr val="008000"/>
            </a:solidFill>
            <a:prstDash val="lg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9" name="Rounded Rectangle 228"/>
          <p:cNvSpPr/>
          <p:nvPr/>
        </p:nvSpPr>
        <p:spPr>
          <a:xfrm>
            <a:off x="591439" y="10656694"/>
            <a:ext cx="2731912" cy="416384"/>
          </a:xfrm>
          <a:prstGeom prst="roundRect">
            <a:avLst/>
          </a:prstGeom>
          <a:solidFill>
            <a:schemeClr val="tx2"/>
          </a:solidFill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anchor="ctr"/>
          <a:lstStyle/>
          <a:p>
            <a:pPr>
              <a:defRPr/>
            </a:pPr>
            <a:r>
              <a:rPr lang="en-US" sz="1900" dirty="0"/>
              <a:t>CRM</a:t>
            </a:r>
          </a:p>
        </p:txBody>
      </p:sp>
      <p:sp>
        <p:nvSpPr>
          <p:cNvPr id="133" name="Rounded Rectangle 12"/>
          <p:cNvSpPr>
            <a:spLocks noChangeArrowheads="1"/>
          </p:cNvSpPr>
          <p:nvPr/>
        </p:nvSpPr>
        <p:spPr bwMode="auto">
          <a:xfrm>
            <a:off x="1300322" y="3793013"/>
            <a:ext cx="2314221" cy="113453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dirty="0">
                <a:solidFill>
                  <a:srgbClr val="FFFFFF"/>
                </a:solidFill>
              </a:rPr>
              <a:t>Convergys </a:t>
            </a:r>
          </a:p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IVR/SN</a:t>
            </a:r>
          </a:p>
        </p:txBody>
      </p:sp>
      <p:sp>
        <p:nvSpPr>
          <p:cNvPr id="136" name="Rounded Rectangle 12"/>
          <p:cNvSpPr>
            <a:spLocks noChangeArrowheads="1"/>
          </p:cNvSpPr>
          <p:nvPr/>
        </p:nvSpPr>
        <p:spPr bwMode="auto">
          <a:xfrm>
            <a:off x="3841298" y="3777659"/>
            <a:ext cx="2314221" cy="113453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50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</a:schemeClr>
              </a:gs>
            </a:gsLst>
            <a:lin ang="16200000" scaled="1"/>
            <a:tileRect/>
          </a:gra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dirty="0">
                <a:solidFill>
                  <a:srgbClr val="FFFFFF"/>
                </a:solidFill>
              </a:rPr>
              <a:t>Verizon</a:t>
            </a:r>
          </a:p>
          <a:p>
            <a:pPr algn="ctr">
              <a:lnSpc>
                <a:spcPct val="90000"/>
              </a:lnSpc>
            </a:pPr>
            <a:r>
              <a:rPr lang="en-US" sz="2600" b="1" dirty="0">
                <a:solidFill>
                  <a:srgbClr val="FFFFFF"/>
                </a:solidFill>
              </a:rPr>
              <a:t>NGSN</a:t>
            </a:r>
          </a:p>
        </p:txBody>
      </p:sp>
      <p:cxnSp>
        <p:nvCxnSpPr>
          <p:cNvPr id="138" name="Straight Arrow Connector 137"/>
          <p:cNvCxnSpPr>
            <a:stCxn id="194" idx="0"/>
          </p:cNvCxnSpPr>
          <p:nvPr/>
        </p:nvCxnSpPr>
        <p:spPr>
          <a:xfrm flipV="1">
            <a:off x="10944149" y="6654802"/>
            <a:ext cx="1417184" cy="3800236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stCxn id="195" idx="0"/>
          </p:cNvCxnSpPr>
          <p:nvPr/>
        </p:nvCxnSpPr>
        <p:spPr>
          <a:xfrm flipH="1" flipV="1">
            <a:off x="14054667" y="6654801"/>
            <a:ext cx="1089147" cy="3848914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flipH="1" flipV="1">
            <a:off x="15330459" y="6551247"/>
            <a:ext cx="4080752" cy="3915770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12"/>
          <p:cNvSpPr>
            <a:spLocks noChangeArrowheads="1"/>
          </p:cNvSpPr>
          <p:nvPr/>
        </p:nvSpPr>
        <p:spPr bwMode="auto">
          <a:xfrm>
            <a:off x="12787245" y="8695267"/>
            <a:ext cx="1594555" cy="931334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11" name="Rounded Rectangle 12"/>
          <p:cNvSpPr>
            <a:spLocks noChangeArrowheads="1"/>
          </p:cNvSpPr>
          <p:nvPr/>
        </p:nvSpPr>
        <p:spPr bwMode="auto">
          <a:xfrm>
            <a:off x="15880400" y="8703734"/>
            <a:ext cx="1594555" cy="922868"/>
          </a:xfrm>
          <a:prstGeom prst="roundRect">
            <a:avLst>
              <a:gd name="adj" fmla="val 0"/>
            </a:avLst>
          </a:prstGeom>
          <a:solidFill>
            <a:schemeClr val="accent4">
              <a:lumMod val="75000"/>
            </a:schemeClr>
          </a:solidFill>
          <a:ln w="28575">
            <a:solidFill>
              <a:schemeClr val="bg1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8"/>
              </a:srgbClr>
            </a:outerShdw>
          </a:effectLst>
        </p:spPr>
        <p:txBody>
          <a:bodyPr lIns="0" tIns="0" rIns="0" bIns="0" anchor="ctr"/>
          <a:lstStyle/>
          <a:p>
            <a:pPr algn="ctr" eaLnBrk="0" hangingPunct="0">
              <a:buClr>
                <a:schemeClr val="tx2"/>
              </a:buClr>
              <a:buSzPct val="100000"/>
            </a:pPr>
            <a:r>
              <a:rPr lang="en-US" sz="2500" b="1" dirty="0">
                <a:solidFill>
                  <a:schemeClr val="bg1"/>
                </a:solidFill>
                <a:ea typeface="MS PGothic" charset="0"/>
                <a:cs typeface="MS PGothic" charset="0"/>
              </a:rPr>
              <a:t>Elite</a:t>
            </a:r>
          </a:p>
        </p:txBody>
      </p:sp>
      <p:sp>
        <p:nvSpPr>
          <p:cNvPr id="143" name="Rounded Rectangle 12"/>
          <p:cNvSpPr>
            <a:spLocks noChangeArrowheads="1"/>
          </p:cNvSpPr>
          <p:nvPr/>
        </p:nvSpPr>
        <p:spPr bwMode="auto">
          <a:xfrm>
            <a:off x="6278559" y="6017176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CS</a:t>
            </a:r>
          </a:p>
        </p:txBody>
      </p:sp>
      <p:sp>
        <p:nvSpPr>
          <p:cNvPr id="145" name="Cloud 144"/>
          <p:cNvSpPr/>
          <p:nvPr/>
        </p:nvSpPr>
        <p:spPr>
          <a:xfrm>
            <a:off x="5769632" y="5079801"/>
            <a:ext cx="4830635" cy="2006798"/>
          </a:xfrm>
          <a:prstGeom prst="cloud">
            <a:avLst/>
          </a:prstGeom>
          <a:noFill/>
          <a:ln w="19050">
            <a:solidFill>
              <a:srgbClr val="0000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mtClean="0"/>
          </a:p>
        </p:txBody>
      </p:sp>
      <p:sp>
        <p:nvSpPr>
          <p:cNvPr id="147" name="Rounded Rectangle 12"/>
          <p:cNvSpPr>
            <a:spLocks noChangeArrowheads="1"/>
          </p:cNvSpPr>
          <p:nvPr/>
        </p:nvSpPr>
        <p:spPr bwMode="auto">
          <a:xfrm>
            <a:off x="6459183" y="5492242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CS</a:t>
            </a:r>
          </a:p>
        </p:txBody>
      </p:sp>
      <p:sp>
        <p:nvSpPr>
          <p:cNvPr id="148" name="Rounded Rectangle 12"/>
          <p:cNvSpPr>
            <a:spLocks noChangeArrowheads="1"/>
          </p:cNvSpPr>
          <p:nvPr/>
        </p:nvSpPr>
        <p:spPr bwMode="auto">
          <a:xfrm>
            <a:off x="7497759" y="6321976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PC</a:t>
            </a:r>
          </a:p>
        </p:txBody>
      </p:sp>
      <p:sp>
        <p:nvSpPr>
          <p:cNvPr id="149" name="Rounded Rectangle 12"/>
          <p:cNvSpPr>
            <a:spLocks noChangeArrowheads="1"/>
          </p:cNvSpPr>
          <p:nvPr/>
        </p:nvSpPr>
        <p:spPr bwMode="auto">
          <a:xfrm>
            <a:off x="7678383" y="5797042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PC</a:t>
            </a:r>
          </a:p>
        </p:txBody>
      </p:sp>
      <p:sp>
        <p:nvSpPr>
          <p:cNvPr id="150" name="Rounded Rectangle 12"/>
          <p:cNvSpPr>
            <a:spLocks noChangeArrowheads="1"/>
          </p:cNvSpPr>
          <p:nvPr/>
        </p:nvSpPr>
        <p:spPr bwMode="auto">
          <a:xfrm>
            <a:off x="8807271" y="6000244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WA</a:t>
            </a:r>
          </a:p>
        </p:txBody>
      </p:sp>
      <p:sp>
        <p:nvSpPr>
          <p:cNvPr id="152" name="Rounded Rectangle 12"/>
          <p:cNvSpPr>
            <a:spLocks noChangeArrowheads="1"/>
          </p:cNvSpPr>
          <p:nvPr/>
        </p:nvSpPr>
        <p:spPr bwMode="auto">
          <a:xfrm>
            <a:off x="8987895" y="5475310"/>
            <a:ext cx="1059197" cy="519092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28575" cmpd="sng">
            <a:solidFill>
              <a:srgbClr val="DDDDDD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100" b="1" dirty="0">
                <a:solidFill>
                  <a:srgbClr val="FFFFFF"/>
                </a:solidFill>
              </a:rPr>
              <a:t>WA</a:t>
            </a:r>
          </a:p>
        </p:txBody>
      </p:sp>
      <p:sp>
        <p:nvSpPr>
          <p:cNvPr id="153" name="Rounded Rectangle 152"/>
          <p:cNvSpPr/>
          <p:nvPr/>
        </p:nvSpPr>
        <p:spPr>
          <a:xfrm>
            <a:off x="8170465" y="6682224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3.1</a:t>
            </a:r>
          </a:p>
        </p:txBody>
      </p:sp>
      <p:sp>
        <p:nvSpPr>
          <p:cNvPr id="155" name="Oval 154"/>
          <p:cNvSpPr/>
          <p:nvPr/>
        </p:nvSpPr>
        <p:spPr>
          <a:xfrm>
            <a:off x="19778133" y="7086600"/>
            <a:ext cx="1625600" cy="406400"/>
          </a:xfrm>
          <a:prstGeom prst="ellipse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CBA</a:t>
            </a:r>
          </a:p>
        </p:txBody>
      </p:sp>
      <p:sp>
        <p:nvSpPr>
          <p:cNvPr id="156" name="Rounded Rectangle 155"/>
          <p:cNvSpPr/>
          <p:nvPr/>
        </p:nvSpPr>
        <p:spPr>
          <a:xfrm>
            <a:off x="19027220" y="7820537"/>
            <a:ext cx="2019789" cy="428862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r>
              <a:rPr lang="en-US" sz="2600" dirty="0">
                <a:solidFill>
                  <a:prstClr val="white"/>
                </a:solidFill>
                <a:latin typeface="Arial"/>
              </a:rPr>
              <a:t>Voice ID</a:t>
            </a:r>
          </a:p>
        </p:txBody>
      </p:sp>
      <p:cxnSp>
        <p:nvCxnSpPr>
          <p:cNvPr id="160" name="Straight Arrow Connector 159"/>
          <p:cNvCxnSpPr>
            <a:stCxn id="156" idx="1"/>
          </p:cNvCxnSpPr>
          <p:nvPr/>
        </p:nvCxnSpPr>
        <p:spPr>
          <a:xfrm flipH="1" flipV="1">
            <a:off x="16526935" y="6578600"/>
            <a:ext cx="2500285" cy="1456368"/>
          </a:xfrm>
          <a:prstGeom prst="straightConnector1">
            <a:avLst/>
          </a:prstGeom>
          <a:ln w="12700" cmpd="sng">
            <a:solidFill>
              <a:schemeClr val="accent2"/>
            </a:solidFill>
            <a:prstDash val="solid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Left Bracket 21"/>
          <p:cNvSpPr/>
          <p:nvPr/>
        </p:nvSpPr>
        <p:spPr>
          <a:xfrm rot="16200000">
            <a:off x="21430830" y="5762408"/>
            <a:ext cx="121924" cy="5107096"/>
          </a:xfrm>
          <a:prstGeom prst="leftBracket">
            <a:avLst/>
          </a:prstGeom>
          <a:ln w="19050">
            <a:solidFill>
              <a:schemeClr val="accent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217709" tIns="108855" rIns="217709" bIns="108855" rtlCol="0" anchor="ctr"/>
          <a:lstStyle/>
          <a:p>
            <a:pPr algn="ctr"/>
            <a:endParaRPr lang="en-US"/>
          </a:p>
        </p:txBody>
      </p:sp>
      <p:sp>
        <p:nvSpPr>
          <p:cNvPr id="162" name="TextBox 45"/>
          <p:cNvSpPr txBox="1">
            <a:spLocks noChangeArrowheads="1"/>
          </p:cNvSpPr>
          <p:nvPr/>
        </p:nvSpPr>
        <p:spPr bwMode="auto">
          <a:xfrm>
            <a:off x="19907723" y="8288746"/>
            <a:ext cx="3663477" cy="543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217709" tIns="108855" rIns="217709" bIns="108855">
            <a:spAutoFit/>
          </a:bodyPr>
          <a:lstStyle/>
          <a:p>
            <a:pPr algn="ctr"/>
            <a:r>
              <a:rPr lang="en-US" sz="2100" dirty="0">
                <a:solidFill>
                  <a:schemeClr val="tx1"/>
                </a:solidFill>
              </a:rPr>
              <a:t>Aura Sequenced Apps</a:t>
            </a:r>
          </a:p>
        </p:txBody>
      </p:sp>
      <p:sp>
        <p:nvSpPr>
          <p:cNvPr id="172" name="Oval 171"/>
          <p:cNvSpPr/>
          <p:nvPr/>
        </p:nvSpPr>
        <p:spPr>
          <a:xfrm>
            <a:off x="20184533" y="7391400"/>
            <a:ext cx="1625600" cy="406400"/>
          </a:xfrm>
          <a:prstGeom prst="ellipse">
            <a:avLst/>
          </a:prstGeom>
          <a:solidFill>
            <a:schemeClr val="accent1"/>
          </a:solidFill>
          <a:ln w="1905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POM</a:t>
            </a:r>
          </a:p>
        </p:txBody>
      </p:sp>
      <p:sp>
        <p:nvSpPr>
          <p:cNvPr id="171" name="Rounded Rectangle 170"/>
          <p:cNvSpPr/>
          <p:nvPr/>
        </p:nvSpPr>
        <p:spPr>
          <a:xfrm>
            <a:off x="9626732" y="6402824"/>
            <a:ext cx="1195363" cy="405532"/>
          </a:xfrm>
          <a:prstGeom prst="roundRect">
            <a:avLst/>
          </a:prstGeom>
          <a:solidFill>
            <a:srgbClr val="FFFF00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>
                <a:solidFill>
                  <a:srgbClr val="323232"/>
                </a:solidFill>
              </a:rPr>
              <a:t>3.6</a:t>
            </a:r>
          </a:p>
        </p:txBody>
      </p:sp>
      <p:cxnSp>
        <p:nvCxnSpPr>
          <p:cNvPr id="177" name="Straight Arrow Connector 176"/>
          <p:cNvCxnSpPr/>
          <p:nvPr/>
        </p:nvCxnSpPr>
        <p:spPr>
          <a:xfrm flipV="1">
            <a:off x="18135601" y="9936271"/>
            <a:ext cx="10451" cy="236430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Rounded Rectangle 12"/>
          <p:cNvSpPr>
            <a:spLocks noChangeArrowheads="1"/>
          </p:cNvSpPr>
          <p:nvPr/>
        </p:nvSpPr>
        <p:spPr bwMode="auto">
          <a:xfrm>
            <a:off x="640784" y="9992525"/>
            <a:ext cx="2742341" cy="67235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500" b="1" dirty="0">
                <a:solidFill>
                  <a:srgbClr val="FFFFFF"/>
                </a:solidFill>
              </a:rPr>
              <a:t>Control Manager</a:t>
            </a:r>
          </a:p>
        </p:txBody>
      </p:sp>
      <p:cxnSp>
        <p:nvCxnSpPr>
          <p:cNvPr id="137" name="Straight Connector 136"/>
          <p:cNvCxnSpPr/>
          <p:nvPr/>
        </p:nvCxnSpPr>
        <p:spPr>
          <a:xfrm>
            <a:off x="1300322" y="708557"/>
            <a:ext cx="22692339" cy="11639430"/>
          </a:xfrm>
          <a:prstGeom prst="line">
            <a:avLst/>
          </a:prstGeom>
          <a:noFill/>
          <a:ln w="76200" cap="flat" cmpd="sng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3918269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96"/>
          <p:cNvSpPr txBox="1">
            <a:spLocks noChangeArrowheads="1"/>
          </p:cNvSpPr>
          <p:nvPr/>
        </p:nvSpPr>
        <p:spPr bwMode="ltGray">
          <a:xfrm>
            <a:off x="882518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" name="Text Box 96"/>
          <p:cNvSpPr txBox="1">
            <a:spLocks noChangeArrowheads="1"/>
          </p:cNvSpPr>
          <p:nvPr/>
        </p:nvSpPr>
        <p:spPr bwMode="ltGray">
          <a:xfrm>
            <a:off x="13063536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8" name="Text Box 96"/>
          <p:cNvSpPr txBox="1">
            <a:spLocks noChangeArrowheads="1"/>
          </p:cNvSpPr>
          <p:nvPr/>
        </p:nvSpPr>
        <p:spPr bwMode="ltGray">
          <a:xfrm>
            <a:off x="17330834" y="10882705"/>
            <a:ext cx="2092043" cy="5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Specialist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24" name="Straight Arrow Connector 23"/>
          <p:cNvCxnSpPr>
            <a:stCxn id="37" idx="1"/>
          </p:cNvCxnSpPr>
          <p:nvPr/>
        </p:nvCxnSpPr>
        <p:spPr>
          <a:xfrm flipH="1">
            <a:off x="7874905" y="10752016"/>
            <a:ext cx="10285059" cy="1804"/>
          </a:xfrm>
          <a:prstGeom prst="straightConnector1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Plaque 34"/>
          <p:cNvSpPr/>
          <p:nvPr/>
        </p:nvSpPr>
        <p:spPr>
          <a:xfrm>
            <a:off x="9919063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37" name="Plaque 36"/>
          <p:cNvSpPr/>
          <p:nvPr/>
        </p:nvSpPr>
        <p:spPr>
          <a:xfrm>
            <a:off x="18159964" y="10701216"/>
            <a:ext cx="121917" cy="101600"/>
          </a:xfrm>
          <a:prstGeom prst="plaque">
            <a:avLst/>
          </a:prstGeom>
          <a:solidFill>
            <a:schemeClr val="accent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endParaRPr lang="en-US" sz="2000" smtClean="0"/>
          </a:p>
        </p:txBody>
      </p:sp>
      <p:sp>
        <p:nvSpPr>
          <p:cNvPr id="70" name="Cloud 69"/>
          <p:cNvSpPr/>
          <p:nvPr/>
        </p:nvSpPr>
        <p:spPr>
          <a:xfrm>
            <a:off x="4233333" y="1477437"/>
            <a:ext cx="15877340" cy="2286000"/>
          </a:xfrm>
          <a:prstGeom prst="cloud">
            <a:avLst/>
          </a:prstGeom>
          <a:noFill/>
          <a:ln w="12700" cap="flat">
            <a:solidFill>
              <a:srgbClr val="0000FF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71" name="Text Box 96"/>
          <p:cNvSpPr txBox="1">
            <a:spLocks noChangeArrowheads="1"/>
          </p:cNvSpPr>
          <p:nvPr/>
        </p:nvSpPr>
        <p:spPr bwMode="ltGray">
          <a:xfrm>
            <a:off x="6449006" y="2040980"/>
            <a:ext cx="4167351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i="1" dirty="0">
                <a:solidFill>
                  <a:srgbClr val="4D4D4D"/>
                </a:solidFill>
                <a:latin typeface="Arial Narrow" charset="0"/>
              </a:rPr>
              <a:t>MultiService Network Provider </a:t>
            </a:r>
            <a:r>
              <a:rPr lang="en-IE" i="1" dirty="0" smtClean="0">
                <a:solidFill>
                  <a:srgbClr val="4D4D4D"/>
                </a:solidFill>
                <a:latin typeface="Arial Narrow" charset="0"/>
              </a:rPr>
              <a:t>Access Cloud</a:t>
            </a:r>
            <a:endParaRPr lang="en-GB" i="1" dirty="0">
              <a:solidFill>
                <a:srgbClr val="4D4D4D"/>
              </a:solidFill>
              <a:latin typeface="Arial Narrow" charset="0"/>
            </a:endParaRPr>
          </a:p>
        </p:txBody>
      </p:sp>
      <p:cxnSp>
        <p:nvCxnSpPr>
          <p:cNvPr id="75" name="Straight Connector 74"/>
          <p:cNvCxnSpPr>
            <a:stCxn id="226" idx="0"/>
          </p:cNvCxnSpPr>
          <p:nvPr/>
        </p:nvCxnSpPr>
        <p:spPr>
          <a:xfrm flipH="1" flipV="1">
            <a:off x="13737066" y="4067946"/>
            <a:ext cx="19574" cy="1146872"/>
          </a:xfrm>
          <a:prstGeom prst="line">
            <a:avLst/>
          </a:prstGeom>
          <a:ln w="19050">
            <a:solidFill>
              <a:schemeClr val="tx1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154"/>
          <p:cNvSpPr>
            <a:spLocks noChangeArrowheads="1"/>
          </p:cNvSpPr>
          <p:nvPr/>
        </p:nvSpPr>
        <p:spPr bwMode="ltGray">
          <a:xfrm>
            <a:off x="12383435" y="943938"/>
            <a:ext cx="3815645" cy="15096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12473745" y="181756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14325124" y="1838342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87" name="Text Box 96"/>
          <p:cNvSpPr txBox="1">
            <a:spLocks noChangeArrowheads="1"/>
          </p:cNvSpPr>
          <p:nvPr/>
        </p:nvSpPr>
        <p:spPr bwMode="ltGray">
          <a:xfrm>
            <a:off x="12440948" y="273468"/>
            <a:ext cx="3623733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/>
              <a:t>Customer – Partner – Supplier Converged Access</a:t>
            </a:r>
            <a:endParaRPr lang="en-GB" sz="2000" dirty="0"/>
          </a:p>
        </p:txBody>
      </p:sp>
      <p:cxnSp>
        <p:nvCxnSpPr>
          <p:cNvPr id="93" name="Straight Connector 92"/>
          <p:cNvCxnSpPr>
            <a:endCxn id="81" idx="2"/>
          </p:cNvCxnSpPr>
          <p:nvPr/>
        </p:nvCxnSpPr>
        <p:spPr>
          <a:xfrm flipV="1">
            <a:off x="13737065" y="2329410"/>
            <a:ext cx="1434723" cy="1247469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154"/>
          <p:cNvSpPr>
            <a:spLocks noChangeArrowheads="1"/>
          </p:cNvSpPr>
          <p:nvPr/>
        </p:nvSpPr>
        <p:spPr bwMode="ltGray">
          <a:xfrm>
            <a:off x="12635981" y="3418018"/>
            <a:ext cx="2241318" cy="80783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46" name="Text Box 96"/>
          <p:cNvSpPr txBox="1">
            <a:spLocks noChangeArrowheads="1"/>
          </p:cNvSpPr>
          <p:nvPr/>
        </p:nvSpPr>
        <p:spPr bwMode="ltGray">
          <a:xfrm>
            <a:off x="16064682" y="1946478"/>
            <a:ext cx="2138170" cy="722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18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IE" sz="2000" dirty="0" smtClean="0"/>
              <a:t>Channels / Touch Points</a:t>
            </a:r>
            <a:endParaRPr lang="en-GB" sz="2000" dirty="0"/>
          </a:p>
        </p:txBody>
      </p:sp>
      <p:grpSp>
        <p:nvGrpSpPr>
          <p:cNvPr id="198" name="Group 197"/>
          <p:cNvGrpSpPr>
            <a:grpSpLocks noChangeAspect="1"/>
          </p:cNvGrpSpPr>
          <p:nvPr/>
        </p:nvGrpSpPr>
        <p:grpSpPr>
          <a:xfrm flipH="1">
            <a:off x="13902906" y="996006"/>
            <a:ext cx="857585" cy="700683"/>
            <a:chOff x="-2940079" y="6031636"/>
            <a:chExt cx="1018785" cy="832388"/>
          </a:xfrm>
          <a:solidFill>
            <a:srgbClr val="660066"/>
          </a:solidFill>
        </p:grpSpPr>
        <p:sp>
          <p:nvSpPr>
            <p:cNvPr id="199" name="Freeform 1924"/>
            <p:cNvSpPr>
              <a:spLocks/>
            </p:cNvSpPr>
            <p:nvPr/>
          </p:nvSpPr>
          <p:spPr bwMode="auto">
            <a:xfrm>
              <a:off x="-2940079" y="6292036"/>
              <a:ext cx="1018785" cy="571988"/>
            </a:xfrm>
            <a:custGeom>
              <a:avLst/>
              <a:gdLst>
                <a:gd name="T0" fmla="*/ 296 w 305"/>
                <a:gd name="T1" fmla="*/ 133 h 171"/>
                <a:gd name="T2" fmla="*/ 258 w 305"/>
                <a:gd name="T3" fmla="*/ 76 h 171"/>
                <a:gd name="T4" fmla="*/ 215 w 305"/>
                <a:gd name="T5" fmla="*/ 52 h 171"/>
                <a:gd name="T6" fmla="*/ 79 w 305"/>
                <a:gd name="T7" fmla="*/ 50 h 171"/>
                <a:gd name="T8" fmla="*/ 71 w 305"/>
                <a:gd name="T9" fmla="*/ 50 h 171"/>
                <a:gd name="T10" fmla="*/ 92 w 305"/>
                <a:gd name="T11" fmla="*/ 36 h 171"/>
                <a:gd name="T12" fmla="*/ 95 w 305"/>
                <a:gd name="T13" fmla="*/ 23 h 171"/>
                <a:gd name="T14" fmla="*/ 84 w 305"/>
                <a:gd name="T15" fmla="*/ 7 h 171"/>
                <a:gd name="T16" fmla="*/ 69 w 305"/>
                <a:gd name="T17" fmla="*/ 4 h 171"/>
                <a:gd name="T18" fmla="*/ 11 w 305"/>
                <a:gd name="T19" fmla="*/ 41 h 171"/>
                <a:gd name="T20" fmla="*/ 4 w 305"/>
                <a:gd name="T21" fmla="*/ 68 h 171"/>
                <a:gd name="T22" fmla="*/ 27 w 305"/>
                <a:gd name="T23" fmla="*/ 84 h 171"/>
                <a:gd name="T24" fmla="*/ 107 w 305"/>
                <a:gd name="T25" fmla="*/ 97 h 171"/>
                <a:gd name="T26" fmla="*/ 114 w 305"/>
                <a:gd name="T27" fmla="*/ 105 h 171"/>
                <a:gd name="T28" fmla="*/ 111 w 305"/>
                <a:gd name="T29" fmla="*/ 160 h 171"/>
                <a:gd name="T30" fmla="*/ 124 w 305"/>
                <a:gd name="T31" fmla="*/ 169 h 171"/>
                <a:gd name="T32" fmla="*/ 220 w 305"/>
                <a:gd name="T33" fmla="*/ 169 h 171"/>
                <a:gd name="T34" fmla="*/ 227 w 305"/>
                <a:gd name="T35" fmla="*/ 162 h 171"/>
                <a:gd name="T36" fmla="*/ 226 w 305"/>
                <a:gd name="T37" fmla="*/ 120 h 171"/>
                <a:gd name="T38" fmla="*/ 258 w 305"/>
                <a:gd name="T39" fmla="*/ 153 h 171"/>
                <a:gd name="T40" fmla="*/ 247 w 305"/>
                <a:gd name="T41" fmla="*/ 164 h 171"/>
                <a:gd name="T42" fmla="*/ 249 w 305"/>
                <a:gd name="T43" fmla="*/ 169 h 171"/>
                <a:gd name="T44" fmla="*/ 297 w 305"/>
                <a:gd name="T45" fmla="*/ 169 h 171"/>
                <a:gd name="T46" fmla="*/ 301 w 305"/>
                <a:gd name="T47" fmla="*/ 166 h 171"/>
                <a:gd name="T48" fmla="*/ 296 w 305"/>
                <a:gd name="T49" fmla="*/ 13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5" h="171">
                  <a:moveTo>
                    <a:pt x="296" y="133"/>
                  </a:moveTo>
                  <a:cubicBezTo>
                    <a:pt x="283" y="115"/>
                    <a:pt x="270" y="95"/>
                    <a:pt x="258" y="76"/>
                  </a:cubicBezTo>
                  <a:cubicBezTo>
                    <a:pt x="248" y="60"/>
                    <a:pt x="234" y="52"/>
                    <a:pt x="215" y="52"/>
                  </a:cubicBezTo>
                  <a:cubicBezTo>
                    <a:pt x="170" y="52"/>
                    <a:pt x="124" y="51"/>
                    <a:pt x="79" y="50"/>
                  </a:cubicBezTo>
                  <a:cubicBezTo>
                    <a:pt x="77" y="50"/>
                    <a:pt x="75" y="50"/>
                    <a:pt x="71" y="50"/>
                  </a:cubicBezTo>
                  <a:cubicBezTo>
                    <a:pt x="81" y="43"/>
                    <a:pt x="85" y="40"/>
                    <a:pt x="92" y="36"/>
                  </a:cubicBezTo>
                  <a:cubicBezTo>
                    <a:pt x="96" y="33"/>
                    <a:pt x="97" y="27"/>
                    <a:pt x="95" y="23"/>
                  </a:cubicBezTo>
                  <a:cubicBezTo>
                    <a:pt x="91" y="18"/>
                    <a:pt x="88" y="12"/>
                    <a:pt x="84" y="7"/>
                  </a:cubicBezTo>
                  <a:cubicBezTo>
                    <a:pt x="81" y="2"/>
                    <a:pt x="74" y="0"/>
                    <a:pt x="69" y="4"/>
                  </a:cubicBezTo>
                  <a:cubicBezTo>
                    <a:pt x="48" y="17"/>
                    <a:pt x="33" y="26"/>
                    <a:pt x="11" y="41"/>
                  </a:cubicBezTo>
                  <a:cubicBezTo>
                    <a:pt x="2" y="47"/>
                    <a:pt x="0" y="58"/>
                    <a:pt x="4" y="68"/>
                  </a:cubicBezTo>
                  <a:cubicBezTo>
                    <a:pt x="8" y="77"/>
                    <a:pt x="16" y="83"/>
                    <a:pt x="27" y="84"/>
                  </a:cubicBezTo>
                  <a:cubicBezTo>
                    <a:pt x="53" y="89"/>
                    <a:pt x="80" y="93"/>
                    <a:pt x="107" y="97"/>
                  </a:cubicBezTo>
                  <a:cubicBezTo>
                    <a:pt x="112" y="98"/>
                    <a:pt x="114" y="100"/>
                    <a:pt x="114" y="105"/>
                  </a:cubicBezTo>
                  <a:cubicBezTo>
                    <a:pt x="115" y="123"/>
                    <a:pt x="113" y="143"/>
                    <a:pt x="111" y="160"/>
                  </a:cubicBezTo>
                  <a:cubicBezTo>
                    <a:pt x="111" y="168"/>
                    <a:pt x="116" y="169"/>
                    <a:pt x="124" y="169"/>
                  </a:cubicBezTo>
                  <a:cubicBezTo>
                    <a:pt x="124" y="169"/>
                    <a:pt x="182" y="171"/>
                    <a:pt x="220" y="169"/>
                  </a:cubicBezTo>
                  <a:cubicBezTo>
                    <a:pt x="224" y="169"/>
                    <a:pt x="227" y="166"/>
                    <a:pt x="227" y="162"/>
                  </a:cubicBezTo>
                  <a:cubicBezTo>
                    <a:pt x="227" y="152"/>
                    <a:pt x="227" y="132"/>
                    <a:pt x="226" y="120"/>
                  </a:cubicBezTo>
                  <a:cubicBezTo>
                    <a:pt x="237" y="131"/>
                    <a:pt x="247" y="142"/>
                    <a:pt x="258" y="153"/>
                  </a:cubicBezTo>
                  <a:cubicBezTo>
                    <a:pt x="254" y="157"/>
                    <a:pt x="251" y="161"/>
                    <a:pt x="247" y="164"/>
                  </a:cubicBezTo>
                  <a:cubicBezTo>
                    <a:pt x="246" y="166"/>
                    <a:pt x="247" y="169"/>
                    <a:pt x="249" y="169"/>
                  </a:cubicBezTo>
                  <a:cubicBezTo>
                    <a:pt x="297" y="169"/>
                    <a:pt x="297" y="169"/>
                    <a:pt x="297" y="169"/>
                  </a:cubicBezTo>
                  <a:cubicBezTo>
                    <a:pt x="299" y="169"/>
                    <a:pt x="301" y="168"/>
                    <a:pt x="301" y="166"/>
                  </a:cubicBezTo>
                  <a:cubicBezTo>
                    <a:pt x="305" y="157"/>
                    <a:pt x="305" y="146"/>
                    <a:pt x="296" y="13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1925"/>
            <p:cNvSpPr>
              <a:spLocks/>
            </p:cNvSpPr>
            <p:nvPr/>
          </p:nvSpPr>
          <p:spPr bwMode="auto">
            <a:xfrm>
              <a:off x="-2589541" y="6031636"/>
              <a:ext cx="417307" cy="417863"/>
            </a:xfrm>
            <a:custGeom>
              <a:avLst/>
              <a:gdLst>
                <a:gd name="T0" fmla="*/ 32 w 125"/>
                <a:gd name="T1" fmla="*/ 108 h 125"/>
                <a:gd name="T2" fmla="*/ 17 w 125"/>
                <a:gd name="T3" fmla="*/ 32 h 125"/>
                <a:gd name="T4" fmla="*/ 94 w 125"/>
                <a:gd name="T5" fmla="*/ 17 h 125"/>
                <a:gd name="T6" fmla="*/ 108 w 125"/>
                <a:gd name="T7" fmla="*/ 93 h 125"/>
                <a:gd name="T8" fmla="*/ 32 w 125"/>
                <a:gd name="T9" fmla="*/ 10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5">
                  <a:moveTo>
                    <a:pt x="32" y="108"/>
                  </a:moveTo>
                  <a:cubicBezTo>
                    <a:pt x="7" y="91"/>
                    <a:pt x="0" y="57"/>
                    <a:pt x="17" y="32"/>
                  </a:cubicBezTo>
                  <a:cubicBezTo>
                    <a:pt x="34" y="7"/>
                    <a:pt x="69" y="0"/>
                    <a:pt x="94" y="17"/>
                  </a:cubicBezTo>
                  <a:cubicBezTo>
                    <a:pt x="118" y="34"/>
                    <a:pt x="125" y="68"/>
                    <a:pt x="108" y="93"/>
                  </a:cubicBezTo>
                  <a:cubicBezTo>
                    <a:pt x="91" y="118"/>
                    <a:pt x="57" y="125"/>
                    <a:pt x="32" y="10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1926"/>
            <p:cNvSpPr>
              <a:spLocks/>
            </p:cNvSpPr>
            <p:nvPr/>
          </p:nvSpPr>
          <p:spPr bwMode="auto">
            <a:xfrm>
              <a:off x="-2662987" y="6168513"/>
              <a:ext cx="123523" cy="260956"/>
            </a:xfrm>
            <a:custGeom>
              <a:avLst/>
              <a:gdLst>
                <a:gd name="T0" fmla="*/ 35 w 37"/>
                <a:gd name="T1" fmla="*/ 66 h 78"/>
                <a:gd name="T2" fmla="*/ 31 w 37"/>
                <a:gd name="T3" fmla="*/ 76 h 78"/>
                <a:gd name="T4" fmla="*/ 21 w 37"/>
                <a:gd name="T5" fmla="*/ 71 h 78"/>
                <a:gd name="T6" fmla="*/ 1 w 37"/>
                <a:gd name="T7" fmla="*/ 12 h 78"/>
                <a:gd name="T8" fmla="*/ 6 w 37"/>
                <a:gd name="T9" fmla="*/ 2 h 78"/>
                <a:gd name="T10" fmla="*/ 16 w 37"/>
                <a:gd name="T11" fmla="*/ 7 h 78"/>
                <a:gd name="T12" fmla="*/ 35 w 37"/>
                <a:gd name="T13" fmla="*/ 6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78">
                  <a:moveTo>
                    <a:pt x="35" y="66"/>
                  </a:moveTo>
                  <a:cubicBezTo>
                    <a:pt x="37" y="71"/>
                    <a:pt x="35" y="75"/>
                    <a:pt x="31" y="76"/>
                  </a:cubicBezTo>
                  <a:cubicBezTo>
                    <a:pt x="27" y="78"/>
                    <a:pt x="22" y="75"/>
                    <a:pt x="21" y="71"/>
                  </a:cubicBezTo>
                  <a:cubicBezTo>
                    <a:pt x="14" y="51"/>
                    <a:pt x="8" y="32"/>
                    <a:pt x="1" y="12"/>
                  </a:cubicBezTo>
                  <a:cubicBezTo>
                    <a:pt x="0" y="7"/>
                    <a:pt x="2" y="3"/>
                    <a:pt x="6" y="2"/>
                  </a:cubicBezTo>
                  <a:cubicBezTo>
                    <a:pt x="10" y="0"/>
                    <a:pt x="14" y="3"/>
                    <a:pt x="16" y="7"/>
                  </a:cubicBezTo>
                  <a:cubicBezTo>
                    <a:pt x="20" y="20"/>
                    <a:pt x="35" y="64"/>
                    <a:pt x="35" y="6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40005" dist="19939" dir="5400000" algn="tl" rotWithShape="0">
                <a:srgbClr val="000000">
                  <a:alpha val="3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3" name="Rounded Rectangle 202"/>
          <p:cNvSpPr/>
          <p:nvPr/>
        </p:nvSpPr>
        <p:spPr>
          <a:xfrm>
            <a:off x="838200" y="4175604"/>
            <a:ext cx="6932821" cy="5531600"/>
          </a:xfrm>
          <a:prstGeom prst="roundRect">
            <a:avLst>
              <a:gd name="adj" fmla="val 10051"/>
            </a:avLst>
          </a:prstGeom>
          <a:pattFill prst="dotDmnd">
            <a:fgClr>
              <a:schemeClr val="accent1">
                <a:lumMod val="20000"/>
                <a:lumOff val="80000"/>
              </a:schemeClr>
            </a:fgClr>
            <a:bgClr>
              <a:prstClr val="white"/>
            </a:bgClr>
          </a:pattFill>
          <a:ln w="12700" cap="flat">
            <a:solidFill>
              <a:schemeClr val="tx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+mn-lt"/>
              <a:ea typeface="+mn-ea"/>
              <a:cs typeface="+mn-cs"/>
              <a:sym typeface="Gill Sans"/>
            </a:endParaRPr>
          </a:p>
        </p:txBody>
      </p:sp>
      <p:sp>
        <p:nvSpPr>
          <p:cNvPr id="204" name="Rectangle 203"/>
          <p:cNvSpPr/>
          <p:nvPr/>
        </p:nvSpPr>
        <p:spPr>
          <a:xfrm rot="16200000">
            <a:off x="1191339" y="6673157"/>
            <a:ext cx="4505763" cy="379592"/>
          </a:xfrm>
          <a:prstGeom prst="rect">
            <a:avLst/>
          </a:prstGeom>
          <a:noFill/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tx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Common APIs: SIP, WebRTC, WS*, REST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205" name="Rectangle 204"/>
          <p:cNvSpPr/>
          <p:nvPr/>
        </p:nvSpPr>
        <p:spPr>
          <a:xfrm>
            <a:off x="3720120" y="8419213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 Communications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Core (SM, MS, CM7.x)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6" name="Rectangle 205"/>
          <p:cNvSpPr/>
          <p:nvPr/>
        </p:nvSpPr>
        <p:spPr>
          <a:xfrm>
            <a:off x="3720121" y="6117908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Engagement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Development Platform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7" name="Rectangle 206"/>
          <p:cNvSpPr/>
          <p:nvPr/>
        </p:nvSpPr>
        <p:spPr>
          <a:xfrm>
            <a:off x="3720121" y="7636496"/>
            <a:ext cx="3405109" cy="71814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 Aura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Experience Portal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8" name="Rectangle 207"/>
          <p:cNvSpPr/>
          <p:nvPr/>
        </p:nvSpPr>
        <p:spPr>
          <a:xfrm>
            <a:off x="3720121" y="6879101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VXML Apps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sp>
        <p:nvSpPr>
          <p:cNvPr id="209" name="Rectangle 208"/>
          <p:cNvSpPr/>
          <p:nvPr/>
        </p:nvSpPr>
        <p:spPr>
          <a:xfrm>
            <a:off x="3720121" y="5361306"/>
            <a:ext cx="3405109" cy="71814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Real-Time Context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0000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and Events </a:t>
            </a:r>
          </a:p>
        </p:txBody>
      </p:sp>
      <p:sp>
        <p:nvSpPr>
          <p:cNvPr id="210" name="Rectangle 209"/>
          <p:cNvSpPr/>
          <p:nvPr/>
        </p:nvSpPr>
        <p:spPr>
          <a:xfrm>
            <a:off x="3720121" y="4609810"/>
            <a:ext cx="3405109" cy="718145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Avaya, Chase &amp; 3</a:t>
            </a:r>
            <a:r>
              <a:rPr lang="en-US" sz="2000" baseline="30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rd</a:t>
            </a:r>
            <a:r>
              <a:rPr lang="en-US" sz="2000" dirty="0" smtClean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rPr>
              <a:t> Party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sym typeface="Gill Sans"/>
              </a:rPr>
              <a:t>Omni-Channel CX Snap-Ins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sym typeface="Gill Sans"/>
            </a:endParaRPr>
          </a:p>
        </p:txBody>
      </p:sp>
      <p:cxnSp>
        <p:nvCxnSpPr>
          <p:cNvPr id="214" name="Straight Connector 213"/>
          <p:cNvCxnSpPr/>
          <p:nvPr/>
        </p:nvCxnSpPr>
        <p:spPr>
          <a:xfrm flipV="1">
            <a:off x="7125231" y="7078133"/>
            <a:ext cx="3615335" cy="157480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Rectangle 217"/>
          <p:cNvSpPr/>
          <p:nvPr/>
        </p:nvSpPr>
        <p:spPr>
          <a:xfrm rot="16200000">
            <a:off x="-212289" y="6672896"/>
            <a:ext cx="4505763" cy="379591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System</a:t>
            </a:r>
            <a:r>
              <a:rPr kumimoji="0" lang="en-US" sz="18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</a:t>
            </a: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venir Book"/>
                <a:cs typeface="Avenir Book"/>
                <a:sym typeface="Gill Sans"/>
              </a:rPr>
              <a:t> Management and Surveillance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sp>
        <p:nvSpPr>
          <p:cNvPr id="219" name="Text Box 96"/>
          <p:cNvSpPr txBox="1">
            <a:spLocks noChangeArrowheads="1"/>
          </p:cNvSpPr>
          <p:nvPr/>
        </p:nvSpPr>
        <p:spPr bwMode="ltGray">
          <a:xfrm>
            <a:off x="931063" y="3402773"/>
            <a:ext cx="4724669" cy="823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1" hangingPunct="1">
              <a:lnSpc>
                <a:spcPct val="80000"/>
              </a:lnSpc>
              <a:spcBef>
                <a:spcPct val="40000"/>
              </a:spcBef>
              <a:defRPr sz="2400" i="1">
                <a:solidFill>
                  <a:srgbClr val="4D4D4D"/>
                </a:solidFill>
                <a:latin typeface="Arial Narro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 smtClean="0"/>
              <a:t>Avaya Colllaboration Pods</a:t>
            </a:r>
          </a:p>
          <a:p>
            <a:pPr>
              <a:spcBef>
                <a:spcPts val="0"/>
              </a:spcBef>
            </a:pPr>
            <a:r>
              <a:rPr lang="en-IE" dirty="0" smtClean="0"/>
              <a:t>Distributed across 4 Chase DC sites</a:t>
            </a:r>
            <a:endParaRPr lang="en-GB" dirty="0"/>
          </a:p>
        </p:txBody>
      </p:sp>
      <p:sp>
        <p:nvSpPr>
          <p:cNvPr id="220" name="Rectangle 154"/>
          <p:cNvSpPr>
            <a:spLocks noChangeArrowheads="1"/>
          </p:cNvSpPr>
          <p:nvPr/>
        </p:nvSpPr>
        <p:spPr bwMode="ltGray">
          <a:xfrm>
            <a:off x="5552754" y="10176812"/>
            <a:ext cx="2236049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221" name="Text Box 96"/>
          <p:cNvSpPr txBox="1">
            <a:spLocks noChangeArrowheads="1"/>
          </p:cNvSpPr>
          <p:nvPr/>
        </p:nvSpPr>
        <p:spPr bwMode="ltGray">
          <a:xfrm>
            <a:off x="5552754" y="10305082"/>
            <a:ext cx="2218267" cy="893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Chase 360 and Voice  controls toolbar applications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22" name="Rounded Rectangle 221"/>
          <p:cNvSpPr/>
          <p:nvPr/>
        </p:nvSpPr>
        <p:spPr>
          <a:xfrm>
            <a:off x="2599495" y="10155197"/>
            <a:ext cx="1693328" cy="1203144"/>
          </a:xfrm>
          <a:prstGeom prst="roundRect">
            <a:avLst/>
          </a:prstGeom>
          <a:solidFill>
            <a:srgbClr val="34373B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NICE Speech Recording, QM, WFM</a:t>
            </a:r>
            <a:endParaRPr lang="en-US" sz="1900" dirty="0"/>
          </a:p>
        </p:txBody>
      </p:sp>
      <p:sp>
        <p:nvSpPr>
          <p:cNvPr id="265" name="Title 3"/>
          <p:cNvSpPr txBox="1">
            <a:spLocks/>
          </p:cNvSpPr>
          <p:nvPr/>
        </p:nvSpPr>
        <p:spPr>
          <a:xfrm>
            <a:off x="0" y="308936"/>
            <a:ext cx="8842263" cy="635002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825500">
              <a:defRPr lang="en-US" sz="8000" b="0" i="0" spc="-112" dirty="0">
                <a:solidFill>
                  <a:srgbClr val="696D6F"/>
                </a:solidFill>
                <a:latin typeface="Gotham-Book"/>
                <a:ea typeface="Gotham-Medium"/>
                <a:cs typeface="Gotham-Book"/>
                <a:sym typeface="Gotham-Medium"/>
              </a:defRPr>
            </a:lvl1pPr>
            <a:lvl2pPr indent="228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2pPr>
            <a:lvl3pPr indent="457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3pPr>
            <a:lvl4pPr indent="685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4pPr>
            <a:lvl5pPr indent="9144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5pPr>
            <a:lvl6pPr indent="11430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6pPr>
            <a:lvl7pPr indent="13716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7pPr>
            <a:lvl8pPr indent="16002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8pPr>
            <a:lvl9pPr indent="1828800" algn="ctr" defTabSz="825500">
              <a:defRPr sz="11600">
                <a:solidFill>
                  <a:srgbClr val="FFFFFF"/>
                </a:solidFill>
                <a:latin typeface="Gotham-Bold"/>
                <a:ea typeface="Gotham-Bold"/>
                <a:cs typeface="Gotham-Bold"/>
                <a:sym typeface="Gotham-Bold"/>
              </a:defRPr>
            </a:lvl9pPr>
          </a:lstStyle>
          <a:p>
            <a:r>
              <a:rPr lang="en-US" sz="4300" b="1" dirty="0" smtClean="0"/>
              <a:t>Chase CCB – Transform Phase 4.0</a:t>
            </a:r>
            <a:endParaRPr lang="en-US" sz="4300" b="1" dirty="0"/>
          </a:p>
        </p:txBody>
      </p:sp>
      <p:cxnSp>
        <p:nvCxnSpPr>
          <p:cNvPr id="266" name="Straight Connector 265"/>
          <p:cNvCxnSpPr/>
          <p:nvPr/>
        </p:nvCxnSpPr>
        <p:spPr>
          <a:xfrm flipV="1">
            <a:off x="10740566" y="2063094"/>
            <a:ext cx="1733179" cy="1552663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7" name="Rectangle 154"/>
          <p:cNvSpPr>
            <a:spLocks noChangeArrowheads="1"/>
          </p:cNvSpPr>
          <p:nvPr/>
        </p:nvSpPr>
        <p:spPr bwMode="ltGray">
          <a:xfrm>
            <a:off x="10069204" y="3369730"/>
            <a:ext cx="898822" cy="850613"/>
          </a:xfrm>
          <a:prstGeom prst="rect">
            <a:avLst/>
          </a:prstGeom>
          <a:solidFill>
            <a:schemeClr val="bg1">
              <a:alpha val="64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23" name="Rectangle 154"/>
          <p:cNvSpPr>
            <a:spLocks noChangeArrowheads="1"/>
          </p:cNvSpPr>
          <p:nvPr/>
        </p:nvSpPr>
        <p:spPr bwMode="ltGray">
          <a:xfrm>
            <a:off x="10380132" y="2575309"/>
            <a:ext cx="7698533" cy="679096"/>
          </a:xfrm>
          <a:prstGeom prst="rect">
            <a:avLst/>
          </a:prstGeom>
          <a:solidFill>
            <a:schemeClr val="bg1">
              <a:alpha val="83000"/>
            </a:scheme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grpSp>
        <p:nvGrpSpPr>
          <p:cNvPr id="124" name="Group 123"/>
          <p:cNvGrpSpPr>
            <a:grpSpLocks noChangeAspect="1"/>
          </p:cNvGrpSpPr>
          <p:nvPr/>
        </p:nvGrpSpPr>
        <p:grpSpPr>
          <a:xfrm>
            <a:off x="10968991" y="2738272"/>
            <a:ext cx="338814" cy="335465"/>
            <a:chOff x="8413646" y="-1818251"/>
            <a:chExt cx="8518525" cy="84343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5" name="Freeform 76"/>
            <p:cNvSpPr>
              <a:spLocks noEditPoints="1"/>
            </p:cNvSpPr>
            <p:nvPr/>
          </p:nvSpPr>
          <p:spPr bwMode="auto">
            <a:xfrm>
              <a:off x="11148908" y="-1818251"/>
              <a:ext cx="5688013" cy="1658938"/>
            </a:xfrm>
            <a:custGeom>
              <a:avLst/>
              <a:gdLst>
                <a:gd name="T0" fmla="*/ 594 w 597"/>
                <a:gd name="T1" fmla="*/ 163 h 174"/>
                <a:gd name="T2" fmla="*/ 541 w 597"/>
                <a:gd name="T3" fmla="*/ 70 h 174"/>
                <a:gd name="T4" fmla="*/ 505 w 597"/>
                <a:gd name="T5" fmla="*/ 10 h 174"/>
                <a:gd name="T6" fmla="*/ 489 w 597"/>
                <a:gd name="T7" fmla="*/ 0 h 174"/>
                <a:gd name="T8" fmla="*/ 106 w 597"/>
                <a:gd name="T9" fmla="*/ 0 h 174"/>
                <a:gd name="T10" fmla="*/ 89 w 597"/>
                <a:gd name="T11" fmla="*/ 9 h 174"/>
                <a:gd name="T12" fmla="*/ 3 w 597"/>
                <a:gd name="T13" fmla="*/ 164 h 174"/>
                <a:gd name="T14" fmla="*/ 8 w 597"/>
                <a:gd name="T15" fmla="*/ 174 h 174"/>
                <a:gd name="T16" fmla="*/ 589 w 597"/>
                <a:gd name="T17" fmla="*/ 174 h 174"/>
                <a:gd name="T18" fmla="*/ 594 w 597"/>
                <a:gd name="T19" fmla="*/ 163 h 174"/>
                <a:gd name="T20" fmla="*/ 96 w 597"/>
                <a:gd name="T21" fmla="*/ 57 h 174"/>
                <a:gd name="T22" fmla="*/ 153 w 597"/>
                <a:gd name="T23" fmla="*/ 22 h 174"/>
                <a:gd name="T24" fmla="*/ 156 w 597"/>
                <a:gd name="T25" fmla="*/ 21 h 174"/>
                <a:gd name="T26" fmla="*/ 162 w 597"/>
                <a:gd name="T27" fmla="*/ 24 h 174"/>
                <a:gd name="T28" fmla="*/ 160 w 597"/>
                <a:gd name="T29" fmla="*/ 33 h 174"/>
                <a:gd name="T30" fmla="*/ 102 w 597"/>
                <a:gd name="T31" fmla="*/ 68 h 174"/>
                <a:gd name="T32" fmla="*/ 99 w 597"/>
                <a:gd name="T33" fmla="*/ 69 h 174"/>
                <a:gd name="T34" fmla="*/ 94 w 597"/>
                <a:gd name="T35" fmla="*/ 66 h 174"/>
                <a:gd name="T36" fmla="*/ 96 w 597"/>
                <a:gd name="T37" fmla="*/ 57 h 174"/>
                <a:gd name="T38" fmla="*/ 200 w 597"/>
                <a:gd name="T39" fmla="*/ 46 h 174"/>
                <a:gd name="T40" fmla="*/ 96 w 597"/>
                <a:gd name="T41" fmla="*/ 110 h 174"/>
                <a:gd name="T42" fmla="*/ 88 w 597"/>
                <a:gd name="T43" fmla="*/ 108 h 174"/>
                <a:gd name="T44" fmla="*/ 85 w 597"/>
                <a:gd name="T45" fmla="*/ 104 h 174"/>
                <a:gd name="T46" fmla="*/ 88 w 597"/>
                <a:gd name="T47" fmla="*/ 96 h 174"/>
                <a:gd name="T48" fmla="*/ 192 w 597"/>
                <a:gd name="T49" fmla="*/ 32 h 174"/>
                <a:gd name="T50" fmla="*/ 200 w 597"/>
                <a:gd name="T51" fmla="*/ 34 h 174"/>
                <a:gd name="T52" fmla="*/ 202 w 597"/>
                <a:gd name="T53" fmla="*/ 38 h 174"/>
                <a:gd name="T54" fmla="*/ 200 w 597"/>
                <a:gd name="T55" fmla="*/ 4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97" h="174">
                  <a:moveTo>
                    <a:pt x="594" y="163"/>
                  </a:moveTo>
                  <a:cubicBezTo>
                    <a:pt x="577" y="132"/>
                    <a:pt x="558" y="101"/>
                    <a:pt x="541" y="70"/>
                  </a:cubicBezTo>
                  <a:cubicBezTo>
                    <a:pt x="529" y="50"/>
                    <a:pt x="515" y="29"/>
                    <a:pt x="505" y="10"/>
                  </a:cubicBezTo>
                  <a:cubicBezTo>
                    <a:pt x="499" y="3"/>
                    <a:pt x="496" y="0"/>
                    <a:pt x="489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98" y="0"/>
                    <a:pt x="94" y="2"/>
                    <a:pt x="89" y="9"/>
                  </a:cubicBezTo>
                  <a:cubicBezTo>
                    <a:pt x="84" y="19"/>
                    <a:pt x="21" y="130"/>
                    <a:pt x="3" y="164"/>
                  </a:cubicBezTo>
                  <a:cubicBezTo>
                    <a:pt x="0" y="168"/>
                    <a:pt x="3" y="174"/>
                    <a:pt x="8" y="174"/>
                  </a:cubicBezTo>
                  <a:cubicBezTo>
                    <a:pt x="589" y="174"/>
                    <a:pt x="589" y="174"/>
                    <a:pt x="589" y="174"/>
                  </a:cubicBezTo>
                  <a:cubicBezTo>
                    <a:pt x="596" y="172"/>
                    <a:pt x="597" y="170"/>
                    <a:pt x="594" y="163"/>
                  </a:cubicBezTo>
                  <a:close/>
                  <a:moveTo>
                    <a:pt x="96" y="57"/>
                  </a:moveTo>
                  <a:cubicBezTo>
                    <a:pt x="153" y="22"/>
                    <a:pt x="153" y="22"/>
                    <a:pt x="153" y="22"/>
                  </a:cubicBezTo>
                  <a:cubicBezTo>
                    <a:pt x="154" y="21"/>
                    <a:pt x="155" y="21"/>
                    <a:pt x="156" y="21"/>
                  </a:cubicBezTo>
                  <a:cubicBezTo>
                    <a:pt x="159" y="21"/>
                    <a:pt x="161" y="22"/>
                    <a:pt x="162" y="24"/>
                  </a:cubicBezTo>
                  <a:cubicBezTo>
                    <a:pt x="164" y="27"/>
                    <a:pt x="163" y="31"/>
                    <a:pt x="160" y="33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01" y="68"/>
                    <a:pt x="100" y="69"/>
                    <a:pt x="99" y="69"/>
                  </a:cubicBezTo>
                  <a:cubicBezTo>
                    <a:pt x="97" y="69"/>
                    <a:pt x="95" y="68"/>
                    <a:pt x="94" y="66"/>
                  </a:cubicBezTo>
                  <a:cubicBezTo>
                    <a:pt x="92" y="63"/>
                    <a:pt x="93" y="59"/>
                    <a:pt x="96" y="57"/>
                  </a:cubicBezTo>
                  <a:close/>
                  <a:moveTo>
                    <a:pt x="200" y="46"/>
                  </a:moveTo>
                  <a:cubicBezTo>
                    <a:pt x="96" y="110"/>
                    <a:pt x="96" y="110"/>
                    <a:pt x="96" y="110"/>
                  </a:cubicBezTo>
                  <a:cubicBezTo>
                    <a:pt x="93" y="112"/>
                    <a:pt x="89" y="111"/>
                    <a:pt x="88" y="108"/>
                  </a:cubicBezTo>
                  <a:cubicBezTo>
                    <a:pt x="85" y="104"/>
                    <a:pt x="85" y="104"/>
                    <a:pt x="85" y="104"/>
                  </a:cubicBezTo>
                  <a:cubicBezTo>
                    <a:pt x="84" y="102"/>
                    <a:pt x="85" y="98"/>
                    <a:pt x="88" y="96"/>
                  </a:cubicBezTo>
                  <a:cubicBezTo>
                    <a:pt x="192" y="32"/>
                    <a:pt x="192" y="32"/>
                    <a:pt x="192" y="32"/>
                  </a:cubicBezTo>
                  <a:cubicBezTo>
                    <a:pt x="195" y="30"/>
                    <a:pt x="198" y="31"/>
                    <a:pt x="200" y="34"/>
                  </a:cubicBezTo>
                  <a:cubicBezTo>
                    <a:pt x="202" y="38"/>
                    <a:pt x="202" y="38"/>
                    <a:pt x="202" y="38"/>
                  </a:cubicBezTo>
                  <a:cubicBezTo>
                    <a:pt x="204" y="41"/>
                    <a:pt x="203" y="44"/>
                    <a:pt x="200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7"/>
            <p:cNvSpPr>
              <a:spLocks/>
            </p:cNvSpPr>
            <p:nvPr/>
          </p:nvSpPr>
          <p:spPr bwMode="auto">
            <a:xfrm>
              <a:off x="11044133" y="12137"/>
              <a:ext cx="5888038" cy="704850"/>
            </a:xfrm>
            <a:custGeom>
              <a:avLst/>
              <a:gdLst>
                <a:gd name="T0" fmla="*/ 609 w 618"/>
                <a:gd name="T1" fmla="*/ 0 h 74"/>
                <a:gd name="T2" fmla="*/ 8 w 618"/>
                <a:gd name="T3" fmla="*/ 0 h 74"/>
                <a:gd name="T4" fmla="*/ 0 w 618"/>
                <a:gd name="T5" fmla="*/ 8 h 74"/>
                <a:gd name="T6" fmla="*/ 0 w 618"/>
                <a:gd name="T7" fmla="*/ 13 h 74"/>
                <a:gd name="T8" fmla="*/ 77 w 618"/>
                <a:gd name="T9" fmla="*/ 73 h 74"/>
                <a:gd name="T10" fmla="*/ 154 w 618"/>
                <a:gd name="T11" fmla="*/ 20 h 74"/>
                <a:gd name="T12" fmla="*/ 154 w 618"/>
                <a:gd name="T13" fmla="*/ 20 h 74"/>
                <a:gd name="T14" fmla="*/ 154 w 618"/>
                <a:gd name="T15" fmla="*/ 20 h 74"/>
                <a:gd name="T16" fmla="*/ 232 w 618"/>
                <a:gd name="T17" fmla="*/ 73 h 74"/>
                <a:gd name="T18" fmla="*/ 233 w 618"/>
                <a:gd name="T19" fmla="*/ 73 h 74"/>
                <a:gd name="T20" fmla="*/ 234 w 618"/>
                <a:gd name="T21" fmla="*/ 73 h 74"/>
                <a:gd name="T22" fmla="*/ 234 w 618"/>
                <a:gd name="T23" fmla="*/ 73 h 74"/>
                <a:gd name="T24" fmla="*/ 235 w 618"/>
                <a:gd name="T25" fmla="*/ 73 h 74"/>
                <a:gd name="T26" fmla="*/ 308 w 618"/>
                <a:gd name="T27" fmla="*/ 21 h 74"/>
                <a:gd name="T28" fmla="*/ 308 w 618"/>
                <a:gd name="T29" fmla="*/ 21 h 74"/>
                <a:gd name="T30" fmla="*/ 309 w 618"/>
                <a:gd name="T31" fmla="*/ 20 h 74"/>
                <a:gd name="T32" fmla="*/ 309 w 618"/>
                <a:gd name="T33" fmla="*/ 21 h 74"/>
                <a:gd name="T34" fmla="*/ 386 w 618"/>
                <a:gd name="T35" fmla="*/ 74 h 74"/>
                <a:gd name="T36" fmla="*/ 463 w 618"/>
                <a:gd name="T37" fmla="*/ 21 h 74"/>
                <a:gd name="T38" fmla="*/ 540 w 618"/>
                <a:gd name="T39" fmla="*/ 74 h 74"/>
                <a:gd name="T40" fmla="*/ 618 w 618"/>
                <a:gd name="T41" fmla="*/ 14 h 74"/>
                <a:gd name="T42" fmla="*/ 617 w 618"/>
                <a:gd name="T43" fmla="*/ 7 h 74"/>
                <a:gd name="T44" fmla="*/ 609 w 618"/>
                <a:gd name="T4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18" h="74">
                  <a:moveTo>
                    <a:pt x="60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"/>
                    <a:pt x="0" y="11"/>
                    <a:pt x="0" y="13"/>
                  </a:cubicBezTo>
                  <a:cubicBezTo>
                    <a:pt x="0" y="46"/>
                    <a:pt x="34" y="73"/>
                    <a:pt x="77" y="73"/>
                  </a:cubicBezTo>
                  <a:cubicBezTo>
                    <a:pt x="117" y="73"/>
                    <a:pt x="150" y="5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9" y="50"/>
                    <a:pt x="192" y="73"/>
                    <a:pt x="232" y="73"/>
                  </a:cubicBezTo>
                  <a:cubicBezTo>
                    <a:pt x="232" y="73"/>
                    <a:pt x="233" y="73"/>
                    <a:pt x="233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4" y="73"/>
                  </a:cubicBezTo>
                  <a:cubicBezTo>
                    <a:pt x="234" y="73"/>
                    <a:pt x="234" y="73"/>
                    <a:pt x="235" y="73"/>
                  </a:cubicBezTo>
                  <a:cubicBezTo>
                    <a:pt x="272" y="72"/>
                    <a:pt x="303" y="50"/>
                    <a:pt x="308" y="21"/>
                  </a:cubicBezTo>
                  <a:cubicBezTo>
                    <a:pt x="308" y="21"/>
                    <a:pt x="308" y="21"/>
                    <a:pt x="308" y="21"/>
                  </a:cubicBezTo>
                  <a:cubicBezTo>
                    <a:pt x="308" y="21"/>
                    <a:pt x="309" y="21"/>
                    <a:pt x="309" y="20"/>
                  </a:cubicBezTo>
                  <a:cubicBezTo>
                    <a:pt x="309" y="21"/>
                    <a:pt x="309" y="21"/>
                    <a:pt x="309" y="21"/>
                  </a:cubicBezTo>
                  <a:cubicBezTo>
                    <a:pt x="313" y="51"/>
                    <a:pt x="346" y="74"/>
                    <a:pt x="386" y="74"/>
                  </a:cubicBezTo>
                  <a:cubicBezTo>
                    <a:pt x="426" y="74"/>
                    <a:pt x="459" y="51"/>
                    <a:pt x="463" y="21"/>
                  </a:cubicBezTo>
                  <a:cubicBezTo>
                    <a:pt x="467" y="51"/>
                    <a:pt x="500" y="74"/>
                    <a:pt x="540" y="74"/>
                  </a:cubicBezTo>
                  <a:cubicBezTo>
                    <a:pt x="583" y="74"/>
                    <a:pt x="618" y="47"/>
                    <a:pt x="618" y="14"/>
                  </a:cubicBezTo>
                  <a:cubicBezTo>
                    <a:pt x="618" y="12"/>
                    <a:pt x="618" y="10"/>
                    <a:pt x="617" y="7"/>
                  </a:cubicBezTo>
                  <a:cubicBezTo>
                    <a:pt x="617" y="3"/>
                    <a:pt x="613" y="0"/>
                    <a:pt x="609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Freeform 75"/>
            <p:cNvSpPr>
              <a:spLocks/>
            </p:cNvSpPr>
            <p:nvPr/>
          </p:nvSpPr>
          <p:spPr bwMode="auto">
            <a:xfrm>
              <a:off x="11768033" y="1012262"/>
              <a:ext cx="0" cy="228600"/>
            </a:xfrm>
            <a:custGeom>
              <a:avLst/>
              <a:gdLst>
                <a:gd name="T0" fmla="*/ 0 h 24"/>
                <a:gd name="T1" fmla="*/ 4 h 24"/>
                <a:gd name="T2" fmla="*/ 24 h 24"/>
                <a:gd name="T3" fmla="*/ 4 h 24"/>
                <a:gd name="T4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2"/>
                    <a:pt x="0" y="2"/>
                    <a:pt x="0" y="4"/>
                  </a:cubicBezTo>
                  <a:cubicBezTo>
                    <a:pt x="0" y="11"/>
                    <a:pt x="0" y="17"/>
                    <a:pt x="0" y="24"/>
                  </a:cubicBezTo>
                  <a:cubicBezTo>
                    <a:pt x="0" y="17"/>
                    <a:pt x="0" y="11"/>
                    <a:pt x="0" y="4"/>
                  </a:cubicBezTo>
                  <a:cubicBezTo>
                    <a:pt x="0" y="2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Line 77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Line 78"/>
            <p:cNvSpPr>
              <a:spLocks noChangeShapeType="1"/>
            </p:cNvSpPr>
            <p:nvPr/>
          </p:nvSpPr>
          <p:spPr bwMode="auto">
            <a:xfrm>
              <a:off x="14646171" y="3195075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0" name="Freeform 79"/>
            <p:cNvSpPr>
              <a:spLocks/>
            </p:cNvSpPr>
            <p:nvPr/>
          </p:nvSpPr>
          <p:spPr bwMode="auto">
            <a:xfrm>
              <a:off x="11768033" y="1240862"/>
              <a:ext cx="0" cy="228600"/>
            </a:xfrm>
            <a:custGeom>
              <a:avLst/>
              <a:gdLst>
                <a:gd name="T0" fmla="*/ 0 h 24"/>
                <a:gd name="T1" fmla="*/ 24 h 24"/>
                <a:gd name="T2" fmla="*/ 0 h 2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4">
                  <a:moveTo>
                    <a:pt x="0" y="0"/>
                  </a:moveTo>
                  <a:cubicBezTo>
                    <a:pt x="0" y="9"/>
                    <a:pt x="0" y="16"/>
                    <a:pt x="0" y="24"/>
                  </a:cubicBezTo>
                  <a:cubicBezTo>
                    <a:pt x="0" y="16"/>
                    <a:pt x="0" y="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Freeform 80"/>
            <p:cNvSpPr>
              <a:spLocks/>
            </p:cNvSpPr>
            <p:nvPr/>
          </p:nvSpPr>
          <p:spPr bwMode="auto">
            <a:xfrm>
              <a:off x="11768033" y="964637"/>
              <a:ext cx="0" cy="47625"/>
            </a:xfrm>
            <a:custGeom>
              <a:avLst/>
              <a:gdLst>
                <a:gd name="T0" fmla="*/ 5 h 5"/>
                <a:gd name="T1" fmla="*/ 0 h 5"/>
                <a:gd name="T2" fmla="*/ 5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">
                  <a:moveTo>
                    <a:pt x="0" y="5"/>
                  </a:moveTo>
                  <a:cubicBezTo>
                    <a:pt x="0" y="4"/>
                    <a:pt x="0" y="2"/>
                    <a:pt x="0" y="0"/>
                  </a:cubicBezTo>
                  <a:cubicBezTo>
                    <a:pt x="0" y="2"/>
                    <a:pt x="0" y="4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Freeform 81"/>
            <p:cNvSpPr>
              <a:spLocks/>
            </p:cNvSpPr>
            <p:nvPr/>
          </p:nvSpPr>
          <p:spPr bwMode="auto">
            <a:xfrm>
              <a:off x="14684271" y="774137"/>
              <a:ext cx="1533525" cy="2420938"/>
            </a:xfrm>
            <a:custGeom>
              <a:avLst/>
              <a:gdLst>
                <a:gd name="T0" fmla="*/ 161 w 161"/>
                <a:gd name="T1" fmla="*/ 223 h 254"/>
                <a:gd name="T2" fmla="*/ 130 w 161"/>
                <a:gd name="T3" fmla="*/ 254 h 254"/>
                <a:gd name="T4" fmla="*/ 0 w 161"/>
                <a:gd name="T5" fmla="*/ 254 h 254"/>
                <a:gd name="T6" fmla="*/ 29 w 161"/>
                <a:gd name="T7" fmla="*/ 165 h 254"/>
                <a:gd name="T8" fmla="*/ 79 w 161"/>
                <a:gd name="T9" fmla="*/ 165 h 254"/>
                <a:gd name="T10" fmla="*/ 98 w 161"/>
                <a:gd name="T11" fmla="*/ 144 h 254"/>
                <a:gd name="T12" fmla="*/ 98 w 161"/>
                <a:gd name="T13" fmla="*/ 0 h 254"/>
                <a:gd name="T14" fmla="*/ 158 w 161"/>
                <a:gd name="T15" fmla="*/ 22 h 254"/>
                <a:gd name="T16" fmla="*/ 161 w 161"/>
                <a:gd name="T17" fmla="*/ 27 h 254"/>
                <a:gd name="T18" fmla="*/ 161 w 161"/>
                <a:gd name="T19" fmla="*/ 223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1" h="254">
                  <a:moveTo>
                    <a:pt x="161" y="223"/>
                  </a:moveTo>
                  <a:cubicBezTo>
                    <a:pt x="161" y="239"/>
                    <a:pt x="155" y="254"/>
                    <a:pt x="130" y="254"/>
                  </a:cubicBezTo>
                  <a:cubicBezTo>
                    <a:pt x="127" y="254"/>
                    <a:pt x="39" y="254"/>
                    <a:pt x="0" y="254"/>
                  </a:cubicBezTo>
                  <a:cubicBezTo>
                    <a:pt x="5" y="237"/>
                    <a:pt x="24" y="177"/>
                    <a:pt x="29" y="165"/>
                  </a:cubicBezTo>
                  <a:cubicBezTo>
                    <a:pt x="50" y="165"/>
                    <a:pt x="68" y="165"/>
                    <a:pt x="79" y="165"/>
                  </a:cubicBezTo>
                  <a:cubicBezTo>
                    <a:pt x="91" y="165"/>
                    <a:pt x="98" y="158"/>
                    <a:pt x="98" y="144"/>
                  </a:cubicBezTo>
                  <a:cubicBezTo>
                    <a:pt x="98" y="135"/>
                    <a:pt x="98" y="0"/>
                    <a:pt x="98" y="0"/>
                  </a:cubicBezTo>
                  <a:cubicBezTo>
                    <a:pt x="98" y="0"/>
                    <a:pt x="145" y="17"/>
                    <a:pt x="158" y="22"/>
                  </a:cubicBezTo>
                  <a:cubicBezTo>
                    <a:pt x="160" y="23"/>
                    <a:pt x="161" y="25"/>
                    <a:pt x="161" y="27"/>
                  </a:cubicBezTo>
                  <a:lnTo>
                    <a:pt x="161" y="22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Freeform 82"/>
            <p:cNvSpPr>
              <a:spLocks/>
            </p:cNvSpPr>
            <p:nvPr/>
          </p:nvSpPr>
          <p:spPr bwMode="auto">
            <a:xfrm>
              <a:off x="11768033" y="802712"/>
              <a:ext cx="600075" cy="666750"/>
            </a:xfrm>
            <a:custGeom>
              <a:avLst/>
              <a:gdLst>
                <a:gd name="T0" fmla="*/ 63 w 63"/>
                <a:gd name="T1" fmla="*/ 41 h 70"/>
                <a:gd name="T2" fmla="*/ 63 w 63"/>
                <a:gd name="T3" fmla="*/ 62 h 70"/>
                <a:gd name="T4" fmla="*/ 55 w 63"/>
                <a:gd name="T5" fmla="*/ 70 h 70"/>
                <a:gd name="T6" fmla="*/ 8 w 63"/>
                <a:gd name="T7" fmla="*/ 70 h 70"/>
                <a:gd name="T8" fmla="*/ 0 w 63"/>
                <a:gd name="T9" fmla="*/ 62 h 70"/>
                <a:gd name="T10" fmla="*/ 0 w 63"/>
                <a:gd name="T11" fmla="*/ 21 h 70"/>
                <a:gd name="T12" fmla="*/ 3 w 63"/>
                <a:gd name="T13" fmla="*/ 16 h 70"/>
                <a:gd name="T14" fmla="*/ 63 w 63"/>
                <a:gd name="T15" fmla="*/ 0 h 70"/>
                <a:gd name="T16" fmla="*/ 63 w 63"/>
                <a:gd name="T17" fmla="*/ 4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70">
                  <a:moveTo>
                    <a:pt x="63" y="41"/>
                  </a:moveTo>
                  <a:cubicBezTo>
                    <a:pt x="63" y="62"/>
                    <a:pt x="63" y="62"/>
                    <a:pt x="63" y="62"/>
                  </a:cubicBezTo>
                  <a:cubicBezTo>
                    <a:pt x="63" y="67"/>
                    <a:pt x="60" y="70"/>
                    <a:pt x="55" y="70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4" y="70"/>
                    <a:pt x="0" y="66"/>
                    <a:pt x="0" y="62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9"/>
                    <a:pt x="1" y="17"/>
                    <a:pt x="3" y="16"/>
                  </a:cubicBezTo>
                  <a:cubicBezTo>
                    <a:pt x="15" y="13"/>
                    <a:pt x="48" y="4"/>
                    <a:pt x="63" y="0"/>
                  </a:cubicBezTo>
                  <a:cubicBezTo>
                    <a:pt x="63" y="14"/>
                    <a:pt x="63" y="27"/>
                    <a:pt x="63" y="41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Freeform 83"/>
            <p:cNvSpPr>
              <a:spLocks noEditPoints="1"/>
            </p:cNvSpPr>
            <p:nvPr/>
          </p:nvSpPr>
          <p:spPr bwMode="auto">
            <a:xfrm>
              <a:off x="8413646" y="574112"/>
              <a:ext cx="6480175" cy="6042025"/>
            </a:xfrm>
            <a:custGeom>
              <a:avLst/>
              <a:gdLst>
                <a:gd name="T0" fmla="*/ 500 w 680"/>
                <a:gd name="T1" fmla="*/ 543 h 634"/>
                <a:gd name="T2" fmla="*/ 262 w 680"/>
                <a:gd name="T3" fmla="*/ 543 h 634"/>
                <a:gd name="T4" fmla="*/ 236 w 680"/>
                <a:gd name="T5" fmla="*/ 569 h 634"/>
                <a:gd name="T6" fmla="*/ 642 w 680"/>
                <a:gd name="T7" fmla="*/ 111 h 634"/>
                <a:gd name="T8" fmla="*/ 149 w 680"/>
                <a:gd name="T9" fmla="*/ 58 h 634"/>
                <a:gd name="T10" fmla="*/ 16 w 680"/>
                <a:gd name="T11" fmla="*/ 5 h 634"/>
                <a:gd name="T12" fmla="*/ 117 w 680"/>
                <a:gd name="T13" fmla="*/ 91 h 634"/>
                <a:gd name="T14" fmla="*/ 211 w 680"/>
                <a:gd name="T15" fmla="*/ 417 h 634"/>
                <a:gd name="T16" fmla="*/ 210 w 680"/>
                <a:gd name="T17" fmla="*/ 529 h 634"/>
                <a:gd name="T18" fmla="*/ 262 w 680"/>
                <a:gd name="T19" fmla="*/ 634 h 634"/>
                <a:gd name="T20" fmla="*/ 314 w 680"/>
                <a:gd name="T21" fmla="*/ 527 h 634"/>
                <a:gd name="T22" fmla="*/ 446 w 680"/>
                <a:gd name="T23" fmla="*/ 533 h 634"/>
                <a:gd name="T24" fmla="*/ 565 w 680"/>
                <a:gd name="T25" fmla="*/ 569 h 634"/>
                <a:gd name="T26" fmla="*/ 554 w 680"/>
                <a:gd name="T27" fmla="*/ 532 h 634"/>
                <a:gd name="T28" fmla="*/ 551 w 680"/>
                <a:gd name="T29" fmla="*/ 489 h 634"/>
                <a:gd name="T30" fmla="*/ 227 w 680"/>
                <a:gd name="T31" fmla="*/ 477 h 634"/>
                <a:gd name="T32" fmla="*/ 565 w 680"/>
                <a:gd name="T33" fmla="*/ 434 h 634"/>
                <a:gd name="T34" fmla="*/ 679 w 680"/>
                <a:gd name="T35" fmla="*/ 139 h 634"/>
                <a:gd name="T36" fmla="*/ 298 w 680"/>
                <a:gd name="T37" fmla="*/ 387 h 634"/>
                <a:gd name="T38" fmla="*/ 246 w 680"/>
                <a:gd name="T39" fmla="*/ 341 h 634"/>
                <a:gd name="T40" fmla="*/ 314 w 680"/>
                <a:gd name="T41" fmla="*/ 352 h 634"/>
                <a:gd name="T42" fmla="*/ 298 w 680"/>
                <a:gd name="T43" fmla="*/ 297 h 634"/>
                <a:gd name="T44" fmla="*/ 217 w 680"/>
                <a:gd name="T45" fmla="*/ 249 h 634"/>
                <a:gd name="T46" fmla="*/ 314 w 680"/>
                <a:gd name="T47" fmla="*/ 259 h 634"/>
                <a:gd name="T48" fmla="*/ 298 w 680"/>
                <a:gd name="T49" fmla="*/ 204 h 634"/>
                <a:gd name="T50" fmla="*/ 191 w 680"/>
                <a:gd name="T51" fmla="*/ 162 h 634"/>
                <a:gd name="T52" fmla="*/ 314 w 680"/>
                <a:gd name="T53" fmla="*/ 169 h 634"/>
                <a:gd name="T54" fmla="*/ 441 w 680"/>
                <a:gd name="T55" fmla="*/ 387 h 634"/>
                <a:gd name="T56" fmla="*/ 357 w 680"/>
                <a:gd name="T57" fmla="*/ 352 h 634"/>
                <a:gd name="T58" fmla="*/ 457 w 680"/>
                <a:gd name="T59" fmla="*/ 352 h 634"/>
                <a:gd name="T60" fmla="*/ 441 w 680"/>
                <a:gd name="T61" fmla="*/ 297 h 634"/>
                <a:gd name="T62" fmla="*/ 357 w 680"/>
                <a:gd name="T63" fmla="*/ 259 h 634"/>
                <a:gd name="T64" fmla="*/ 457 w 680"/>
                <a:gd name="T65" fmla="*/ 259 h 634"/>
                <a:gd name="T66" fmla="*/ 441 w 680"/>
                <a:gd name="T67" fmla="*/ 204 h 634"/>
                <a:gd name="T68" fmla="*/ 357 w 680"/>
                <a:gd name="T69" fmla="*/ 169 h 634"/>
                <a:gd name="T70" fmla="*/ 457 w 680"/>
                <a:gd name="T71" fmla="*/ 169 h 634"/>
                <a:gd name="T72" fmla="*/ 562 w 680"/>
                <a:gd name="T73" fmla="*/ 382 h 634"/>
                <a:gd name="T74" fmla="*/ 500 w 680"/>
                <a:gd name="T75" fmla="*/ 371 h 634"/>
                <a:gd name="T76" fmla="*/ 570 w 680"/>
                <a:gd name="T77" fmla="*/ 336 h 634"/>
                <a:gd name="T78" fmla="*/ 589 w 680"/>
                <a:gd name="T79" fmla="*/ 285 h 634"/>
                <a:gd name="T80" fmla="*/ 500 w 680"/>
                <a:gd name="T81" fmla="*/ 281 h 634"/>
                <a:gd name="T82" fmla="*/ 596 w 680"/>
                <a:gd name="T83" fmla="*/ 243 h 634"/>
                <a:gd name="T84" fmla="*/ 616 w 680"/>
                <a:gd name="T85" fmla="*/ 193 h 634"/>
                <a:gd name="T86" fmla="*/ 500 w 680"/>
                <a:gd name="T87" fmla="*/ 188 h 634"/>
                <a:gd name="T88" fmla="*/ 618 w 680"/>
                <a:gd name="T89" fmla="*/ 153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80" h="634">
                  <a:moveTo>
                    <a:pt x="500" y="595"/>
                  </a:moveTo>
                  <a:cubicBezTo>
                    <a:pt x="486" y="595"/>
                    <a:pt x="475" y="583"/>
                    <a:pt x="475" y="569"/>
                  </a:cubicBezTo>
                  <a:cubicBezTo>
                    <a:pt x="475" y="555"/>
                    <a:pt x="486" y="543"/>
                    <a:pt x="500" y="543"/>
                  </a:cubicBezTo>
                  <a:cubicBezTo>
                    <a:pt x="515" y="543"/>
                    <a:pt x="526" y="555"/>
                    <a:pt x="526" y="569"/>
                  </a:cubicBezTo>
                  <a:cubicBezTo>
                    <a:pt x="526" y="583"/>
                    <a:pt x="515" y="595"/>
                    <a:pt x="500" y="595"/>
                  </a:cubicBezTo>
                  <a:close/>
                  <a:moveTo>
                    <a:pt x="262" y="543"/>
                  </a:moveTo>
                  <a:cubicBezTo>
                    <a:pt x="276" y="543"/>
                    <a:pt x="288" y="555"/>
                    <a:pt x="288" y="569"/>
                  </a:cubicBezTo>
                  <a:cubicBezTo>
                    <a:pt x="288" y="583"/>
                    <a:pt x="276" y="595"/>
                    <a:pt x="262" y="595"/>
                  </a:cubicBezTo>
                  <a:cubicBezTo>
                    <a:pt x="248" y="595"/>
                    <a:pt x="236" y="583"/>
                    <a:pt x="236" y="569"/>
                  </a:cubicBezTo>
                  <a:cubicBezTo>
                    <a:pt x="236" y="555"/>
                    <a:pt x="248" y="543"/>
                    <a:pt x="262" y="543"/>
                  </a:cubicBezTo>
                  <a:close/>
                  <a:moveTo>
                    <a:pt x="677" y="123"/>
                  </a:moveTo>
                  <a:cubicBezTo>
                    <a:pt x="670" y="110"/>
                    <a:pt x="656" y="111"/>
                    <a:pt x="642" y="111"/>
                  </a:cubicBezTo>
                  <a:cubicBezTo>
                    <a:pt x="184" y="111"/>
                    <a:pt x="184" y="111"/>
                    <a:pt x="184" y="111"/>
                  </a:cubicBezTo>
                  <a:cubicBezTo>
                    <a:pt x="172" y="111"/>
                    <a:pt x="167" y="108"/>
                    <a:pt x="163" y="98"/>
                  </a:cubicBezTo>
                  <a:cubicBezTo>
                    <a:pt x="160" y="84"/>
                    <a:pt x="156" y="70"/>
                    <a:pt x="149" y="58"/>
                  </a:cubicBezTo>
                  <a:cubicBezTo>
                    <a:pt x="146" y="51"/>
                    <a:pt x="141" y="43"/>
                    <a:pt x="134" y="39"/>
                  </a:cubicBezTo>
                  <a:cubicBezTo>
                    <a:pt x="103" y="27"/>
                    <a:pt x="72" y="13"/>
                    <a:pt x="40" y="3"/>
                  </a:cubicBezTo>
                  <a:cubicBezTo>
                    <a:pt x="33" y="0"/>
                    <a:pt x="22" y="1"/>
                    <a:pt x="16" y="5"/>
                  </a:cubicBezTo>
                  <a:cubicBezTo>
                    <a:pt x="0" y="17"/>
                    <a:pt x="7" y="36"/>
                    <a:pt x="28" y="43"/>
                  </a:cubicBezTo>
                  <a:cubicBezTo>
                    <a:pt x="50" y="53"/>
                    <a:pt x="74" y="62"/>
                    <a:pt x="96" y="70"/>
                  </a:cubicBezTo>
                  <a:cubicBezTo>
                    <a:pt x="107" y="74"/>
                    <a:pt x="113" y="79"/>
                    <a:pt x="117" y="91"/>
                  </a:cubicBezTo>
                  <a:cubicBezTo>
                    <a:pt x="127" y="125"/>
                    <a:pt x="139" y="158"/>
                    <a:pt x="151" y="192"/>
                  </a:cubicBezTo>
                  <a:cubicBezTo>
                    <a:pt x="172" y="250"/>
                    <a:pt x="192" y="309"/>
                    <a:pt x="213" y="367"/>
                  </a:cubicBezTo>
                  <a:cubicBezTo>
                    <a:pt x="220" y="384"/>
                    <a:pt x="227" y="400"/>
                    <a:pt x="211" y="417"/>
                  </a:cubicBezTo>
                  <a:cubicBezTo>
                    <a:pt x="211" y="417"/>
                    <a:pt x="210" y="419"/>
                    <a:pt x="210" y="421"/>
                  </a:cubicBezTo>
                  <a:cubicBezTo>
                    <a:pt x="203" y="441"/>
                    <a:pt x="194" y="463"/>
                    <a:pt x="187" y="486"/>
                  </a:cubicBezTo>
                  <a:cubicBezTo>
                    <a:pt x="175" y="517"/>
                    <a:pt x="177" y="520"/>
                    <a:pt x="210" y="529"/>
                  </a:cubicBezTo>
                  <a:cubicBezTo>
                    <a:pt x="209" y="530"/>
                    <a:pt x="208" y="532"/>
                    <a:pt x="208" y="534"/>
                  </a:cubicBezTo>
                  <a:cubicBezTo>
                    <a:pt x="201" y="544"/>
                    <a:pt x="197" y="556"/>
                    <a:pt x="197" y="569"/>
                  </a:cubicBezTo>
                  <a:cubicBezTo>
                    <a:pt x="197" y="605"/>
                    <a:pt x="226" y="634"/>
                    <a:pt x="262" y="634"/>
                  </a:cubicBezTo>
                  <a:cubicBezTo>
                    <a:pt x="298" y="634"/>
                    <a:pt x="327" y="605"/>
                    <a:pt x="327" y="569"/>
                  </a:cubicBezTo>
                  <a:cubicBezTo>
                    <a:pt x="327" y="556"/>
                    <a:pt x="323" y="543"/>
                    <a:pt x="316" y="533"/>
                  </a:cubicBezTo>
                  <a:cubicBezTo>
                    <a:pt x="316" y="531"/>
                    <a:pt x="315" y="529"/>
                    <a:pt x="314" y="527"/>
                  </a:cubicBezTo>
                  <a:cubicBezTo>
                    <a:pt x="450" y="527"/>
                    <a:pt x="450" y="527"/>
                    <a:pt x="450" y="527"/>
                  </a:cubicBezTo>
                  <a:cubicBezTo>
                    <a:pt x="449" y="529"/>
                    <a:pt x="448" y="531"/>
                    <a:pt x="446" y="533"/>
                  </a:cubicBezTo>
                  <a:cubicBezTo>
                    <a:pt x="446" y="533"/>
                    <a:pt x="446" y="533"/>
                    <a:pt x="446" y="533"/>
                  </a:cubicBezTo>
                  <a:cubicBezTo>
                    <a:pt x="439" y="543"/>
                    <a:pt x="435" y="556"/>
                    <a:pt x="435" y="569"/>
                  </a:cubicBezTo>
                  <a:cubicBezTo>
                    <a:pt x="435" y="605"/>
                    <a:pt x="464" y="634"/>
                    <a:pt x="500" y="634"/>
                  </a:cubicBezTo>
                  <a:cubicBezTo>
                    <a:pt x="536" y="634"/>
                    <a:pt x="565" y="605"/>
                    <a:pt x="565" y="569"/>
                  </a:cubicBezTo>
                  <a:cubicBezTo>
                    <a:pt x="565" y="556"/>
                    <a:pt x="561" y="543"/>
                    <a:pt x="554" y="533"/>
                  </a:cubicBezTo>
                  <a:cubicBezTo>
                    <a:pt x="554" y="533"/>
                    <a:pt x="554" y="533"/>
                    <a:pt x="554" y="533"/>
                  </a:cubicBezTo>
                  <a:cubicBezTo>
                    <a:pt x="554" y="533"/>
                    <a:pt x="554" y="533"/>
                    <a:pt x="554" y="532"/>
                  </a:cubicBezTo>
                  <a:cubicBezTo>
                    <a:pt x="553" y="529"/>
                    <a:pt x="586" y="517"/>
                    <a:pt x="586" y="506"/>
                  </a:cubicBezTo>
                  <a:cubicBezTo>
                    <a:pt x="586" y="496"/>
                    <a:pt x="579" y="489"/>
                    <a:pt x="563" y="489"/>
                  </a:cubicBezTo>
                  <a:cubicBezTo>
                    <a:pt x="551" y="489"/>
                    <a:pt x="551" y="489"/>
                    <a:pt x="551" y="489"/>
                  </a:cubicBezTo>
                  <a:cubicBezTo>
                    <a:pt x="251" y="489"/>
                    <a:pt x="251" y="489"/>
                    <a:pt x="251" y="489"/>
                  </a:cubicBezTo>
                  <a:cubicBezTo>
                    <a:pt x="234" y="489"/>
                    <a:pt x="234" y="489"/>
                    <a:pt x="234" y="489"/>
                  </a:cubicBezTo>
                  <a:cubicBezTo>
                    <a:pt x="227" y="489"/>
                    <a:pt x="223" y="486"/>
                    <a:pt x="227" y="477"/>
                  </a:cubicBezTo>
                  <a:cubicBezTo>
                    <a:pt x="230" y="467"/>
                    <a:pt x="235" y="457"/>
                    <a:pt x="237" y="446"/>
                  </a:cubicBezTo>
                  <a:cubicBezTo>
                    <a:pt x="241" y="436"/>
                    <a:pt x="247" y="434"/>
                    <a:pt x="258" y="434"/>
                  </a:cubicBezTo>
                  <a:cubicBezTo>
                    <a:pt x="565" y="434"/>
                    <a:pt x="565" y="434"/>
                    <a:pt x="565" y="434"/>
                  </a:cubicBezTo>
                  <a:cubicBezTo>
                    <a:pt x="577" y="434"/>
                    <a:pt x="586" y="429"/>
                    <a:pt x="591" y="415"/>
                  </a:cubicBezTo>
                  <a:cubicBezTo>
                    <a:pt x="608" y="359"/>
                    <a:pt x="627" y="300"/>
                    <a:pt x="646" y="244"/>
                  </a:cubicBezTo>
                  <a:cubicBezTo>
                    <a:pt x="656" y="208"/>
                    <a:pt x="668" y="173"/>
                    <a:pt x="679" y="139"/>
                  </a:cubicBezTo>
                  <a:cubicBezTo>
                    <a:pt x="680" y="135"/>
                    <a:pt x="679" y="129"/>
                    <a:pt x="677" y="123"/>
                  </a:cubicBezTo>
                  <a:close/>
                  <a:moveTo>
                    <a:pt x="314" y="371"/>
                  </a:moveTo>
                  <a:cubicBezTo>
                    <a:pt x="314" y="380"/>
                    <a:pt x="307" y="387"/>
                    <a:pt x="298" y="387"/>
                  </a:cubicBezTo>
                  <a:cubicBezTo>
                    <a:pt x="265" y="387"/>
                    <a:pt x="265" y="387"/>
                    <a:pt x="265" y="387"/>
                  </a:cubicBezTo>
                  <a:cubicBezTo>
                    <a:pt x="262" y="387"/>
                    <a:pt x="259" y="385"/>
                    <a:pt x="258" y="382"/>
                  </a:cubicBezTo>
                  <a:cubicBezTo>
                    <a:pt x="246" y="341"/>
                    <a:pt x="246" y="341"/>
                    <a:pt x="246" y="341"/>
                  </a:cubicBezTo>
                  <a:cubicBezTo>
                    <a:pt x="245" y="338"/>
                    <a:pt x="247" y="336"/>
                    <a:pt x="249" y="336"/>
                  </a:cubicBezTo>
                  <a:cubicBezTo>
                    <a:pt x="298" y="336"/>
                    <a:pt x="298" y="336"/>
                    <a:pt x="298" y="336"/>
                  </a:cubicBezTo>
                  <a:cubicBezTo>
                    <a:pt x="307" y="336"/>
                    <a:pt x="314" y="343"/>
                    <a:pt x="314" y="352"/>
                  </a:cubicBezTo>
                  <a:lnTo>
                    <a:pt x="314" y="371"/>
                  </a:lnTo>
                  <a:close/>
                  <a:moveTo>
                    <a:pt x="314" y="281"/>
                  </a:moveTo>
                  <a:cubicBezTo>
                    <a:pt x="314" y="289"/>
                    <a:pt x="307" y="297"/>
                    <a:pt x="298" y="297"/>
                  </a:cubicBezTo>
                  <a:cubicBezTo>
                    <a:pt x="244" y="297"/>
                    <a:pt x="244" y="297"/>
                    <a:pt x="244" y="297"/>
                  </a:cubicBezTo>
                  <a:cubicBezTo>
                    <a:pt x="237" y="297"/>
                    <a:pt x="231" y="292"/>
                    <a:pt x="229" y="285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6"/>
                    <a:pt x="219" y="243"/>
                    <a:pt x="221" y="243"/>
                  </a:cubicBezTo>
                  <a:cubicBezTo>
                    <a:pt x="298" y="243"/>
                    <a:pt x="298" y="243"/>
                    <a:pt x="298" y="243"/>
                  </a:cubicBezTo>
                  <a:cubicBezTo>
                    <a:pt x="307" y="243"/>
                    <a:pt x="314" y="251"/>
                    <a:pt x="314" y="259"/>
                  </a:cubicBezTo>
                  <a:lnTo>
                    <a:pt x="314" y="281"/>
                  </a:lnTo>
                  <a:close/>
                  <a:moveTo>
                    <a:pt x="314" y="188"/>
                  </a:moveTo>
                  <a:cubicBezTo>
                    <a:pt x="314" y="197"/>
                    <a:pt x="307" y="204"/>
                    <a:pt x="298" y="204"/>
                  </a:cubicBezTo>
                  <a:cubicBezTo>
                    <a:pt x="216" y="204"/>
                    <a:pt x="216" y="204"/>
                    <a:pt x="216" y="204"/>
                  </a:cubicBezTo>
                  <a:cubicBezTo>
                    <a:pt x="209" y="204"/>
                    <a:pt x="203" y="200"/>
                    <a:pt x="201" y="193"/>
                  </a:cubicBezTo>
                  <a:cubicBezTo>
                    <a:pt x="191" y="162"/>
                    <a:pt x="191" y="162"/>
                    <a:pt x="191" y="162"/>
                  </a:cubicBezTo>
                  <a:cubicBezTo>
                    <a:pt x="190" y="157"/>
                    <a:pt x="193" y="153"/>
                    <a:pt x="198" y="153"/>
                  </a:cubicBezTo>
                  <a:cubicBezTo>
                    <a:pt x="298" y="153"/>
                    <a:pt x="298" y="153"/>
                    <a:pt x="298" y="153"/>
                  </a:cubicBezTo>
                  <a:cubicBezTo>
                    <a:pt x="307" y="153"/>
                    <a:pt x="314" y="160"/>
                    <a:pt x="314" y="169"/>
                  </a:cubicBezTo>
                  <a:lnTo>
                    <a:pt x="314" y="188"/>
                  </a:lnTo>
                  <a:close/>
                  <a:moveTo>
                    <a:pt x="457" y="371"/>
                  </a:moveTo>
                  <a:cubicBezTo>
                    <a:pt x="457" y="380"/>
                    <a:pt x="450" y="387"/>
                    <a:pt x="441" y="387"/>
                  </a:cubicBezTo>
                  <a:cubicBezTo>
                    <a:pt x="373" y="387"/>
                    <a:pt x="373" y="387"/>
                    <a:pt x="373" y="387"/>
                  </a:cubicBezTo>
                  <a:cubicBezTo>
                    <a:pt x="364" y="387"/>
                    <a:pt x="357" y="380"/>
                    <a:pt x="357" y="371"/>
                  </a:cubicBezTo>
                  <a:cubicBezTo>
                    <a:pt x="357" y="352"/>
                    <a:pt x="357" y="352"/>
                    <a:pt x="357" y="352"/>
                  </a:cubicBezTo>
                  <a:cubicBezTo>
                    <a:pt x="357" y="343"/>
                    <a:pt x="364" y="336"/>
                    <a:pt x="373" y="336"/>
                  </a:cubicBezTo>
                  <a:cubicBezTo>
                    <a:pt x="441" y="336"/>
                    <a:pt x="441" y="336"/>
                    <a:pt x="441" y="336"/>
                  </a:cubicBezTo>
                  <a:cubicBezTo>
                    <a:pt x="450" y="336"/>
                    <a:pt x="457" y="343"/>
                    <a:pt x="457" y="352"/>
                  </a:cubicBezTo>
                  <a:lnTo>
                    <a:pt x="457" y="371"/>
                  </a:lnTo>
                  <a:close/>
                  <a:moveTo>
                    <a:pt x="457" y="281"/>
                  </a:moveTo>
                  <a:cubicBezTo>
                    <a:pt x="457" y="289"/>
                    <a:pt x="450" y="297"/>
                    <a:pt x="441" y="297"/>
                  </a:cubicBezTo>
                  <a:cubicBezTo>
                    <a:pt x="373" y="297"/>
                    <a:pt x="373" y="297"/>
                    <a:pt x="373" y="297"/>
                  </a:cubicBezTo>
                  <a:cubicBezTo>
                    <a:pt x="364" y="297"/>
                    <a:pt x="357" y="289"/>
                    <a:pt x="357" y="281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51"/>
                    <a:pt x="364" y="243"/>
                    <a:pt x="373" y="243"/>
                  </a:cubicBezTo>
                  <a:cubicBezTo>
                    <a:pt x="441" y="243"/>
                    <a:pt x="441" y="243"/>
                    <a:pt x="441" y="243"/>
                  </a:cubicBezTo>
                  <a:cubicBezTo>
                    <a:pt x="450" y="243"/>
                    <a:pt x="457" y="251"/>
                    <a:pt x="457" y="259"/>
                  </a:cubicBezTo>
                  <a:lnTo>
                    <a:pt x="457" y="281"/>
                  </a:lnTo>
                  <a:close/>
                  <a:moveTo>
                    <a:pt x="457" y="188"/>
                  </a:moveTo>
                  <a:cubicBezTo>
                    <a:pt x="457" y="197"/>
                    <a:pt x="450" y="204"/>
                    <a:pt x="441" y="204"/>
                  </a:cubicBezTo>
                  <a:cubicBezTo>
                    <a:pt x="373" y="204"/>
                    <a:pt x="373" y="204"/>
                    <a:pt x="373" y="204"/>
                  </a:cubicBezTo>
                  <a:cubicBezTo>
                    <a:pt x="364" y="204"/>
                    <a:pt x="357" y="197"/>
                    <a:pt x="357" y="188"/>
                  </a:cubicBezTo>
                  <a:cubicBezTo>
                    <a:pt x="357" y="169"/>
                    <a:pt x="357" y="169"/>
                    <a:pt x="357" y="169"/>
                  </a:cubicBezTo>
                  <a:cubicBezTo>
                    <a:pt x="357" y="160"/>
                    <a:pt x="364" y="153"/>
                    <a:pt x="373" y="153"/>
                  </a:cubicBezTo>
                  <a:cubicBezTo>
                    <a:pt x="441" y="153"/>
                    <a:pt x="441" y="153"/>
                    <a:pt x="441" y="153"/>
                  </a:cubicBezTo>
                  <a:cubicBezTo>
                    <a:pt x="450" y="153"/>
                    <a:pt x="457" y="160"/>
                    <a:pt x="457" y="169"/>
                  </a:cubicBezTo>
                  <a:lnTo>
                    <a:pt x="457" y="188"/>
                  </a:lnTo>
                  <a:close/>
                  <a:moveTo>
                    <a:pt x="574" y="341"/>
                  </a:moveTo>
                  <a:cubicBezTo>
                    <a:pt x="562" y="382"/>
                    <a:pt x="562" y="382"/>
                    <a:pt x="562" y="382"/>
                  </a:cubicBezTo>
                  <a:cubicBezTo>
                    <a:pt x="561" y="385"/>
                    <a:pt x="558" y="387"/>
                    <a:pt x="555" y="387"/>
                  </a:cubicBezTo>
                  <a:cubicBezTo>
                    <a:pt x="516" y="387"/>
                    <a:pt x="516" y="387"/>
                    <a:pt x="516" y="387"/>
                  </a:cubicBezTo>
                  <a:cubicBezTo>
                    <a:pt x="507" y="387"/>
                    <a:pt x="500" y="380"/>
                    <a:pt x="500" y="371"/>
                  </a:cubicBezTo>
                  <a:cubicBezTo>
                    <a:pt x="500" y="352"/>
                    <a:pt x="500" y="352"/>
                    <a:pt x="500" y="352"/>
                  </a:cubicBezTo>
                  <a:cubicBezTo>
                    <a:pt x="500" y="343"/>
                    <a:pt x="507" y="336"/>
                    <a:pt x="516" y="336"/>
                  </a:cubicBezTo>
                  <a:cubicBezTo>
                    <a:pt x="570" y="336"/>
                    <a:pt x="570" y="336"/>
                    <a:pt x="570" y="336"/>
                  </a:cubicBezTo>
                  <a:cubicBezTo>
                    <a:pt x="572" y="336"/>
                    <a:pt x="574" y="338"/>
                    <a:pt x="574" y="341"/>
                  </a:cubicBezTo>
                  <a:close/>
                  <a:moveTo>
                    <a:pt x="600" y="249"/>
                  </a:moveTo>
                  <a:cubicBezTo>
                    <a:pt x="589" y="285"/>
                    <a:pt x="589" y="285"/>
                    <a:pt x="589" y="285"/>
                  </a:cubicBezTo>
                  <a:cubicBezTo>
                    <a:pt x="588" y="292"/>
                    <a:pt x="581" y="297"/>
                    <a:pt x="574" y="297"/>
                  </a:cubicBezTo>
                  <a:cubicBezTo>
                    <a:pt x="516" y="297"/>
                    <a:pt x="516" y="297"/>
                    <a:pt x="516" y="297"/>
                  </a:cubicBezTo>
                  <a:cubicBezTo>
                    <a:pt x="507" y="297"/>
                    <a:pt x="500" y="289"/>
                    <a:pt x="500" y="281"/>
                  </a:cubicBezTo>
                  <a:cubicBezTo>
                    <a:pt x="500" y="259"/>
                    <a:pt x="500" y="259"/>
                    <a:pt x="500" y="259"/>
                  </a:cubicBezTo>
                  <a:cubicBezTo>
                    <a:pt x="500" y="251"/>
                    <a:pt x="507" y="243"/>
                    <a:pt x="516" y="243"/>
                  </a:cubicBezTo>
                  <a:cubicBezTo>
                    <a:pt x="596" y="243"/>
                    <a:pt x="596" y="243"/>
                    <a:pt x="596" y="243"/>
                  </a:cubicBezTo>
                  <a:cubicBezTo>
                    <a:pt x="599" y="243"/>
                    <a:pt x="601" y="246"/>
                    <a:pt x="600" y="249"/>
                  </a:cubicBezTo>
                  <a:close/>
                  <a:moveTo>
                    <a:pt x="625" y="162"/>
                  </a:moveTo>
                  <a:cubicBezTo>
                    <a:pt x="616" y="193"/>
                    <a:pt x="616" y="193"/>
                    <a:pt x="616" y="193"/>
                  </a:cubicBezTo>
                  <a:cubicBezTo>
                    <a:pt x="614" y="200"/>
                    <a:pt x="608" y="204"/>
                    <a:pt x="601" y="204"/>
                  </a:cubicBezTo>
                  <a:cubicBezTo>
                    <a:pt x="516" y="204"/>
                    <a:pt x="516" y="204"/>
                    <a:pt x="516" y="204"/>
                  </a:cubicBezTo>
                  <a:cubicBezTo>
                    <a:pt x="507" y="204"/>
                    <a:pt x="500" y="197"/>
                    <a:pt x="500" y="188"/>
                  </a:cubicBezTo>
                  <a:cubicBezTo>
                    <a:pt x="500" y="169"/>
                    <a:pt x="500" y="169"/>
                    <a:pt x="500" y="169"/>
                  </a:cubicBezTo>
                  <a:cubicBezTo>
                    <a:pt x="500" y="160"/>
                    <a:pt x="507" y="153"/>
                    <a:pt x="516" y="153"/>
                  </a:cubicBezTo>
                  <a:cubicBezTo>
                    <a:pt x="618" y="153"/>
                    <a:pt x="618" y="153"/>
                    <a:pt x="618" y="153"/>
                  </a:cubicBezTo>
                  <a:cubicBezTo>
                    <a:pt x="623" y="153"/>
                    <a:pt x="626" y="157"/>
                    <a:pt x="625" y="16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5" name="Group 134"/>
          <p:cNvGrpSpPr>
            <a:grpSpLocks noChangeAspect="1"/>
          </p:cNvGrpSpPr>
          <p:nvPr/>
        </p:nvGrpSpPr>
        <p:grpSpPr>
          <a:xfrm>
            <a:off x="15475546" y="2736506"/>
            <a:ext cx="336735" cy="305004"/>
            <a:chOff x="3650137" y="2537735"/>
            <a:chExt cx="536673" cy="48890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36" name="Freeform 6"/>
            <p:cNvSpPr>
              <a:spLocks noEditPoints="1"/>
            </p:cNvSpPr>
            <p:nvPr/>
          </p:nvSpPr>
          <p:spPr bwMode="auto">
            <a:xfrm flipH="1">
              <a:off x="3650137" y="2537735"/>
              <a:ext cx="536673" cy="488902"/>
            </a:xfrm>
            <a:custGeom>
              <a:avLst/>
              <a:gdLst>
                <a:gd name="T0" fmla="*/ 1042 w 1056"/>
                <a:gd name="T1" fmla="*/ 484 h 962"/>
                <a:gd name="T2" fmla="*/ 942 w 1056"/>
                <a:gd name="T3" fmla="*/ 322 h 962"/>
                <a:gd name="T4" fmla="*/ 942 w 1056"/>
                <a:gd name="T5" fmla="*/ 313 h 962"/>
                <a:gd name="T6" fmla="*/ 488 w 1056"/>
                <a:gd name="T7" fmla="*/ 0 h 962"/>
                <a:gd name="T8" fmla="*/ 34 w 1056"/>
                <a:gd name="T9" fmla="*/ 313 h 962"/>
                <a:gd name="T10" fmla="*/ 65 w 1056"/>
                <a:gd name="T11" fmla="*/ 426 h 962"/>
                <a:gd name="T12" fmla="*/ 7 w 1056"/>
                <a:gd name="T13" fmla="*/ 601 h 962"/>
                <a:gd name="T14" fmla="*/ 561 w 1056"/>
                <a:gd name="T15" fmla="*/ 862 h 962"/>
                <a:gd name="T16" fmla="*/ 608 w 1056"/>
                <a:gd name="T17" fmla="*/ 855 h 962"/>
                <a:gd name="T18" fmla="*/ 915 w 1056"/>
                <a:gd name="T19" fmla="*/ 925 h 962"/>
                <a:gd name="T20" fmla="*/ 800 w 1056"/>
                <a:gd name="T21" fmla="*/ 797 h 962"/>
                <a:gd name="T22" fmla="*/ 1042 w 1056"/>
                <a:gd name="T23" fmla="*/ 484 h 962"/>
                <a:gd name="T24" fmla="*/ 488 w 1056"/>
                <a:gd name="T25" fmla="*/ 544 h 962"/>
                <a:gd name="T26" fmla="*/ 449 w 1056"/>
                <a:gd name="T27" fmla="*/ 543 h 962"/>
                <a:gd name="T28" fmla="*/ 265 w 1056"/>
                <a:gd name="T29" fmla="*/ 626 h 962"/>
                <a:gd name="T30" fmla="*/ 305 w 1056"/>
                <a:gd name="T31" fmla="*/ 513 h 962"/>
                <a:gd name="T32" fmla="*/ 116 w 1056"/>
                <a:gd name="T33" fmla="*/ 313 h 962"/>
                <a:gd name="T34" fmla="*/ 488 w 1056"/>
                <a:gd name="T35" fmla="*/ 82 h 962"/>
                <a:gd name="T36" fmla="*/ 861 w 1056"/>
                <a:gd name="T37" fmla="*/ 313 h 962"/>
                <a:gd name="T38" fmla="*/ 488 w 1056"/>
                <a:gd name="T39" fmla="*/ 544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56" h="962">
                  <a:moveTo>
                    <a:pt x="1042" y="484"/>
                  </a:moveTo>
                  <a:cubicBezTo>
                    <a:pt x="1035" y="421"/>
                    <a:pt x="998" y="366"/>
                    <a:pt x="942" y="322"/>
                  </a:cubicBezTo>
                  <a:cubicBezTo>
                    <a:pt x="942" y="319"/>
                    <a:pt x="942" y="316"/>
                    <a:pt x="942" y="313"/>
                  </a:cubicBezTo>
                  <a:cubicBezTo>
                    <a:pt x="942" y="140"/>
                    <a:pt x="739" y="0"/>
                    <a:pt x="488" y="0"/>
                  </a:cubicBezTo>
                  <a:cubicBezTo>
                    <a:pt x="237" y="0"/>
                    <a:pt x="34" y="140"/>
                    <a:pt x="34" y="313"/>
                  </a:cubicBezTo>
                  <a:cubicBezTo>
                    <a:pt x="34" y="353"/>
                    <a:pt x="45" y="391"/>
                    <a:pt x="65" y="426"/>
                  </a:cubicBezTo>
                  <a:cubicBezTo>
                    <a:pt x="22" y="480"/>
                    <a:pt x="0" y="540"/>
                    <a:pt x="7" y="601"/>
                  </a:cubicBezTo>
                  <a:cubicBezTo>
                    <a:pt x="27" y="777"/>
                    <a:pt x="275" y="894"/>
                    <a:pt x="561" y="862"/>
                  </a:cubicBezTo>
                  <a:cubicBezTo>
                    <a:pt x="577" y="860"/>
                    <a:pt x="592" y="858"/>
                    <a:pt x="608" y="855"/>
                  </a:cubicBezTo>
                  <a:cubicBezTo>
                    <a:pt x="729" y="962"/>
                    <a:pt x="915" y="925"/>
                    <a:pt x="915" y="925"/>
                  </a:cubicBezTo>
                  <a:cubicBezTo>
                    <a:pt x="862" y="896"/>
                    <a:pt x="821" y="834"/>
                    <a:pt x="800" y="797"/>
                  </a:cubicBezTo>
                  <a:cubicBezTo>
                    <a:pt x="957" y="725"/>
                    <a:pt x="1056" y="606"/>
                    <a:pt x="1042" y="484"/>
                  </a:cubicBezTo>
                  <a:close/>
                  <a:moveTo>
                    <a:pt x="488" y="544"/>
                  </a:moveTo>
                  <a:cubicBezTo>
                    <a:pt x="475" y="544"/>
                    <a:pt x="462" y="543"/>
                    <a:pt x="449" y="543"/>
                  </a:cubicBezTo>
                  <a:cubicBezTo>
                    <a:pt x="368" y="629"/>
                    <a:pt x="265" y="626"/>
                    <a:pt x="265" y="626"/>
                  </a:cubicBezTo>
                  <a:cubicBezTo>
                    <a:pt x="294" y="594"/>
                    <a:pt x="303" y="549"/>
                    <a:pt x="305" y="513"/>
                  </a:cubicBezTo>
                  <a:cubicBezTo>
                    <a:pt x="193" y="472"/>
                    <a:pt x="116" y="397"/>
                    <a:pt x="116" y="313"/>
                  </a:cubicBezTo>
                  <a:cubicBezTo>
                    <a:pt x="116" y="188"/>
                    <a:pt x="286" y="82"/>
                    <a:pt x="488" y="82"/>
                  </a:cubicBezTo>
                  <a:cubicBezTo>
                    <a:pt x="690" y="82"/>
                    <a:pt x="861" y="188"/>
                    <a:pt x="861" y="313"/>
                  </a:cubicBezTo>
                  <a:cubicBezTo>
                    <a:pt x="861" y="438"/>
                    <a:pt x="690" y="544"/>
                    <a:pt x="488" y="54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37" name="Freeform 7"/>
            <p:cNvSpPr>
              <a:spLocks/>
            </p:cNvSpPr>
            <p:nvPr/>
          </p:nvSpPr>
          <p:spPr bwMode="auto">
            <a:xfrm>
              <a:off x="3805369" y="2597126"/>
              <a:ext cx="266400" cy="199262"/>
            </a:xfrm>
            <a:custGeom>
              <a:avLst/>
              <a:gdLst>
                <a:gd name="T0" fmla="*/ 363 w 524"/>
                <a:gd name="T1" fmla="*/ 0 h 392"/>
                <a:gd name="T2" fmla="*/ 353 w 524"/>
                <a:gd name="T3" fmla="*/ 16 h 392"/>
                <a:gd name="T4" fmla="*/ 390 w 524"/>
                <a:gd name="T5" fmla="*/ 12 h 392"/>
                <a:gd name="T6" fmla="*/ 390 w 524"/>
                <a:gd name="T7" fmla="*/ 16 h 392"/>
                <a:gd name="T8" fmla="*/ 347 w 524"/>
                <a:gd name="T9" fmla="*/ 33 h 392"/>
                <a:gd name="T10" fmla="*/ 347 w 524"/>
                <a:gd name="T11" fmla="*/ 34 h 392"/>
                <a:gd name="T12" fmla="*/ 452 w 524"/>
                <a:gd name="T13" fmla="*/ 106 h 392"/>
                <a:gd name="T14" fmla="*/ 462 w 524"/>
                <a:gd name="T15" fmla="*/ 136 h 392"/>
                <a:gd name="T16" fmla="*/ 522 w 524"/>
                <a:gd name="T17" fmla="*/ 135 h 392"/>
                <a:gd name="T18" fmla="*/ 467 w 524"/>
                <a:gd name="T19" fmla="*/ 163 h 392"/>
                <a:gd name="T20" fmla="*/ 467 w 524"/>
                <a:gd name="T21" fmla="*/ 165 h 392"/>
                <a:gd name="T22" fmla="*/ 524 w 524"/>
                <a:gd name="T23" fmla="*/ 169 h 392"/>
                <a:gd name="T24" fmla="*/ 518 w 524"/>
                <a:gd name="T25" fmla="*/ 177 h 392"/>
                <a:gd name="T26" fmla="*/ 489 w 524"/>
                <a:gd name="T27" fmla="*/ 190 h 392"/>
                <a:gd name="T28" fmla="*/ 464 w 524"/>
                <a:gd name="T29" fmla="*/ 193 h 392"/>
                <a:gd name="T30" fmla="*/ 461 w 524"/>
                <a:gd name="T31" fmla="*/ 193 h 392"/>
                <a:gd name="T32" fmla="*/ 450 w 524"/>
                <a:gd name="T33" fmla="*/ 228 h 392"/>
                <a:gd name="T34" fmla="*/ 395 w 524"/>
                <a:gd name="T35" fmla="*/ 299 h 392"/>
                <a:gd name="T36" fmla="*/ 51 w 524"/>
                <a:gd name="T37" fmla="*/ 316 h 392"/>
                <a:gd name="T38" fmla="*/ 0 w 524"/>
                <a:gd name="T39" fmla="*/ 266 h 392"/>
                <a:gd name="T40" fmla="*/ 190 w 524"/>
                <a:gd name="T41" fmla="*/ 256 h 392"/>
                <a:gd name="T42" fmla="*/ 157 w 524"/>
                <a:gd name="T43" fmla="*/ 246 h 392"/>
                <a:gd name="T44" fmla="*/ 155 w 524"/>
                <a:gd name="T45" fmla="*/ 226 h 392"/>
                <a:gd name="T46" fmla="*/ 172 w 524"/>
                <a:gd name="T47" fmla="*/ 210 h 392"/>
                <a:gd name="T48" fmla="*/ 109 w 524"/>
                <a:gd name="T49" fmla="*/ 180 h 392"/>
                <a:gd name="T50" fmla="*/ 143 w 524"/>
                <a:gd name="T51" fmla="*/ 165 h 392"/>
                <a:gd name="T52" fmla="*/ 86 w 524"/>
                <a:gd name="T53" fmla="*/ 111 h 392"/>
                <a:gd name="T54" fmla="*/ 89 w 524"/>
                <a:gd name="T55" fmla="*/ 111 h 392"/>
                <a:gd name="T56" fmla="*/ 116 w 524"/>
                <a:gd name="T57" fmla="*/ 105 h 392"/>
                <a:gd name="T58" fmla="*/ 113 w 524"/>
                <a:gd name="T59" fmla="*/ 105 h 392"/>
                <a:gd name="T60" fmla="*/ 73 w 524"/>
                <a:gd name="T61" fmla="*/ 40 h 392"/>
                <a:gd name="T62" fmla="*/ 74 w 524"/>
                <a:gd name="T63" fmla="*/ 40 h 392"/>
                <a:gd name="T64" fmla="*/ 248 w 524"/>
                <a:gd name="T65" fmla="*/ 132 h 392"/>
                <a:gd name="T66" fmla="*/ 251 w 524"/>
                <a:gd name="T67" fmla="*/ 130 h 392"/>
                <a:gd name="T68" fmla="*/ 332 w 524"/>
                <a:gd name="T69" fmla="*/ 4 h 392"/>
                <a:gd name="T70" fmla="*/ 328 w 524"/>
                <a:gd name="T71" fmla="*/ 16 h 392"/>
                <a:gd name="T72" fmla="*/ 363 w 524"/>
                <a:gd name="T73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4" h="392">
                  <a:moveTo>
                    <a:pt x="363" y="0"/>
                  </a:moveTo>
                  <a:cubicBezTo>
                    <a:pt x="370" y="4"/>
                    <a:pt x="357" y="12"/>
                    <a:pt x="353" y="16"/>
                  </a:cubicBezTo>
                  <a:cubicBezTo>
                    <a:pt x="364" y="12"/>
                    <a:pt x="378" y="6"/>
                    <a:pt x="390" y="12"/>
                  </a:cubicBezTo>
                  <a:cubicBezTo>
                    <a:pt x="390" y="13"/>
                    <a:pt x="390" y="15"/>
                    <a:pt x="390" y="16"/>
                  </a:cubicBezTo>
                  <a:cubicBezTo>
                    <a:pt x="379" y="24"/>
                    <a:pt x="364" y="30"/>
                    <a:pt x="347" y="33"/>
                  </a:cubicBezTo>
                  <a:cubicBezTo>
                    <a:pt x="347" y="33"/>
                    <a:pt x="347" y="34"/>
                    <a:pt x="347" y="34"/>
                  </a:cubicBezTo>
                  <a:cubicBezTo>
                    <a:pt x="403" y="35"/>
                    <a:pt x="434" y="68"/>
                    <a:pt x="452" y="106"/>
                  </a:cubicBezTo>
                  <a:cubicBezTo>
                    <a:pt x="455" y="116"/>
                    <a:pt x="459" y="126"/>
                    <a:pt x="462" y="136"/>
                  </a:cubicBezTo>
                  <a:cubicBezTo>
                    <a:pt x="480" y="141"/>
                    <a:pt x="506" y="139"/>
                    <a:pt x="522" y="135"/>
                  </a:cubicBezTo>
                  <a:cubicBezTo>
                    <a:pt x="509" y="157"/>
                    <a:pt x="492" y="153"/>
                    <a:pt x="467" y="163"/>
                  </a:cubicBezTo>
                  <a:cubicBezTo>
                    <a:pt x="467" y="164"/>
                    <a:pt x="467" y="164"/>
                    <a:pt x="467" y="165"/>
                  </a:cubicBezTo>
                  <a:cubicBezTo>
                    <a:pt x="484" y="167"/>
                    <a:pt x="503" y="173"/>
                    <a:pt x="524" y="169"/>
                  </a:cubicBezTo>
                  <a:cubicBezTo>
                    <a:pt x="522" y="172"/>
                    <a:pt x="520" y="174"/>
                    <a:pt x="518" y="177"/>
                  </a:cubicBezTo>
                  <a:cubicBezTo>
                    <a:pt x="508" y="181"/>
                    <a:pt x="499" y="186"/>
                    <a:pt x="489" y="190"/>
                  </a:cubicBezTo>
                  <a:cubicBezTo>
                    <a:pt x="481" y="191"/>
                    <a:pt x="472" y="192"/>
                    <a:pt x="464" y="193"/>
                  </a:cubicBezTo>
                  <a:cubicBezTo>
                    <a:pt x="463" y="193"/>
                    <a:pt x="462" y="193"/>
                    <a:pt x="461" y="193"/>
                  </a:cubicBezTo>
                  <a:cubicBezTo>
                    <a:pt x="457" y="205"/>
                    <a:pt x="454" y="216"/>
                    <a:pt x="450" y="228"/>
                  </a:cubicBezTo>
                  <a:cubicBezTo>
                    <a:pt x="437" y="254"/>
                    <a:pt x="417" y="282"/>
                    <a:pt x="395" y="299"/>
                  </a:cubicBezTo>
                  <a:cubicBezTo>
                    <a:pt x="304" y="372"/>
                    <a:pt x="155" y="392"/>
                    <a:pt x="51" y="316"/>
                  </a:cubicBezTo>
                  <a:cubicBezTo>
                    <a:pt x="33" y="303"/>
                    <a:pt x="9" y="287"/>
                    <a:pt x="0" y="266"/>
                  </a:cubicBezTo>
                  <a:cubicBezTo>
                    <a:pt x="52" y="304"/>
                    <a:pt x="148" y="312"/>
                    <a:pt x="190" y="256"/>
                  </a:cubicBezTo>
                  <a:cubicBezTo>
                    <a:pt x="174" y="256"/>
                    <a:pt x="166" y="252"/>
                    <a:pt x="157" y="246"/>
                  </a:cubicBezTo>
                  <a:cubicBezTo>
                    <a:pt x="155" y="240"/>
                    <a:pt x="152" y="233"/>
                    <a:pt x="155" y="226"/>
                  </a:cubicBezTo>
                  <a:cubicBezTo>
                    <a:pt x="159" y="218"/>
                    <a:pt x="166" y="216"/>
                    <a:pt x="172" y="210"/>
                  </a:cubicBezTo>
                  <a:cubicBezTo>
                    <a:pt x="135" y="211"/>
                    <a:pt x="125" y="198"/>
                    <a:pt x="109" y="180"/>
                  </a:cubicBezTo>
                  <a:cubicBezTo>
                    <a:pt x="116" y="170"/>
                    <a:pt x="126" y="165"/>
                    <a:pt x="143" y="165"/>
                  </a:cubicBezTo>
                  <a:cubicBezTo>
                    <a:pt x="119" y="146"/>
                    <a:pt x="91" y="149"/>
                    <a:pt x="86" y="111"/>
                  </a:cubicBezTo>
                  <a:cubicBezTo>
                    <a:pt x="87" y="111"/>
                    <a:pt x="88" y="111"/>
                    <a:pt x="89" y="111"/>
                  </a:cubicBezTo>
                  <a:cubicBezTo>
                    <a:pt x="98" y="109"/>
                    <a:pt x="107" y="107"/>
                    <a:pt x="116" y="105"/>
                  </a:cubicBezTo>
                  <a:cubicBezTo>
                    <a:pt x="115" y="105"/>
                    <a:pt x="114" y="105"/>
                    <a:pt x="113" y="105"/>
                  </a:cubicBezTo>
                  <a:cubicBezTo>
                    <a:pt x="95" y="86"/>
                    <a:pt x="74" y="78"/>
                    <a:pt x="73" y="40"/>
                  </a:cubicBezTo>
                  <a:cubicBezTo>
                    <a:pt x="73" y="40"/>
                    <a:pt x="74" y="40"/>
                    <a:pt x="74" y="40"/>
                  </a:cubicBezTo>
                  <a:cubicBezTo>
                    <a:pt x="132" y="62"/>
                    <a:pt x="214" y="86"/>
                    <a:pt x="248" y="132"/>
                  </a:cubicBezTo>
                  <a:cubicBezTo>
                    <a:pt x="249" y="131"/>
                    <a:pt x="250" y="131"/>
                    <a:pt x="251" y="130"/>
                  </a:cubicBezTo>
                  <a:cubicBezTo>
                    <a:pt x="264" y="82"/>
                    <a:pt x="294" y="29"/>
                    <a:pt x="332" y="4"/>
                  </a:cubicBezTo>
                  <a:cubicBezTo>
                    <a:pt x="331" y="8"/>
                    <a:pt x="329" y="12"/>
                    <a:pt x="328" y="16"/>
                  </a:cubicBezTo>
                  <a:cubicBezTo>
                    <a:pt x="339" y="11"/>
                    <a:pt x="351" y="6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38" name="Freeform 86"/>
          <p:cNvSpPr>
            <a:spLocks noChangeAspect="1" noEditPoints="1"/>
          </p:cNvSpPr>
          <p:nvPr/>
        </p:nvSpPr>
        <p:spPr bwMode="auto">
          <a:xfrm>
            <a:off x="13685705" y="2772116"/>
            <a:ext cx="270685" cy="267777"/>
          </a:xfrm>
          <a:custGeom>
            <a:avLst/>
            <a:gdLst>
              <a:gd name="T0" fmla="*/ 0 w 594"/>
              <a:gd name="T1" fmla="*/ 387 h 592"/>
              <a:gd name="T2" fmla="*/ 106 w 594"/>
              <a:gd name="T3" fmla="*/ 468 h 592"/>
              <a:gd name="T4" fmla="*/ 17 w 594"/>
              <a:gd name="T5" fmla="*/ 559 h 592"/>
              <a:gd name="T6" fmla="*/ 32 w 594"/>
              <a:gd name="T7" fmla="*/ 592 h 592"/>
              <a:gd name="T8" fmla="*/ 577 w 594"/>
              <a:gd name="T9" fmla="*/ 561 h 592"/>
              <a:gd name="T10" fmla="*/ 507 w 594"/>
              <a:gd name="T11" fmla="*/ 474 h 592"/>
              <a:gd name="T12" fmla="*/ 555 w 594"/>
              <a:gd name="T13" fmla="*/ 425 h 592"/>
              <a:gd name="T14" fmla="*/ 358 w 594"/>
              <a:gd name="T15" fmla="*/ 496 h 592"/>
              <a:gd name="T16" fmla="*/ 306 w 594"/>
              <a:gd name="T17" fmla="*/ 482 h 592"/>
              <a:gd name="T18" fmla="*/ 306 w 594"/>
              <a:gd name="T19" fmla="*/ 477 h 592"/>
              <a:gd name="T20" fmla="*/ 354 w 594"/>
              <a:gd name="T21" fmla="*/ 478 h 592"/>
              <a:gd name="T22" fmla="*/ 388 w 594"/>
              <a:gd name="T23" fmla="*/ 504 h 592"/>
              <a:gd name="T24" fmla="*/ 404 w 594"/>
              <a:gd name="T25" fmla="*/ 525 h 592"/>
              <a:gd name="T26" fmla="*/ 346 w 594"/>
              <a:gd name="T27" fmla="*/ 524 h 592"/>
              <a:gd name="T28" fmla="*/ 388 w 594"/>
              <a:gd name="T29" fmla="*/ 504 h 592"/>
              <a:gd name="T30" fmla="*/ 237 w 594"/>
              <a:gd name="T31" fmla="*/ 487 h 592"/>
              <a:gd name="T32" fmla="*/ 288 w 594"/>
              <a:gd name="T33" fmla="*/ 477 h 592"/>
              <a:gd name="T34" fmla="*/ 288 w 594"/>
              <a:gd name="T35" fmla="*/ 489 h 592"/>
              <a:gd name="T36" fmla="*/ 250 w 594"/>
              <a:gd name="T37" fmla="*/ 506 h 592"/>
              <a:gd name="T38" fmla="*/ 238 w 594"/>
              <a:gd name="T39" fmla="*/ 527 h 592"/>
              <a:gd name="T40" fmla="*/ 196 w 594"/>
              <a:gd name="T41" fmla="*/ 507 h 592"/>
              <a:gd name="T42" fmla="*/ 268 w 594"/>
              <a:gd name="T43" fmla="*/ 520 h 592"/>
              <a:gd name="T44" fmla="*/ 324 w 594"/>
              <a:gd name="T45" fmla="*/ 506 h 592"/>
              <a:gd name="T46" fmla="*/ 317 w 594"/>
              <a:gd name="T47" fmla="*/ 527 h 592"/>
              <a:gd name="T48" fmla="*/ 268 w 594"/>
              <a:gd name="T49" fmla="*/ 520 h 592"/>
              <a:gd name="T50" fmla="*/ 184 w 594"/>
              <a:gd name="T51" fmla="*/ 475 h 592"/>
              <a:gd name="T52" fmla="*/ 218 w 594"/>
              <a:gd name="T53" fmla="*/ 495 h 592"/>
              <a:gd name="T54" fmla="*/ 166 w 594"/>
              <a:gd name="T55" fmla="*/ 493 h 592"/>
              <a:gd name="T56" fmla="*/ 108 w 594"/>
              <a:gd name="T57" fmla="*/ 479 h 592"/>
              <a:gd name="T58" fmla="*/ 157 w 594"/>
              <a:gd name="T59" fmla="*/ 480 h 592"/>
              <a:gd name="T60" fmla="*/ 101 w 594"/>
              <a:gd name="T61" fmla="*/ 498 h 592"/>
              <a:gd name="T62" fmla="*/ 84 w 594"/>
              <a:gd name="T63" fmla="*/ 507 h 592"/>
              <a:gd name="T64" fmla="*/ 177 w 594"/>
              <a:gd name="T65" fmla="*/ 509 h 592"/>
              <a:gd name="T66" fmla="*/ 158 w 594"/>
              <a:gd name="T67" fmla="*/ 527 h 592"/>
              <a:gd name="T68" fmla="*/ 134 w 594"/>
              <a:gd name="T69" fmla="*/ 538 h 592"/>
              <a:gd name="T70" fmla="*/ 56 w 594"/>
              <a:gd name="T71" fmla="*/ 555 h 592"/>
              <a:gd name="T72" fmla="*/ 74 w 594"/>
              <a:gd name="T73" fmla="*/ 532 h 592"/>
              <a:gd name="T74" fmla="*/ 446 w 594"/>
              <a:gd name="T75" fmla="*/ 553 h 592"/>
              <a:gd name="T76" fmla="*/ 148 w 594"/>
              <a:gd name="T77" fmla="*/ 549 h 592"/>
              <a:gd name="T78" fmla="*/ 427 w 594"/>
              <a:gd name="T79" fmla="*/ 532 h 592"/>
              <a:gd name="T80" fmla="*/ 446 w 594"/>
              <a:gd name="T81" fmla="*/ 553 h 592"/>
              <a:gd name="T82" fmla="*/ 481 w 594"/>
              <a:gd name="T83" fmla="*/ 555 h 592"/>
              <a:gd name="T84" fmla="*/ 467 w 594"/>
              <a:gd name="T85" fmla="*/ 532 h 592"/>
              <a:gd name="T86" fmla="*/ 510 w 594"/>
              <a:gd name="T87" fmla="*/ 507 h 592"/>
              <a:gd name="T88" fmla="*/ 515 w 594"/>
              <a:gd name="T89" fmla="*/ 527 h 592"/>
              <a:gd name="T90" fmla="*/ 418 w 594"/>
              <a:gd name="T91" fmla="*/ 505 h 592"/>
              <a:gd name="T92" fmla="*/ 437 w 594"/>
              <a:gd name="T93" fmla="*/ 477 h 592"/>
              <a:gd name="T94" fmla="*/ 498 w 594"/>
              <a:gd name="T95" fmla="*/ 493 h 592"/>
              <a:gd name="T96" fmla="*/ 457 w 594"/>
              <a:gd name="T97" fmla="*/ 498 h 592"/>
              <a:gd name="T98" fmla="*/ 437 w 594"/>
              <a:gd name="T99" fmla="*/ 477 h 592"/>
              <a:gd name="T100" fmla="*/ 422 w 594"/>
              <a:gd name="T101" fmla="*/ 498 h 592"/>
              <a:gd name="T102" fmla="*/ 372 w 594"/>
              <a:gd name="T103" fmla="*/ 481 h 592"/>
              <a:gd name="T104" fmla="*/ 420 w 594"/>
              <a:gd name="T105" fmla="*/ 478 h 592"/>
              <a:gd name="T106" fmla="*/ 552 w 594"/>
              <a:gd name="T107" fmla="*/ 42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94" h="592">
                <a:moveTo>
                  <a:pt x="555" y="0"/>
                </a:moveTo>
                <a:cubicBezTo>
                  <a:pt x="39" y="0"/>
                  <a:pt x="39" y="0"/>
                  <a:pt x="39" y="0"/>
                </a:cubicBezTo>
                <a:cubicBezTo>
                  <a:pt x="18" y="0"/>
                  <a:pt x="0" y="17"/>
                  <a:pt x="0" y="39"/>
                </a:cubicBezTo>
                <a:cubicBezTo>
                  <a:pt x="0" y="387"/>
                  <a:pt x="0" y="387"/>
                  <a:pt x="0" y="387"/>
                </a:cubicBezTo>
                <a:cubicBezTo>
                  <a:pt x="0" y="408"/>
                  <a:pt x="18" y="425"/>
                  <a:pt x="39" y="425"/>
                </a:cubicBezTo>
                <a:cubicBezTo>
                  <a:pt x="202" y="425"/>
                  <a:pt x="202" y="425"/>
                  <a:pt x="202" y="425"/>
                </a:cubicBezTo>
                <a:cubicBezTo>
                  <a:pt x="202" y="468"/>
                  <a:pt x="202" y="468"/>
                  <a:pt x="202" y="468"/>
                </a:cubicBezTo>
                <a:cubicBezTo>
                  <a:pt x="170" y="468"/>
                  <a:pt x="138" y="468"/>
                  <a:pt x="106" y="468"/>
                </a:cubicBezTo>
                <a:cubicBezTo>
                  <a:pt x="98" y="468"/>
                  <a:pt x="90" y="471"/>
                  <a:pt x="87" y="474"/>
                </a:cubicBezTo>
                <a:cubicBezTo>
                  <a:pt x="66" y="502"/>
                  <a:pt x="39" y="530"/>
                  <a:pt x="18" y="557"/>
                </a:cubicBezTo>
                <a:cubicBezTo>
                  <a:pt x="17" y="558"/>
                  <a:pt x="17" y="558"/>
                  <a:pt x="17" y="559"/>
                </a:cubicBezTo>
                <a:cubicBezTo>
                  <a:pt x="17" y="559"/>
                  <a:pt x="17" y="559"/>
                  <a:pt x="17" y="559"/>
                </a:cubicBezTo>
                <a:cubicBezTo>
                  <a:pt x="17" y="561"/>
                  <a:pt x="17" y="561"/>
                  <a:pt x="17" y="561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87"/>
                  <a:pt x="17" y="587"/>
                  <a:pt x="17" y="587"/>
                </a:cubicBezTo>
                <a:cubicBezTo>
                  <a:pt x="17" y="590"/>
                  <a:pt x="23" y="592"/>
                  <a:pt x="32" y="592"/>
                </a:cubicBezTo>
                <a:cubicBezTo>
                  <a:pt x="206" y="592"/>
                  <a:pt x="388" y="592"/>
                  <a:pt x="563" y="592"/>
                </a:cubicBezTo>
                <a:cubicBezTo>
                  <a:pt x="571" y="592"/>
                  <a:pt x="577" y="590"/>
                  <a:pt x="577" y="587"/>
                </a:cubicBezTo>
                <a:cubicBezTo>
                  <a:pt x="577" y="587"/>
                  <a:pt x="577" y="587"/>
                  <a:pt x="577" y="587"/>
                </a:cubicBezTo>
                <a:cubicBezTo>
                  <a:pt x="577" y="561"/>
                  <a:pt x="577" y="561"/>
                  <a:pt x="577" y="561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9"/>
                  <a:pt x="577" y="559"/>
                  <a:pt x="577" y="559"/>
                </a:cubicBezTo>
                <a:cubicBezTo>
                  <a:pt x="577" y="558"/>
                  <a:pt x="577" y="558"/>
                  <a:pt x="576" y="557"/>
                </a:cubicBezTo>
                <a:cubicBezTo>
                  <a:pt x="555" y="530"/>
                  <a:pt x="528" y="502"/>
                  <a:pt x="507" y="474"/>
                </a:cubicBezTo>
                <a:cubicBezTo>
                  <a:pt x="504" y="471"/>
                  <a:pt x="496" y="468"/>
                  <a:pt x="489" y="468"/>
                </a:cubicBezTo>
                <a:cubicBezTo>
                  <a:pt x="456" y="468"/>
                  <a:pt x="424" y="468"/>
                  <a:pt x="392" y="468"/>
                </a:cubicBezTo>
                <a:cubicBezTo>
                  <a:pt x="392" y="425"/>
                  <a:pt x="392" y="425"/>
                  <a:pt x="392" y="425"/>
                </a:cubicBezTo>
                <a:cubicBezTo>
                  <a:pt x="555" y="425"/>
                  <a:pt x="555" y="425"/>
                  <a:pt x="555" y="425"/>
                </a:cubicBezTo>
                <a:cubicBezTo>
                  <a:pt x="577" y="425"/>
                  <a:pt x="594" y="408"/>
                  <a:pt x="594" y="387"/>
                </a:cubicBezTo>
                <a:cubicBezTo>
                  <a:pt x="594" y="39"/>
                  <a:pt x="594" y="39"/>
                  <a:pt x="594" y="39"/>
                </a:cubicBezTo>
                <a:cubicBezTo>
                  <a:pt x="594" y="17"/>
                  <a:pt x="577" y="0"/>
                  <a:pt x="555" y="0"/>
                </a:cubicBezTo>
                <a:close/>
                <a:moveTo>
                  <a:pt x="358" y="496"/>
                </a:moveTo>
                <a:cubicBezTo>
                  <a:pt x="358" y="497"/>
                  <a:pt x="355" y="498"/>
                  <a:pt x="351" y="498"/>
                </a:cubicBezTo>
                <a:cubicBezTo>
                  <a:pt x="315" y="498"/>
                  <a:pt x="315" y="498"/>
                  <a:pt x="315" y="498"/>
                </a:cubicBezTo>
                <a:cubicBezTo>
                  <a:pt x="309" y="498"/>
                  <a:pt x="306" y="496"/>
                  <a:pt x="306" y="496"/>
                </a:cubicBezTo>
                <a:cubicBezTo>
                  <a:pt x="306" y="482"/>
                  <a:pt x="306" y="482"/>
                  <a:pt x="306" y="482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81"/>
                  <a:pt x="306" y="481"/>
                  <a:pt x="306" y="481"/>
                </a:cubicBezTo>
                <a:cubicBezTo>
                  <a:pt x="306" y="478"/>
                  <a:pt x="306" y="478"/>
                  <a:pt x="306" y="478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6" y="477"/>
                  <a:pt x="306" y="477"/>
                  <a:pt x="306" y="477"/>
                </a:cubicBezTo>
                <a:cubicBezTo>
                  <a:pt x="307" y="476"/>
                  <a:pt x="310" y="475"/>
                  <a:pt x="313" y="475"/>
                </a:cubicBezTo>
                <a:cubicBezTo>
                  <a:pt x="346" y="475"/>
                  <a:pt x="346" y="475"/>
                  <a:pt x="346" y="475"/>
                </a:cubicBezTo>
                <a:cubicBezTo>
                  <a:pt x="351" y="475"/>
                  <a:pt x="354" y="477"/>
                  <a:pt x="354" y="478"/>
                </a:cubicBezTo>
                <a:cubicBezTo>
                  <a:pt x="356" y="485"/>
                  <a:pt x="356" y="485"/>
                  <a:pt x="356" y="485"/>
                </a:cubicBezTo>
                <a:cubicBezTo>
                  <a:pt x="358" y="492"/>
                  <a:pt x="358" y="492"/>
                  <a:pt x="358" y="492"/>
                </a:cubicBezTo>
                <a:lnTo>
                  <a:pt x="358" y="496"/>
                </a:lnTo>
                <a:close/>
                <a:moveTo>
                  <a:pt x="388" y="504"/>
                </a:moveTo>
                <a:cubicBezTo>
                  <a:pt x="394" y="504"/>
                  <a:pt x="398" y="505"/>
                  <a:pt x="399" y="507"/>
                </a:cubicBezTo>
                <a:cubicBezTo>
                  <a:pt x="401" y="514"/>
                  <a:pt x="401" y="514"/>
                  <a:pt x="401" y="514"/>
                </a:cubicBezTo>
                <a:cubicBezTo>
                  <a:pt x="404" y="521"/>
                  <a:pt x="404" y="521"/>
                  <a:pt x="404" y="521"/>
                </a:cubicBezTo>
                <a:cubicBezTo>
                  <a:pt x="404" y="525"/>
                  <a:pt x="404" y="525"/>
                  <a:pt x="404" y="525"/>
                </a:cubicBezTo>
                <a:cubicBezTo>
                  <a:pt x="404" y="525"/>
                  <a:pt x="402" y="527"/>
                  <a:pt x="396" y="527"/>
                </a:cubicBezTo>
                <a:cubicBezTo>
                  <a:pt x="396" y="527"/>
                  <a:pt x="396" y="527"/>
                  <a:pt x="396" y="527"/>
                </a:cubicBezTo>
                <a:cubicBezTo>
                  <a:pt x="356" y="527"/>
                  <a:pt x="356" y="527"/>
                  <a:pt x="356" y="527"/>
                </a:cubicBezTo>
                <a:cubicBezTo>
                  <a:pt x="350" y="527"/>
                  <a:pt x="346" y="525"/>
                  <a:pt x="346" y="524"/>
                </a:cubicBezTo>
                <a:cubicBezTo>
                  <a:pt x="344" y="510"/>
                  <a:pt x="344" y="510"/>
                  <a:pt x="344" y="510"/>
                </a:cubicBezTo>
                <a:cubicBezTo>
                  <a:pt x="344" y="506"/>
                  <a:pt x="344" y="506"/>
                  <a:pt x="344" y="506"/>
                </a:cubicBezTo>
                <a:cubicBezTo>
                  <a:pt x="344" y="505"/>
                  <a:pt x="346" y="504"/>
                  <a:pt x="352" y="504"/>
                </a:cubicBezTo>
                <a:lnTo>
                  <a:pt x="388" y="504"/>
                </a:lnTo>
                <a:close/>
                <a:moveTo>
                  <a:pt x="244" y="498"/>
                </a:moveTo>
                <a:cubicBezTo>
                  <a:pt x="239" y="498"/>
                  <a:pt x="236" y="497"/>
                  <a:pt x="236" y="496"/>
                </a:cubicBezTo>
                <a:cubicBezTo>
                  <a:pt x="236" y="492"/>
                  <a:pt x="236" y="492"/>
                  <a:pt x="236" y="492"/>
                </a:cubicBezTo>
                <a:cubicBezTo>
                  <a:pt x="237" y="487"/>
                  <a:pt x="237" y="487"/>
                  <a:pt x="237" y="487"/>
                </a:cubicBezTo>
                <a:cubicBezTo>
                  <a:pt x="240" y="478"/>
                  <a:pt x="240" y="478"/>
                  <a:pt x="240" y="478"/>
                </a:cubicBezTo>
                <a:cubicBezTo>
                  <a:pt x="240" y="477"/>
                  <a:pt x="243" y="475"/>
                  <a:pt x="248" y="475"/>
                </a:cubicBezTo>
                <a:cubicBezTo>
                  <a:pt x="281" y="475"/>
                  <a:pt x="281" y="475"/>
                  <a:pt x="281" y="475"/>
                </a:cubicBezTo>
                <a:cubicBezTo>
                  <a:pt x="285" y="475"/>
                  <a:pt x="287" y="476"/>
                  <a:pt x="288" y="477"/>
                </a:cubicBezTo>
                <a:cubicBezTo>
                  <a:pt x="288" y="477"/>
                  <a:pt x="288" y="477"/>
                  <a:pt x="288" y="477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288" y="489"/>
                  <a:pt x="288" y="489"/>
                  <a:pt x="288" y="489"/>
                </a:cubicBezTo>
                <a:cubicBezTo>
                  <a:pt x="288" y="496"/>
                  <a:pt x="288" y="496"/>
                  <a:pt x="288" y="496"/>
                </a:cubicBezTo>
                <a:cubicBezTo>
                  <a:pt x="288" y="496"/>
                  <a:pt x="285" y="498"/>
                  <a:pt x="279" y="498"/>
                </a:cubicBezTo>
                <a:lnTo>
                  <a:pt x="244" y="498"/>
                </a:lnTo>
                <a:close/>
                <a:moveTo>
                  <a:pt x="250" y="506"/>
                </a:moveTo>
                <a:cubicBezTo>
                  <a:pt x="250" y="510"/>
                  <a:pt x="250" y="510"/>
                  <a:pt x="250" y="510"/>
                </a:cubicBezTo>
                <a:cubicBezTo>
                  <a:pt x="248" y="524"/>
                  <a:pt x="248" y="524"/>
                  <a:pt x="248" y="524"/>
                </a:cubicBezTo>
                <a:cubicBezTo>
                  <a:pt x="248" y="525"/>
                  <a:pt x="244" y="527"/>
                  <a:pt x="238" y="527"/>
                </a:cubicBezTo>
                <a:cubicBezTo>
                  <a:pt x="238" y="527"/>
                  <a:pt x="238" y="527"/>
                  <a:pt x="238" y="527"/>
                </a:cubicBezTo>
                <a:cubicBezTo>
                  <a:pt x="198" y="527"/>
                  <a:pt x="198" y="527"/>
                  <a:pt x="198" y="527"/>
                </a:cubicBezTo>
                <a:cubicBezTo>
                  <a:pt x="192" y="527"/>
                  <a:pt x="190" y="525"/>
                  <a:pt x="190" y="525"/>
                </a:cubicBezTo>
                <a:cubicBezTo>
                  <a:pt x="190" y="521"/>
                  <a:pt x="190" y="521"/>
                  <a:pt x="190" y="521"/>
                </a:cubicBezTo>
                <a:cubicBezTo>
                  <a:pt x="196" y="507"/>
                  <a:pt x="196" y="507"/>
                  <a:pt x="196" y="507"/>
                </a:cubicBezTo>
                <a:cubicBezTo>
                  <a:pt x="196" y="505"/>
                  <a:pt x="200" y="504"/>
                  <a:pt x="206" y="504"/>
                </a:cubicBezTo>
                <a:cubicBezTo>
                  <a:pt x="243" y="504"/>
                  <a:pt x="243" y="504"/>
                  <a:pt x="243" y="504"/>
                </a:cubicBezTo>
                <a:cubicBezTo>
                  <a:pt x="248" y="504"/>
                  <a:pt x="250" y="505"/>
                  <a:pt x="250" y="506"/>
                </a:cubicBezTo>
                <a:close/>
                <a:moveTo>
                  <a:pt x="268" y="520"/>
                </a:moveTo>
                <a:cubicBezTo>
                  <a:pt x="270" y="506"/>
                  <a:pt x="270" y="506"/>
                  <a:pt x="270" y="506"/>
                </a:cubicBezTo>
                <a:cubicBezTo>
                  <a:pt x="270" y="505"/>
                  <a:pt x="273" y="504"/>
                  <a:pt x="279" y="504"/>
                </a:cubicBezTo>
                <a:cubicBezTo>
                  <a:pt x="315" y="504"/>
                  <a:pt x="315" y="504"/>
                  <a:pt x="315" y="504"/>
                </a:cubicBezTo>
                <a:cubicBezTo>
                  <a:pt x="321" y="504"/>
                  <a:pt x="324" y="505"/>
                  <a:pt x="324" y="506"/>
                </a:cubicBezTo>
                <a:cubicBezTo>
                  <a:pt x="325" y="513"/>
                  <a:pt x="325" y="513"/>
                  <a:pt x="325" y="513"/>
                </a:cubicBezTo>
                <a:cubicBezTo>
                  <a:pt x="326" y="521"/>
                  <a:pt x="326" y="521"/>
                  <a:pt x="326" y="521"/>
                </a:cubicBezTo>
                <a:cubicBezTo>
                  <a:pt x="326" y="524"/>
                  <a:pt x="326" y="524"/>
                  <a:pt x="326" y="524"/>
                </a:cubicBezTo>
                <a:cubicBezTo>
                  <a:pt x="326" y="525"/>
                  <a:pt x="323" y="527"/>
                  <a:pt x="317" y="527"/>
                </a:cubicBezTo>
                <a:cubicBezTo>
                  <a:pt x="317" y="527"/>
                  <a:pt x="317" y="527"/>
                  <a:pt x="317" y="527"/>
                </a:cubicBezTo>
                <a:cubicBezTo>
                  <a:pt x="277" y="527"/>
                  <a:pt x="277" y="527"/>
                  <a:pt x="277" y="527"/>
                </a:cubicBezTo>
                <a:cubicBezTo>
                  <a:pt x="271" y="527"/>
                  <a:pt x="268" y="525"/>
                  <a:pt x="268" y="524"/>
                </a:cubicBezTo>
                <a:lnTo>
                  <a:pt x="268" y="520"/>
                </a:lnTo>
                <a:close/>
                <a:moveTo>
                  <a:pt x="166" y="493"/>
                </a:moveTo>
                <a:cubicBezTo>
                  <a:pt x="173" y="480"/>
                  <a:pt x="173" y="480"/>
                  <a:pt x="173" y="480"/>
                </a:cubicBezTo>
                <a:cubicBezTo>
                  <a:pt x="174" y="478"/>
                  <a:pt x="174" y="478"/>
                  <a:pt x="174" y="478"/>
                </a:cubicBezTo>
                <a:cubicBezTo>
                  <a:pt x="175" y="477"/>
                  <a:pt x="179" y="475"/>
                  <a:pt x="184" y="475"/>
                </a:cubicBezTo>
                <a:cubicBezTo>
                  <a:pt x="216" y="475"/>
                  <a:pt x="216" y="475"/>
                  <a:pt x="216" y="475"/>
                </a:cubicBezTo>
                <a:cubicBezTo>
                  <a:pt x="220" y="475"/>
                  <a:pt x="222" y="476"/>
                  <a:pt x="223" y="477"/>
                </a:cubicBezTo>
                <a:cubicBezTo>
                  <a:pt x="223" y="481"/>
                  <a:pt x="223" y="481"/>
                  <a:pt x="223" y="481"/>
                </a:cubicBezTo>
                <a:cubicBezTo>
                  <a:pt x="218" y="495"/>
                  <a:pt x="218" y="495"/>
                  <a:pt x="218" y="495"/>
                </a:cubicBezTo>
                <a:cubicBezTo>
                  <a:pt x="218" y="496"/>
                  <a:pt x="214" y="498"/>
                  <a:pt x="208" y="498"/>
                </a:cubicBezTo>
                <a:cubicBezTo>
                  <a:pt x="172" y="498"/>
                  <a:pt x="172" y="498"/>
                  <a:pt x="172" y="498"/>
                </a:cubicBezTo>
                <a:cubicBezTo>
                  <a:pt x="168" y="498"/>
                  <a:pt x="166" y="497"/>
                  <a:pt x="166" y="497"/>
                </a:cubicBezTo>
                <a:lnTo>
                  <a:pt x="166" y="493"/>
                </a:lnTo>
                <a:close/>
                <a:moveTo>
                  <a:pt x="96" y="493"/>
                </a:moveTo>
                <a:cubicBezTo>
                  <a:pt x="96" y="493"/>
                  <a:pt x="96" y="493"/>
                  <a:pt x="96" y="493"/>
                </a:cubicBezTo>
                <a:cubicBezTo>
                  <a:pt x="101" y="487"/>
                  <a:pt x="101" y="487"/>
                  <a:pt x="101" y="487"/>
                </a:cubicBezTo>
                <a:cubicBezTo>
                  <a:pt x="108" y="479"/>
                  <a:pt x="108" y="479"/>
                  <a:pt x="108" y="479"/>
                </a:cubicBezTo>
                <a:cubicBezTo>
                  <a:pt x="109" y="477"/>
                  <a:pt x="114" y="475"/>
                  <a:pt x="119" y="475"/>
                </a:cubicBezTo>
                <a:cubicBezTo>
                  <a:pt x="152" y="475"/>
                  <a:pt x="152" y="475"/>
                  <a:pt x="152" y="475"/>
                </a:cubicBezTo>
                <a:cubicBezTo>
                  <a:pt x="155" y="475"/>
                  <a:pt x="157" y="476"/>
                  <a:pt x="157" y="477"/>
                </a:cubicBezTo>
                <a:cubicBezTo>
                  <a:pt x="157" y="480"/>
                  <a:pt x="157" y="480"/>
                  <a:pt x="157" y="480"/>
                </a:cubicBezTo>
                <a:cubicBezTo>
                  <a:pt x="153" y="488"/>
                  <a:pt x="153" y="488"/>
                  <a:pt x="153" y="488"/>
                </a:cubicBezTo>
                <a:cubicBezTo>
                  <a:pt x="148" y="495"/>
                  <a:pt x="148" y="495"/>
                  <a:pt x="148" y="495"/>
                </a:cubicBezTo>
                <a:cubicBezTo>
                  <a:pt x="147" y="496"/>
                  <a:pt x="143" y="498"/>
                  <a:pt x="137" y="498"/>
                </a:cubicBezTo>
                <a:cubicBezTo>
                  <a:pt x="101" y="498"/>
                  <a:pt x="101" y="498"/>
                  <a:pt x="101" y="498"/>
                </a:cubicBezTo>
                <a:cubicBezTo>
                  <a:pt x="98" y="498"/>
                  <a:pt x="96" y="497"/>
                  <a:pt x="96" y="497"/>
                </a:cubicBezTo>
                <a:lnTo>
                  <a:pt x="96" y="493"/>
                </a:lnTo>
                <a:close/>
                <a:moveTo>
                  <a:pt x="72" y="521"/>
                </a:moveTo>
                <a:cubicBezTo>
                  <a:pt x="84" y="507"/>
                  <a:pt x="84" y="507"/>
                  <a:pt x="84" y="507"/>
                </a:cubicBezTo>
                <a:cubicBezTo>
                  <a:pt x="86" y="505"/>
                  <a:pt x="91" y="504"/>
                  <a:pt x="96" y="504"/>
                </a:cubicBezTo>
                <a:cubicBezTo>
                  <a:pt x="170" y="504"/>
                  <a:pt x="170" y="504"/>
                  <a:pt x="170" y="504"/>
                </a:cubicBezTo>
                <a:cubicBezTo>
                  <a:pt x="174" y="504"/>
                  <a:pt x="176" y="505"/>
                  <a:pt x="177" y="505"/>
                </a:cubicBezTo>
                <a:cubicBezTo>
                  <a:pt x="177" y="509"/>
                  <a:pt x="177" y="509"/>
                  <a:pt x="177" y="509"/>
                </a:cubicBezTo>
                <a:cubicBezTo>
                  <a:pt x="174" y="514"/>
                  <a:pt x="174" y="514"/>
                  <a:pt x="174" y="514"/>
                </a:cubicBezTo>
                <a:cubicBezTo>
                  <a:pt x="170" y="524"/>
                  <a:pt x="170" y="524"/>
                  <a:pt x="170" y="524"/>
                </a:cubicBezTo>
                <a:cubicBezTo>
                  <a:pt x="169" y="525"/>
                  <a:pt x="165" y="527"/>
                  <a:pt x="158" y="527"/>
                </a:cubicBezTo>
                <a:cubicBezTo>
                  <a:pt x="158" y="527"/>
                  <a:pt x="158" y="527"/>
                  <a:pt x="158" y="527"/>
                </a:cubicBezTo>
                <a:cubicBezTo>
                  <a:pt x="79" y="527"/>
                  <a:pt x="79" y="527"/>
                  <a:pt x="79" y="527"/>
                </a:cubicBezTo>
                <a:cubicBezTo>
                  <a:pt x="74" y="527"/>
                  <a:pt x="72" y="526"/>
                  <a:pt x="72" y="525"/>
                </a:cubicBezTo>
                <a:lnTo>
                  <a:pt x="72" y="521"/>
                </a:lnTo>
                <a:close/>
                <a:moveTo>
                  <a:pt x="134" y="538"/>
                </a:moveTo>
                <a:cubicBezTo>
                  <a:pt x="126" y="552"/>
                  <a:pt x="126" y="552"/>
                  <a:pt x="126" y="552"/>
                </a:cubicBezTo>
                <a:cubicBezTo>
                  <a:pt x="126" y="553"/>
                  <a:pt x="120" y="555"/>
                  <a:pt x="113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6" y="555"/>
                  <a:pt x="56" y="555"/>
                  <a:pt x="56" y="555"/>
                </a:cubicBezTo>
                <a:cubicBezTo>
                  <a:pt x="51" y="555"/>
                  <a:pt x="49" y="554"/>
                  <a:pt x="48" y="554"/>
                </a:cubicBezTo>
                <a:cubicBezTo>
                  <a:pt x="48" y="550"/>
                  <a:pt x="48" y="550"/>
                  <a:pt x="48" y="550"/>
                </a:cubicBezTo>
                <a:cubicBezTo>
                  <a:pt x="60" y="535"/>
                  <a:pt x="60" y="535"/>
                  <a:pt x="60" y="535"/>
                </a:cubicBezTo>
                <a:cubicBezTo>
                  <a:pt x="62" y="534"/>
                  <a:pt x="68" y="532"/>
                  <a:pt x="74" y="532"/>
                </a:cubicBezTo>
                <a:cubicBezTo>
                  <a:pt x="127" y="532"/>
                  <a:pt x="127" y="532"/>
                  <a:pt x="127" y="532"/>
                </a:cubicBezTo>
                <a:cubicBezTo>
                  <a:pt x="132" y="532"/>
                  <a:pt x="134" y="533"/>
                  <a:pt x="134" y="534"/>
                </a:cubicBezTo>
                <a:lnTo>
                  <a:pt x="134" y="538"/>
                </a:lnTo>
                <a:close/>
                <a:moveTo>
                  <a:pt x="446" y="553"/>
                </a:moveTo>
                <a:cubicBezTo>
                  <a:pt x="446" y="554"/>
                  <a:pt x="443" y="555"/>
                  <a:pt x="438" y="555"/>
                </a:cubicBezTo>
                <a:cubicBezTo>
                  <a:pt x="157" y="555"/>
                  <a:pt x="157" y="555"/>
                  <a:pt x="157" y="555"/>
                </a:cubicBezTo>
                <a:cubicBezTo>
                  <a:pt x="151" y="555"/>
                  <a:pt x="148" y="554"/>
                  <a:pt x="148" y="553"/>
                </a:cubicBezTo>
                <a:cubicBezTo>
                  <a:pt x="148" y="549"/>
                  <a:pt x="148" y="549"/>
                  <a:pt x="148" y="549"/>
                </a:cubicBezTo>
                <a:cubicBezTo>
                  <a:pt x="151" y="544"/>
                  <a:pt x="151" y="544"/>
                  <a:pt x="151" y="544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6" y="534"/>
                  <a:pt x="161" y="532"/>
                  <a:pt x="167" y="532"/>
                </a:cubicBezTo>
                <a:cubicBezTo>
                  <a:pt x="427" y="532"/>
                  <a:pt x="427" y="532"/>
                  <a:pt x="427" y="532"/>
                </a:cubicBezTo>
                <a:cubicBezTo>
                  <a:pt x="433" y="532"/>
                  <a:pt x="438" y="534"/>
                  <a:pt x="439" y="535"/>
                </a:cubicBezTo>
                <a:cubicBezTo>
                  <a:pt x="443" y="543"/>
                  <a:pt x="443" y="543"/>
                  <a:pt x="443" y="543"/>
                </a:cubicBezTo>
                <a:cubicBezTo>
                  <a:pt x="446" y="549"/>
                  <a:pt x="446" y="549"/>
                  <a:pt x="446" y="549"/>
                </a:cubicBezTo>
                <a:lnTo>
                  <a:pt x="446" y="553"/>
                </a:lnTo>
                <a:close/>
                <a:moveTo>
                  <a:pt x="546" y="550"/>
                </a:moveTo>
                <a:cubicBezTo>
                  <a:pt x="546" y="554"/>
                  <a:pt x="546" y="554"/>
                  <a:pt x="546" y="554"/>
                </a:cubicBezTo>
                <a:cubicBezTo>
                  <a:pt x="545" y="554"/>
                  <a:pt x="543" y="555"/>
                  <a:pt x="538" y="555"/>
                </a:cubicBezTo>
                <a:cubicBezTo>
                  <a:pt x="481" y="555"/>
                  <a:pt x="481" y="555"/>
                  <a:pt x="481" y="555"/>
                </a:cubicBezTo>
                <a:cubicBezTo>
                  <a:pt x="474" y="555"/>
                  <a:pt x="469" y="553"/>
                  <a:pt x="468" y="552"/>
                </a:cubicBezTo>
                <a:cubicBezTo>
                  <a:pt x="460" y="538"/>
                  <a:pt x="460" y="538"/>
                  <a:pt x="460" y="538"/>
                </a:cubicBezTo>
                <a:cubicBezTo>
                  <a:pt x="460" y="534"/>
                  <a:pt x="460" y="534"/>
                  <a:pt x="460" y="534"/>
                </a:cubicBezTo>
                <a:cubicBezTo>
                  <a:pt x="460" y="533"/>
                  <a:pt x="462" y="532"/>
                  <a:pt x="467" y="532"/>
                </a:cubicBezTo>
                <a:cubicBezTo>
                  <a:pt x="520" y="532"/>
                  <a:pt x="520" y="532"/>
                  <a:pt x="520" y="532"/>
                </a:cubicBezTo>
                <a:cubicBezTo>
                  <a:pt x="526" y="532"/>
                  <a:pt x="532" y="534"/>
                  <a:pt x="534" y="535"/>
                </a:cubicBezTo>
                <a:lnTo>
                  <a:pt x="546" y="550"/>
                </a:lnTo>
                <a:close/>
                <a:moveTo>
                  <a:pt x="510" y="507"/>
                </a:moveTo>
                <a:cubicBezTo>
                  <a:pt x="522" y="521"/>
                  <a:pt x="522" y="521"/>
                  <a:pt x="522" y="521"/>
                </a:cubicBezTo>
                <a:cubicBezTo>
                  <a:pt x="522" y="525"/>
                  <a:pt x="522" y="525"/>
                  <a:pt x="522" y="525"/>
                </a:cubicBezTo>
                <a:cubicBezTo>
                  <a:pt x="522" y="526"/>
                  <a:pt x="520" y="527"/>
                  <a:pt x="515" y="527"/>
                </a:cubicBezTo>
                <a:cubicBezTo>
                  <a:pt x="515" y="527"/>
                  <a:pt x="515" y="527"/>
                  <a:pt x="515" y="527"/>
                </a:cubicBezTo>
                <a:cubicBezTo>
                  <a:pt x="436" y="527"/>
                  <a:pt x="436" y="527"/>
                  <a:pt x="436" y="527"/>
                </a:cubicBezTo>
                <a:cubicBezTo>
                  <a:pt x="429" y="527"/>
                  <a:pt x="425" y="525"/>
                  <a:pt x="424" y="524"/>
                </a:cubicBezTo>
                <a:cubicBezTo>
                  <a:pt x="418" y="509"/>
                  <a:pt x="418" y="509"/>
                  <a:pt x="418" y="509"/>
                </a:cubicBezTo>
                <a:cubicBezTo>
                  <a:pt x="418" y="505"/>
                  <a:pt x="418" y="505"/>
                  <a:pt x="418" y="505"/>
                </a:cubicBezTo>
                <a:cubicBezTo>
                  <a:pt x="418" y="505"/>
                  <a:pt x="420" y="504"/>
                  <a:pt x="424" y="504"/>
                </a:cubicBezTo>
                <a:cubicBezTo>
                  <a:pt x="498" y="504"/>
                  <a:pt x="498" y="504"/>
                  <a:pt x="498" y="504"/>
                </a:cubicBezTo>
                <a:cubicBezTo>
                  <a:pt x="503" y="504"/>
                  <a:pt x="509" y="505"/>
                  <a:pt x="510" y="507"/>
                </a:cubicBezTo>
                <a:close/>
                <a:moveTo>
                  <a:pt x="437" y="477"/>
                </a:moveTo>
                <a:cubicBezTo>
                  <a:pt x="437" y="476"/>
                  <a:pt x="439" y="475"/>
                  <a:pt x="442" y="475"/>
                </a:cubicBezTo>
                <a:cubicBezTo>
                  <a:pt x="475" y="475"/>
                  <a:pt x="475" y="475"/>
                  <a:pt x="475" y="475"/>
                </a:cubicBezTo>
                <a:cubicBezTo>
                  <a:pt x="480" y="475"/>
                  <a:pt x="485" y="477"/>
                  <a:pt x="486" y="479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3"/>
                  <a:pt x="498" y="493"/>
                  <a:pt x="498" y="493"/>
                </a:cubicBezTo>
                <a:cubicBezTo>
                  <a:pt x="498" y="497"/>
                  <a:pt x="498" y="497"/>
                  <a:pt x="498" y="497"/>
                </a:cubicBezTo>
                <a:cubicBezTo>
                  <a:pt x="498" y="497"/>
                  <a:pt x="497" y="498"/>
                  <a:pt x="493" y="498"/>
                </a:cubicBezTo>
                <a:cubicBezTo>
                  <a:pt x="457" y="498"/>
                  <a:pt x="457" y="498"/>
                  <a:pt x="457" y="498"/>
                </a:cubicBezTo>
                <a:cubicBezTo>
                  <a:pt x="451" y="498"/>
                  <a:pt x="447" y="496"/>
                  <a:pt x="446" y="495"/>
                </a:cubicBezTo>
                <a:cubicBezTo>
                  <a:pt x="444" y="492"/>
                  <a:pt x="444" y="492"/>
                  <a:pt x="444" y="492"/>
                </a:cubicBezTo>
                <a:cubicBezTo>
                  <a:pt x="437" y="481"/>
                  <a:pt x="437" y="481"/>
                  <a:pt x="437" y="481"/>
                </a:cubicBezTo>
                <a:lnTo>
                  <a:pt x="437" y="477"/>
                </a:lnTo>
                <a:close/>
                <a:moveTo>
                  <a:pt x="420" y="478"/>
                </a:moveTo>
                <a:cubicBezTo>
                  <a:pt x="428" y="493"/>
                  <a:pt x="428" y="493"/>
                  <a:pt x="428" y="493"/>
                </a:cubicBezTo>
                <a:cubicBezTo>
                  <a:pt x="428" y="497"/>
                  <a:pt x="428" y="497"/>
                  <a:pt x="428" y="497"/>
                </a:cubicBezTo>
                <a:cubicBezTo>
                  <a:pt x="428" y="497"/>
                  <a:pt x="426" y="498"/>
                  <a:pt x="422" y="498"/>
                </a:cubicBezTo>
                <a:cubicBezTo>
                  <a:pt x="386" y="498"/>
                  <a:pt x="386" y="498"/>
                  <a:pt x="386" y="498"/>
                </a:cubicBezTo>
                <a:cubicBezTo>
                  <a:pt x="380" y="498"/>
                  <a:pt x="376" y="496"/>
                  <a:pt x="376" y="495"/>
                </a:cubicBezTo>
                <a:cubicBezTo>
                  <a:pt x="373" y="486"/>
                  <a:pt x="373" y="486"/>
                  <a:pt x="373" y="486"/>
                </a:cubicBezTo>
                <a:cubicBezTo>
                  <a:pt x="372" y="481"/>
                  <a:pt x="372" y="481"/>
                  <a:pt x="372" y="481"/>
                </a:cubicBezTo>
                <a:cubicBezTo>
                  <a:pt x="372" y="477"/>
                  <a:pt x="372" y="477"/>
                  <a:pt x="372" y="477"/>
                </a:cubicBezTo>
                <a:cubicBezTo>
                  <a:pt x="372" y="476"/>
                  <a:pt x="374" y="475"/>
                  <a:pt x="378" y="475"/>
                </a:cubicBezTo>
                <a:cubicBezTo>
                  <a:pt x="410" y="475"/>
                  <a:pt x="410" y="475"/>
                  <a:pt x="410" y="475"/>
                </a:cubicBezTo>
                <a:cubicBezTo>
                  <a:pt x="415" y="475"/>
                  <a:pt x="419" y="477"/>
                  <a:pt x="420" y="478"/>
                </a:cubicBezTo>
                <a:close/>
                <a:moveTo>
                  <a:pt x="552" y="384"/>
                </a:moveTo>
                <a:cubicBezTo>
                  <a:pt x="42" y="384"/>
                  <a:pt x="42" y="384"/>
                  <a:pt x="42" y="384"/>
                </a:cubicBezTo>
                <a:cubicBezTo>
                  <a:pt x="42" y="42"/>
                  <a:pt x="42" y="42"/>
                  <a:pt x="42" y="42"/>
                </a:cubicBezTo>
                <a:cubicBezTo>
                  <a:pt x="552" y="42"/>
                  <a:pt x="552" y="42"/>
                  <a:pt x="552" y="42"/>
                </a:cubicBezTo>
                <a:lnTo>
                  <a:pt x="552" y="38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39" name="Group 53"/>
          <p:cNvGrpSpPr>
            <a:grpSpLocks noChangeAspect="1"/>
          </p:cNvGrpSpPr>
          <p:nvPr/>
        </p:nvGrpSpPr>
        <p:grpSpPr bwMode="auto">
          <a:xfrm>
            <a:off x="14533049" y="2734175"/>
            <a:ext cx="365838" cy="343659"/>
            <a:chOff x="6115" y="13"/>
            <a:chExt cx="652" cy="616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0" name="Freeform 54"/>
            <p:cNvSpPr>
              <a:spLocks noEditPoints="1"/>
            </p:cNvSpPr>
            <p:nvPr/>
          </p:nvSpPr>
          <p:spPr bwMode="auto">
            <a:xfrm>
              <a:off x="6115" y="42"/>
              <a:ext cx="437" cy="587"/>
            </a:xfrm>
            <a:custGeom>
              <a:avLst/>
              <a:gdLst>
                <a:gd name="T0" fmla="*/ 58 w 61"/>
                <a:gd name="T1" fmla="*/ 46 h 82"/>
                <a:gd name="T2" fmla="*/ 57 w 61"/>
                <a:gd name="T3" fmla="*/ 40 h 82"/>
                <a:gd name="T4" fmla="*/ 54 w 61"/>
                <a:gd name="T5" fmla="*/ 51 h 82"/>
                <a:gd name="T6" fmla="*/ 47 w 61"/>
                <a:gd name="T7" fmla="*/ 74 h 82"/>
                <a:gd name="T8" fmla="*/ 7 w 61"/>
                <a:gd name="T9" fmla="*/ 63 h 82"/>
                <a:gd name="T10" fmla="*/ 22 w 61"/>
                <a:gd name="T11" fmla="*/ 8 h 82"/>
                <a:gd name="T12" fmla="*/ 50 w 61"/>
                <a:gd name="T13" fmla="*/ 16 h 82"/>
                <a:gd name="T14" fmla="*/ 52 w 61"/>
                <a:gd name="T15" fmla="*/ 16 h 82"/>
                <a:gd name="T16" fmla="*/ 51 w 61"/>
                <a:gd name="T17" fmla="*/ 11 h 82"/>
                <a:gd name="T18" fmla="*/ 51 w 61"/>
                <a:gd name="T19" fmla="*/ 9 h 82"/>
                <a:gd name="T20" fmla="*/ 50 w 61"/>
                <a:gd name="T21" fmla="*/ 9 h 82"/>
                <a:gd name="T22" fmla="*/ 24 w 61"/>
                <a:gd name="T23" fmla="*/ 1 h 82"/>
                <a:gd name="T24" fmla="*/ 17 w 61"/>
                <a:gd name="T25" fmla="*/ 5 h 82"/>
                <a:gd name="T26" fmla="*/ 0 w 61"/>
                <a:gd name="T27" fmla="*/ 63 h 82"/>
                <a:gd name="T28" fmla="*/ 4 w 61"/>
                <a:gd name="T29" fmla="*/ 70 h 82"/>
                <a:gd name="T30" fmla="*/ 46 w 61"/>
                <a:gd name="T31" fmla="*/ 82 h 82"/>
                <a:gd name="T32" fmla="*/ 53 w 61"/>
                <a:gd name="T33" fmla="*/ 78 h 82"/>
                <a:gd name="T34" fmla="*/ 60 w 61"/>
                <a:gd name="T35" fmla="*/ 51 h 82"/>
                <a:gd name="T36" fmla="*/ 61 w 61"/>
                <a:gd name="T37" fmla="*/ 49 h 82"/>
                <a:gd name="T38" fmla="*/ 58 w 61"/>
                <a:gd name="T39" fmla="*/ 46 h 82"/>
                <a:gd name="T40" fmla="*/ 30 w 61"/>
                <a:gd name="T41" fmla="*/ 73 h 82"/>
                <a:gd name="T42" fmla="*/ 27 w 61"/>
                <a:gd name="T43" fmla="*/ 74 h 82"/>
                <a:gd name="T44" fmla="*/ 24 w 61"/>
                <a:gd name="T45" fmla="*/ 73 h 82"/>
                <a:gd name="T46" fmla="*/ 23 w 61"/>
                <a:gd name="T47" fmla="*/ 71 h 82"/>
                <a:gd name="T48" fmla="*/ 25 w 61"/>
                <a:gd name="T49" fmla="*/ 70 h 82"/>
                <a:gd name="T50" fmla="*/ 28 w 61"/>
                <a:gd name="T51" fmla="*/ 71 h 82"/>
                <a:gd name="T52" fmla="*/ 30 w 61"/>
                <a:gd name="T53" fmla="*/ 7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82">
                  <a:moveTo>
                    <a:pt x="58" y="46"/>
                  </a:moveTo>
                  <a:cubicBezTo>
                    <a:pt x="58" y="46"/>
                    <a:pt x="58" y="46"/>
                    <a:pt x="57" y="40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35" y="11"/>
                    <a:pt x="44" y="14"/>
                    <a:pt x="50" y="16"/>
                  </a:cubicBezTo>
                  <a:cubicBezTo>
                    <a:pt x="51" y="16"/>
                    <a:pt x="52" y="16"/>
                    <a:pt x="52" y="16"/>
                  </a:cubicBezTo>
                  <a:cubicBezTo>
                    <a:pt x="52" y="15"/>
                    <a:pt x="52" y="13"/>
                    <a:pt x="51" y="11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9"/>
                    <a:pt x="51" y="9"/>
                    <a:pt x="50" y="9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1" y="0"/>
                    <a:pt x="18" y="2"/>
                    <a:pt x="17" y="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6"/>
                    <a:pt x="1" y="69"/>
                    <a:pt x="4" y="70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9" y="82"/>
                    <a:pt x="52" y="81"/>
                    <a:pt x="53" y="78"/>
                  </a:cubicBezTo>
                  <a:cubicBezTo>
                    <a:pt x="56" y="67"/>
                    <a:pt x="58" y="58"/>
                    <a:pt x="60" y="51"/>
                  </a:cubicBezTo>
                  <a:cubicBezTo>
                    <a:pt x="61" y="50"/>
                    <a:pt x="61" y="50"/>
                    <a:pt x="61" y="49"/>
                  </a:cubicBezTo>
                  <a:cubicBezTo>
                    <a:pt x="59" y="49"/>
                    <a:pt x="58" y="47"/>
                    <a:pt x="58" y="46"/>
                  </a:cubicBezTo>
                  <a:close/>
                  <a:moveTo>
                    <a:pt x="30" y="73"/>
                  </a:moveTo>
                  <a:cubicBezTo>
                    <a:pt x="29" y="74"/>
                    <a:pt x="28" y="74"/>
                    <a:pt x="27" y="74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3" y="73"/>
                    <a:pt x="22" y="72"/>
                    <a:pt x="23" y="71"/>
                  </a:cubicBezTo>
                  <a:cubicBezTo>
                    <a:pt x="23" y="70"/>
                    <a:pt x="24" y="70"/>
                    <a:pt x="25" y="70"/>
                  </a:cubicBezTo>
                  <a:cubicBezTo>
                    <a:pt x="28" y="71"/>
                    <a:pt x="28" y="71"/>
                    <a:pt x="28" y="71"/>
                  </a:cubicBezTo>
                  <a:cubicBezTo>
                    <a:pt x="29" y="71"/>
                    <a:pt x="30" y="72"/>
                    <a:pt x="30" y="7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  <p:sp>
          <p:nvSpPr>
            <p:cNvPr id="141" name="Freeform 55"/>
            <p:cNvSpPr>
              <a:spLocks noEditPoints="1"/>
            </p:cNvSpPr>
            <p:nvPr/>
          </p:nvSpPr>
          <p:spPr bwMode="auto">
            <a:xfrm>
              <a:off x="6481" y="13"/>
              <a:ext cx="286" cy="387"/>
            </a:xfrm>
            <a:custGeom>
              <a:avLst/>
              <a:gdLst>
                <a:gd name="T0" fmla="*/ 39 w 40"/>
                <a:gd name="T1" fmla="*/ 43 h 54"/>
                <a:gd name="T2" fmla="*/ 32 w 40"/>
                <a:gd name="T3" fmla="*/ 5 h 54"/>
                <a:gd name="T4" fmla="*/ 25 w 40"/>
                <a:gd name="T5" fmla="*/ 1 h 54"/>
                <a:gd name="T6" fmla="*/ 6 w 40"/>
                <a:gd name="T7" fmla="*/ 5 h 54"/>
                <a:gd name="T8" fmla="*/ 1 w 40"/>
                <a:gd name="T9" fmla="*/ 11 h 54"/>
                <a:gd name="T10" fmla="*/ 8 w 40"/>
                <a:gd name="T11" fmla="*/ 49 h 54"/>
                <a:gd name="T12" fmla="*/ 15 w 40"/>
                <a:gd name="T13" fmla="*/ 54 h 54"/>
                <a:gd name="T14" fmla="*/ 35 w 40"/>
                <a:gd name="T15" fmla="*/ 50 h 54"/>
                <a:gd name="T16" fmla="*/ 39 w 40"/>
                <a:gd name="T17" fmla="*/ 43 h 54"/>
                <a:gd name="T18" fmla="*/ 12 w 40"/>
                <a:gd name="T19" fmla="*/ 6 h 54"/>
                <a:gd name="T20" fmla="*/ 20 w 40"/>
                <a:gd name="T21" fmla="*/ 5 h 54"/>
                <a:gd name="T22" fmla="*/ 21 w 40"/>
                <a:gd name="T23" fmla="*/ 5 h 54"/>
                <a:gd name="T24" fmla="*/ 20 w 40"/>
                <a:gd name="T25" fmla="*/ 6 h 54"/>
                <a:gd name="T26" fmla="*/ 12 w 40"/>
                <a:gd name="T27" fmla="*/ 7 h 54"/>
                <a:gd name="T28" fmla="*/ 11 w 40"/>
                <a:gd name="T29" fmla="*/ 7 h 54"/>
                <a:gd name="T30" fmla="*/ 12 w 40"/>
                <a:gd name="T31" fmla="*/ 6 h 54"/>
                <a:gd name="T32" fmla="*/ 26 w 40"/>
                <a:gd name="T33" fmla="*/ 49 h 54"/>
                <a:gd name="T34" fmla="*/ 23 w 40"/>
                <a:gd name="T35" fmla="*/ 50 h 54"/>
                <a:gd name="T36" fmla="*/ 21 w 40"/>
                <a:gd name="T37" fmla="*/ 49 h 54"/>
                <a:gd name="T38" fmla="*/ 23 w 40"/>
                <a:gd name="T39" fmla="*/ 46 h 54"/>
                <a:gd name="T40" fmla="*/ 25 w 40"/>
                <a:gd name="T41" fmla="*/ 46 h 54"/>
                <a:gd name="T42" fmla="*/ 27 w 40"/>
                <a:gd name="T43" fmla="*/ 47 h 54"/>
                <a:gd name="T44" fmla="*/ 26 w 40"/>
                <a:gd name="T45" fmla="*/ 49 h 54"/>
                <a:gd name="T46" fmla="*/ 13 w 40"/>
                <a:gd name="T47" fmla="*/ 46 h 54"/>
                <a:gd name="T48" fmla="*/ 6 w 40"/>
                <a:gd name="T49" fmla="*/ 11 h 54"/>
                <a:gd name="T50" fmla="*/ 28 w 40"/>
                <a:gd name="T51" fmla="*/ 7 h 54"/>
                <a:gd name="T52" fmla="*/ 34 w 40"/>
                <a:gd name="T53" fmla="*/ 42 h 54"/>
                <a:gd name="T54" fmla="*/ 13 w 40"/>
                <a:gd name="T55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" h="54">
                  <a:moveTo>
                    <a:pt x="39" y="43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1" y="2"/>
                    <a:pt x="28" y="0"/>
                    <a:pt x="25" y="1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2" y="5"/>
                    <a:pt x="0" y="8"/>
                    <a:pt x="1" y="11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2"/>
                    <a:pt x="12" y="54"/>
                    <a:pt x="15" y="54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8" y="49"/>
                    <a:pt x="40" y="46"/>
                    <a:pt x="39" y="43"/>
                  </a:cubicBezTo>
                  <a:close/>
                  <a:moveTo>
                    <a:pt x="12" y="6"/>
                  </a:moveTo>
                  <a:cubicBezTo>
                    <a:pt x="20" y="5"/>
                    <a:pt x="20" y="5"/>
                    <a:pt x="20" y="5"/>
                  </a:cubicBezTo>
                  <a:cubicBezTo>
                    <a:pt x="21" y="4"/>
                    <a:pt x="21" y="5"/>
                    <a:pt x="21" y="5"/>
                  </a:cubicBezTo>
                  <a:cubicBezTo>
                    <a:pt x="21" y="5"/>
                    <a:pt x="21" y="6"/>
                    <a:pt x="20" y="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8"/>
                    <a:pt x="11" y="7"/>
                    <a:pt x="11" y="7"/>
                  </a:cubicBezTo>
                  <a:cubicBezTo>
                    <a:pt x="11" y="7"/>
                    <a:pt x="11" y="6"/>
                    <a:pt x="12" y="6"/>
                  </a:cubicBezTo>
                  <a:close/>
                  <a:moveTo>
                    <a:pt x="26" y="49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1" y="49"/>
                    <a:pt x="21" y="49"/>
                  </a:cubicBezTo>
                  <a:cubicBezTo>
                    <a:pt x="21" y="48"/>
                    <a:pt x="22" y="47"/>
                    <a:pt x="23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6" y="46"/>
                    <a:pt x="27" y="46"/>
                    <a:pt x="27" y="47"/>
                  </a:cubicBezTo>
                  <a:cubicBezTo>
                    <a:pt x="27" y="48"/>
                    <a:pt x="27" y="49"/>
                    <a:pt x="26" y="49"/>
                  </a:cubicBezTo>
                  <a:close/>
                  <a:moveTo>
                    <a:pt x="13" y="46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13" y="46"/>
                    <a:pt x="13" y="46"/>
                    <a:pt x="13" y="46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400"/>
            </a:p>
          </p:txBody>
        </p:sp>
      </p:grpSp>
      <p:sp>
        <p:nvSpPr>
          <p:cNvPr id="142" name="Freeform 1095"/>
          <p:cNvSpPr>
            <a:spLocks noChangeAspect="1" noEditPoints="1"/>
          </p:cNvSpPr>
          <p:nvPr/>
        </p:nvSpPr>
        <p:spPr bwMode="auto">
          <a:xfrm>
            <a:off x="11884464" y="2730081"/>
            <a:ext cx="232568" cy="351846"/>
          </a:xfrm>
          <a:custGeom>
            <a:avLst/>
            <a:gdLst>
              <a:gd name="T0" fmla="*/ 256 w 262"/>
              <a:gd name="T1" fmla="*/ 0 h 398"/>
              <a:gd name="T2" fmla="*/ 6 w 262"/>
              <a:gd name="T3" fmla="*/ 0 h 398"/>
              <a:gd name="T4" fmla="*/ 0 w 262"/>
              <a:gd name="T5" fmla="*/ 6 h 398"/>
              <a:gd name="T6" fmla="*/ 0 w 262"/>
              <a:gd name="T7" fmla="*/ 156 h 398"/>
              <a:gd name="T8" fmla="*/ 6 w 262"/>
              <a:gd name="T9" fmla="*/ 162 h 398"/>
              <a:gd name="T10" fmla="*/ 78 w 262"/>
              <a:gd name="T11" fmla="*/ 162 h 398"/>
              <a:gd name="T12" fmla="*/ 78 w 262"/>
              <a:gd name="T13" fmla="*/ 355 h 398"/>
              <a:gd name="T14" fmla="*/ 67 w 262"/>
              <a:gd name="T15" fmla="*/ 355 h 398"/>
              <a:gd name="T16" fmla="*/ 67 w 262"/>
              <a:gd name="T17" fmla="*/ 398 h 398"/>
              <a:gd name="T18" fmla="*/ 196 w 262"/>
              <a:gd name="T19" fmla="*/ 398 h 398"/>
              <a:gd name="T20" fmla="*/ 196 w 262"/>
              <a:gd name="T21" fmla="*/ 355 h 398"/>
              <a:gd name="T22" fmla="*/ 185 w 262"/>
              <a:gd name="T23" fmla="*/ 355 h 398"/>
              <a:gd name="T24" fmla="*/ 185 w 262"/>
              <a:gd name="T25" fmla="*/ 162 h 398"/>
              <a:gd name="T26" fmla="*/ 256 w 262"/>
              <a:gd name="T27" fmla="*/ 162 h 398"/>
              <a:gd name="T28" fmla="*/ 262 w 262"/>
              <a:gd name="T29" fmla="*/ 156 h 398"/>
              <a:gd name="T30" fmla="*/ 262 w 262"/>
              <a:gd name="T31" fmla="*/ 6 h 398"/>
              <a:gd name="T32" fmla="*/ 256 w 262"/>
              <a:gd name="T33" fmla="*/ 0 h 398"/>
              <a:gd name="T34" fmla="*/ 244 w 262"/>
              <a:gd name="T35" fmla="*/ 18 h 398"/>
              <a:gd name="T36" fmla="*/ 244 w 262"/>
              <a:gd name="T37" fmla="*/ 144 h 398"/>
              <a:gd name="T38" fmla="*/ 18 w 262"/>
              <a:gd name="T39" fmla="*/ 144 h 398"/>
              <a:gd name="T40" fmla="*/ 18 w 262"/>
              <a:gd name="T41" fmla="*/ 18 h 398"/>
              <a:gd name="T42" fmla="*/ 244 w 262"/>
              <a:gd name="T43" fmla="*/ 18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2" h="398">
                <a:moveTo>
                  <a:pt x="256" y="0"/>
                </a:move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59"/>
                  <a:pt x="2" y="162"/>
                  <a:pt x="6" y="162"/>
                </a:cubicBezTo>
                <a:cubicBezTo>
                  <a:pt x="78" y="162"/>
                  <a:pt x="78" y="162"/>
                  <a:pt x="78" y="162"/>
                </a:cubicBezTo>
                <a:cubicBezTo>
                  <a:pt x="78" y="355"/>
                  <a:pt x="78" y="355"/>
                  <a:pt x="78" y="355"/>
                </a:cubicBezTo>
                <a:cubicBezTo>
                  <a:pt x="67" y="355"/>
                  <a:pt x="67" y="355"/>
                  <a:pt x="67" y="355"/>
                </a:cubicBezTo>
                <a:cubicBezTo>
                  <a:pt x="67" y="398"/>
                  <a:pt x="67" y="398"/>
                  <a:pt x="67" y="398"/>
                </a:cubicBezTo>
                <a:cubicBezTo>
                  <a:pt x="196" y="398"/>
                  <a:pt x="196" y="398"/>
                  <a:pt x="196" y="398"/>
                </a:cubicBezTo>
                <a:cubicBezTo>
                  <a:pt x="196" y="355"/>
                  <a:pt x="196" y="355"/>
                  <a:pt x="196" y="355"/>
                </a:cubicBezTo>
                <a:cubicBezTo>
                  <a:pt x="185" y="355"/>
                  <a:pt x="185" y="355"/>
                  <a:pt x="185" y="355"/>
                </a:cubicBezTo>
                <a:cubicBezTo>
                  <a:pt x="185" y="162"/>
                  <a:pt x="185" y="162"/>
                  <a:pt x="185" y="162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9" y="162"/>
                  <a:pt x="262" y="159"/>
                  <a:pt x="262" y="156"/>
                </a:cubicBezTo>
                <a:cubicBezTo>
                  <a:pt x="262" y="6"/>
                  <a:pt x="262" y="6"/>
                  <a:pt x="262" y="6"/>
                </a:cubicBezTo>
                <a:cubicBezTo>
                  <a:pt x="262" y="2"/>
                  <a:pt x="259" y="0"/>
                  <a:pt x="256" y="0"/>
                </a:cubicBezTo>
                <a:close/>
                <a:moveTo>
                  <a:pt x="244" y="18"/>
                </a:moveTo>
                <a:cubicBezTo>
                  <a:pt x="244" y="144"/>
                  <a:pt x="244" y="144"/>
                  <a:pt x="244" y="144"/>
                </a:cubicBezTo>
                <a:cubicBezTo>
                  <a:pt x="18" y="144"/>
                  <a:pt x="18" y="144"/>
                  <a:pt x="18" y="144"/>
                </a:cubicBezTo>
                <a:cubicBezTo>
                  <a:pt x="18" y="18"/>
                  <a:pt x="18" y="18"/>
                  <a:pt x="18" y="18"/>
                </a:cubicBezTo>
                <a:lnTo>
                  <a:pt x="244" y="1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/>
          <a:lstStyle/>
          <a:p>
            <a:endParaRPr lang="en-US" sz="1400"/>
          </a:p>
        </p:txBody>
      </p:sp>
      <p:grpSp>
        <p:nvGrpSpPr>
          <p:cNvPr id="143" name="Group 142"/>
          <p:cNvGrpSpPr>
            <a:grpSpLocks noChangeAspect="1"/>
          </p:cNvGrpSpPr>
          <p:nvPr/>
        </p:nvGrpSpPr>
        <p:grpSpPr>
          <a:xfrm>
            <a:off x="12693691" y="2785820"/>
            <a:ext cx="415355" cy="240368"/>
            <a:chOff x="16067088" y="-4781550"/>
            <a:chExt cx="2057400" cy="1190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44" name="Freeform 193"/>
            <p:cNvSpPr>
              <a:spLocks noEditPoints="1"/>
            </p:cNvSpPr>
            <p:nvPr/>
          </p:nvSpPr>
          <p:spPr bwMode="auto">
            <a:xfrm>
              <a:off x="16067088" y="-4781550"/>
              <a:ext cx="1419225" cy="914400"/>
            </a:xfrm>
            <a:custGeom>
              <a:avLst/>
              <a:gdLst>
                <a:gd name="T0" fmla="*/ 72 w 149"/>
                <a:gd name="T1" fmla="*/ 0 h 96"/>
                <a:gd name="T2" fmla="*/ 0 w 149"/>
                <a:gd name="T3" fmla="*/ 41 h 96"/>
                <a:gd name="T4" fmla="*/ 18 w 149"/>
                <a:gd name="T5" fmla="*/ 70 h 96"/>
                <a:gd name="T6" fmla="*/ 0 w 149"/>
                <a:gd name="T7" fmla="*/ 96 h 96"/>
                <a:gd name="T8" fmla="*/ 2 w 149"/>
                <a:gd name="T9" fmla="*/ 96 h 96"/>
                <a:gd name="T10" fmla="*/ 44 w 149"/>
                <a:gd name="T11" fmla="*/ 81 h 96"/>
                <a:gd name="T12" fmla="*/ 72 w 149"/>
                <a:gd name="T13" fmla="*/ 83 h 96"/>
                <a:gd name="T14" fmla="*/ 149 w 149"/>
                <a:gd name="T15" fmla="*/ 41 h 96"/>
                <a:gd name="T16" fmla="*/ 72 w 149"/>
                <a:gd name="T17" fmla="*/ 0 h 96"/>
                <a:gd name="T18" fmla="*/ 74 w 149"/>
                <a:gd name="T19" fmla="*/ 74 h 96"/>
                <a:gd name="T20" fmla="*/ 10 w 149"/>
                <a:gd name="T21" fmla="*/ 41 h 96"/>
                <a:gd name="T22" fmla="*/ 74 w 149"/>
                <a:gd name="T23" fmla="*/ 9 h 96"/>
                <a:gd name="T24" fmla="*/ 138 w 149"/>
                <a:gd name="T25" fmla="*/ 41 h 96"/>
                <a:gd name="T26" fmla="*/ 74 w 149"/>
                <a:gd name="T27" fmla="*/ 7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9" h="96">
                  <a:moveTo>
                    <a:pt x="72" y="0"/>
                  </a:moveTo>
                  <a:cubicBezTo>
                    <a:pt x="33" y="0"/>
                    <a:pt x="0" y="17"/>
                    <a:pt x="0" y="41"/>
                  </a:cubicBezTo>
                  <a:cubicBezTo>
                    <a:pt x="0" y="52"/>
                    <a:pt x="7" y="61"/>
                    <a:pt x="18" y="70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0" y="96"/>
                    <a:pt x="2" y="96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53" y="83"/>
                    <a:pt x="64" y="83"/>
                    <a:pt x="72" y="83"/>
                  </a:cubicBezTo>
                  <a:cubicBezTo>
                    <a:pt x="114" y="83"/>
                    <a:pt x="149" y="65"/>
                    <a:pt x="149" y="41"/>
                  </a:cubicBezTo>
                  <a:cubicBezTo>
                    <a:pt x="149" y="17"/>
                    <a:pt x="114" y="0"/>
                    <a:pt x="72" y="0"/>
                  </a:cubicBezTo>
                  <a:close/>
                  <a:moveTo>
                    <a:pt x="74" y="74"/>
                  </a:moveTo>
                  <a:cubicBezTo>
                    <a:pt x="39" y="74"/>
                    <a:pt x="10" y="59"/>
                    <a:pt x="10" y="41"/>
                  </a:cubicBezTo>
                  <a:cubicBezTo>
                    <a:pt x="10" y="23"/>
                    <a:pt x="39" y="9"/>
                    <a:pt x="74" y="9"/>
                  </a:cubicBezTo>
                  <a:cubicBezTo>
                    <a:pt x="109" y="9"/>
                    <a:pt x="138" y="23"/>
                    <a:pt x="138" y="41"/>
                  </a:cubicBezTo>
                  <a:cubicBezTo>
                    <a:pt x="138" y="59"/>
                    <a:pt x="109" y="74"/>
                    <a:pt x="74" y="7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5" name="Freeform 191"/>
            <p:cNvSpPr>
              <a:spLocks noEditPoints="1"/>
            </p:cNvSpPr>
            <p:nvPr/>
          </p:nvSpPr>
          <p:spPr bwMode="auto">
            <a:xfrm>
              <a:off x="16848138" y="-4419600"/>
              <a:ext cx="1276350" cy="828675"/>
            </a:xfrm>
            <a:custGeom>
              <a:avLst/>
              <a:gdLst>
                <a:gd name="T0" fmla="*/ 116 w 134"/>
                <a:gd name="T1" fmla="*/ 0 h 87"/>
                <a:gd name="T2" fmla="*/ 70 w 134"/>
                <a:gd name="T3" fmla="*/ 0 h 87"/>
                <a:gd name="T4" fmla="*/ 69 w 134"/>
                <a:gd name="T5" fmla="*/ 8 h 87"/>
                <a:gd name="T6" fmla="*/ 116 w 134"/>
                <a:gd name="T7" fmla="*/ 8 h 87"/>
                <a:gd name="T8" fmla="*/ 120 w 134"/>
                <a:gd name="T9" fmla="*/ 9 h 87"/>
                <a:gd name="T10" fmla="*/ 74 w 134"/>
                <a:gd name="T11" fmla="*/ 54 h 87"/>
                <a:gd name="T12" fmla="*/ 68 w 134"/>
                <a:gd name="T13" fmla="*/ 56 h 87"/>
                <a:gd name="T14" fmla="*/ 62 w 134"/>
                <a:gd name="T15" fmla="*/ 54 h 87"/>
                <a:gd name="T16" fmla="*/ 43 w 134"/>
                <a:gd name="T17" fmla="*/ 36 h 87"/>
                <a:gd name="T18" fmla="*/ 35 w 134"/>
                <a:gd name="T19" fmla="*/ 39 h 87"/>
                <a:gd name="T20" fmla="*/ 39 w 134"/>
                <a:gd name="T21" fmla="*/ 43 h 87"/>
                <a:gd name="T22" fmla="*/ 8 w 134"/>
                <a:gd name="T23" fmla="*/ 73 h 87"/>
                <a:gd name="T24" fmla="*/ 8 w 134"/>
                <a:gd name="T25" fmla="*/ 46 h 87"/>
                <a:gd name="T26" fmla="*/ 0 w 134"/>
                <a:gd name="T27" fmla="*/ 47 h 87"/>
                <a:gd name="T28" fmla="*/ 0 w 134"/>
                <a:gd name="T29" fmla="*/ 72 h 87"/>
                <a:gd name="T30" fmla="*/ 16 w 134"/>
                <a:gd name="T31" fmla="*/ 87 h 87"/>
                <a:gd name="T32" fmla="*/ 116 w 134"/>
                <a:gd name="T33" fmla="*/ 87 h 87"/>
                <a:gd name="T34" fmla="*/ 134 w 134"/>
                <a:gd name="T35" fmla="*/ 72 h 87"/>
                <a:gd name="T36" fmla="*/ 134 w 134"/>
                <a:gd name="T37" fmla="*/ 15 h 87"/>
                <a:gd name="T38" fmla="*/ 116 w 134"/>
                <a:gd name="T39" fmla="*/ 0 h 87"/>
                <a:gd name="T40" fmla="*/ 116 w 134"/>
                <a:gd name="T41" fmla="*/ 79 h 87"/>
                <a:gd name="T42" fmla="*/ 13 w 134"/>
                <a:gd name="T43" fmla="*/ 79 h 87"/>
                <a:gd name="T44" fmla="*/ 45 w 134"/>
                <a:gd name="T45" fmla="*/ 48 h 87"/>
                <a:gd name="T46" fmla="*/ 57 w 134"/>
                <a:gd name="T47" fmla="*/ 59 h 87"/>
                <a:gd name="T48" fmla="*/ 68 w 134"/>
                <a:gd name="T49" fmla="*/ 64 h 87"/>
                <a:gd name="T50" fmla="*/ 80 w 134"/>
                <a:gd name="T51" fmla="*/ 59 h 87"/>
                <a:gd name="T52" fmla="*/ 90 w 134"/>
                <a:gd name="T53" fmla="*/ 50 h 87"/>
                <a:gd name="T54" fmla="*/ 92 w 134"/>
                <a:gd name="T55" fmla="*/ 48 h 87"/>
                <a:gd name="T56" fmla="*/ 121 w 134"/>
                <a:gd name="T57" fmla="*/ 78 h 87"/>
                <a:gd name="T58" fmla="*/ 116 w 134"/>
                <a:gd name="T59" fmla="*/ 79 h 87"/>
                <a:gd name="T60" fmla="*/ 126 w 134"/>
                <a:gd name="T61" fmla="*/ 70 h 87"/>
                <a:gd name="T62" fmla="*/ 97 w 134"/>
                <a:gd name="T63" fmla="*/ 43 h 87"/>
                <a:gd name="T64" fmla="*/ 126 w 134"/>
                <a:gd name="T65" fmla="*/ 15 h 87"/>
                <a:gd name="T66" fmla="*/ 126 w 134"/>
                <a:gd name="T67" fmla="*/ 7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4" h="87">
                  <a:moveTo>
                    <a:pt x="116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0" y="3"/>
                    <a:pt x="69" y="6"/>
                    <a:pt x="69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19" y="8"/>
                    <a:pt x="120" y="9"/>
                  </a:cubicBezTo>
                  <a:cubicBezTo>
                    <a:pt x="74" y="54"/>
                    <a:pt x="74" y="54"/>
                    <a:pt x="74" y="54"/>
                  </a:cubicBezTo>
                  <a:cubicBezTo>
                    <a:pt x="72" y="55"/>
                    <a:pt x="70" y="56"/>
                    <a:pt x="68" y="56"/>
                  </a:cubicBezTo>
                  <a:cubicBezTo>
                    <a:pt x="66" y="56"/>
                    <a:pt x="64" y="55"/>
                    <a:pt x="62" y="54"/>
                  </a:cubicBezTo>
                  <a:cubicBezTo>
                    <a:pt x="54" y="47"/>
                    <a:pt x="48" y="41"/>
                    <a:pt x="43" y="36"/>
                  </a:cubicBezTo>
                  <a:cubicBezTo>
                    <a:pt x="40" y="37"/>
                    <a:pt x="38" y="38"/>
                    <a:pt x="35" y="39"/>
                  </a:cubicBezTo>
                  <a:cubicBezTo>
                    <a:pt x="39" y="43"/>
                    <a:pt x="39" y="43"/>
                    <a:pt x="39" y="4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6" y="47"/>
                    <a:pt x="3" y="47"/>
                    <a:pt x="0" y="47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1"/>
                    <a:pt x="7" y="87"/>
                    <a:pt x="16" y="87"/>
                  </a:cubicBezTo>
                  <a:cubicBezTo>
                    <a:pt x="116" y="87"/>
                    <a:pt x="116" y="87"/>
                    <a:pt x="116" y="87"/>
                  </a:cubicBezTo>
                  <a:cubicBezTo>
                    <a:pt x="126" y="87"/>
                    <a:pt x="133" y="81"/>
                    <a:pt x="134" y="72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3" y="7"/>
                    <a:pt x="126" y="0"/>
                    <a:pt x="116" y="0"/>
                  </a:cubicBezTo>
                  <a:close/>
                  <a:moveTo>
                    <a:pt x="116" y="79"/>
                  </a:moveTo>
                  <a:cubicBezTo>
                    <a:pt x="13" y="79"/>
                    <a:pt x="13" y="79"/>
                    <a:pt x="13" y="79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60" y="62"/>
                    <a:pt x="64" y="64"/>
                    <a:pt x="68" y="64"/>
                  </a:cubicBezTo>
                  <a:cubicBezTo>
                    <a:pt x="72" y="64"/>
                    <a:pt x="76" y="62"/>
                    <a:pt x="80" y="59"/>
                  </a:cubicBezTo>
                  <a:cubicBezTo>
                    <a:pt x="86" y="54"/>
                    <a:pt x="89" y="51"/>
                    <a:pt x="90" y="50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121" y="78"/>
                    <a:pt x="121" y="78"/>
                    <a:pt x="121" y="78"/>
                  </a:cubicBezTo>
                  <a:cubicBezTo>
                    <a:pt x="120" y="79"/>
                    <a:pt x="118" y="79"/>
                    <a:pt x="116" y="79"/>
                  </a:cubicBezTo>
                  <a:close/>
                  <a:moveTo>
                    <a:pt x="126" y="70"/>
                  </a:moveTo>
                  <a:cubicBezTo>
                    <a:pt x="97" y="43"/>
                    <a:pt x="97" y="43"/>
                    <a:pt x="97" y="43"/>
                  </a:cubicBezTo>
                  <a:cubicBezTo>
                    <a:pt x="126" y="15"/>
                    <a:pt x="126" y="15"/>
                    <a:pt x="126" y="15"/>
                  </a:cubicBezTo>
                  <a:cubicBezTo>
                    <a:pt x="126" y="70"/>
                    <a:pt x="126" y="70"/>
                    <a:pt x="126" y="7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8" name="Group 107"/>
          <p:cNvGrpSpPr>
            <a:grpSpLocks noChangeAspect="1"/>
          </p:cNvGrpSpPr>
          <p:nvPr/>
        </p:nvGrpSpPr>
        <p:grpSpPr>
          <a:xfrm>
            <a:off x="16388940" y="2757794"/>
            <a:ext cx="377882" cy="320040"/>
            <a:chOff x="-1231900" y="-3781425"/>
            <a:chExt cx="5994400" cy="5076825"/>
          </a:xfrm>
          <a:solidFill>
            <a:srgbClr val="404040"/>
          </a:solidFill>
        </p:grpSpPr>
        <p:sp>
          <p:nvSpPr>
            <p:cNvPr id="109" name="Freeform 165"/>
            <p:cNvSpPr>
              <a:spLocks/>
            </p:cNvSpPr>
            <p:nvPr/>
          </p:nvSpPr>
          <p:spPr bwMode="auto">
            <a:xfrm>
              <a:off x="-1231900" y="-3781425"/>
              <a:ext cx="5994400" cy="5076825"/>
            </a:xfrm>
            <a:custGeom>
              <a:avLst/>
              <a:gdLst>
                <a:gd name="T0" fmla="*/ 554 w 629"/>
                <a:gd name="T1" fmla="*/ 163 h 533"/>
                <a:gd name="T2" fmla="*/ 315 w 629"/>
                <a:gd name="T3" fmla="*/ 0 h 533"/>
                <a:gd name="T4" fmla="*/ 73 w 629"/>
                <a:gd name="T5" fmla="*/ 167 h 533"/>
                <a:gd name="T6" fmla="*/ 73 w 629"/>
                <a:gd name="T7" fmla="*/ 163 h 533"/>
                <a:gd name="T8" fmla="*/ 0 w 629"/>
                <a:gd name="T9" fmla="*/ 236 h 533"/>
                <a:gd name="T10" fmla="*/ 0 w 629"/>
                <a:gd name="T11" fmla="*/ 283 h 533"/>
                <a:gd name="T12" fmla="*/ 73 w 629"/>
                <a:gd name="T13" fmla="*/ 356 h 533"/>
                <a:gd name="T14" fmla="*/ 73 w 629"/>
                <a:gd name="T15" fmla="*/ 356 h 533"/>
                <a:gd name="T16" fmla="*/ 73 w 629"/>
                <a:gd name="T17" fmla="*/ 356 h 533"/>
                <a:gd name="T18" fmla="*/ 96 w 629"/>
                <a:gd name="T19" fmla="*/ 356 h 533"/>
                <a:gd name="T20" fmla="*/ 73 w 629"/>
                <a:gd name="T21" fmla="*/ 258 h 533"/>
                <a:gd name="T22" fmla="*/ 73 w 629"/>
                <a:gd name="T23" fmla="*/ 258 h 533"/>
                <a:gd name="T24" fmla="*/ 315 w 629"/>
                <a:gd name="T25" fmla="*/ 19 h 533"/>
                <a:gd name="T26" fmla="*/ 553 w 629"/>
                <a:gd name="T27" fmla="*/ 258 h 533"/>
                <a:gd name="T28" fmla="*/ 553 w 629"/>
                <a:gd name="T29" fmla="*/ 258 h 533"/>
                <a:gd name="T30" fmla="*/ 365 w 629"/>
                <a:gd name="T31" fmla="*/ 495 h 533"/>
                <a:gd name="T32" fmla="*/ 340 w 629"/>
                <a:gd name="T33" fmla="*/ 480 h 533"/>
                <a:gd name="T34" fmla="*/ 287 w 629"/>
                <a:gd name="T35" fmla="*/ 480 h 533"/>
                <a:gd name="T36" fmla="*/ 261 w 629"/>
                <a:gd name="T37" fmla="*/ 508 h 533"/>
                <a:gd name="T38" fmla="*/ 287 w 629"/>
                <a:gd name="T39" fmla="*/ 533 h 533"/>
                <a:gd name="T40" fmla="*/ 340 w 629"/>
                <a:gd name="T41" fmla="*/ 533 h 533"/>
                <a:gd name="T42" fmla="*/ 367 w 629"/>
                <a:gd name="T43" fmla="*/ 514 h 533"/>
                <a:gd name="T44" fmla="*/ 554 w 629"/>
                <a:gd name="T45" fmla="*/ 356 h 533"/>
                <a:gd name="T46" fmla="*/ 629 w 629"/>
                <a:gd name="T47" fmla="*/ 283 h 533"/>
                <a:gd name="T48" fmla="*/ 629 w 629"/>
                <a:gd name="T49" fmla="*/ 236 h 533"/>
                <a:gd name="T50" fmla="*/ 554 w 629"/>
                <a:gd name="T51" fmla="*/ 16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9" h="533">
                  <a:moveTo>
                    <a:pt x="554" y="163"/>
                  </a:moveTo>
                  <a:cubicBezTo>
                    <a:pt x="516" y="68"/>
                    <a:pt x="424" y="0"/>
                    <a:pt x="315" y="0"/>
                  </a:cubicBezTo>
                  <a:cubicBezTo>
                    <a:pt x="204" y="0"/>
                    <a:pt x="110" y="70"/>
                    <a:pt x="73" y="167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34" y="163"/>
                    <a:pt x="0" y="196"/>
                    <a:pt x="0" y="236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323"/>
                    <a:pt x="31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96" y="356"/>
                    <a:pt x="96" y="356"/>
                    <a:pt x="96" y="356"/>
                  </a:cubicBezTo>
                  <a:cubicBezTo>
                    <a:pt x="82" y="328"/>
                    <a:pt x="73" y="295"/>
                    <a:pt x="73" y="258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126"/>
                    <a:pt x="183" y="19"/>
                    <a:pt x="315" y="19"/>
                  </a:cubicBezTo>
                  <a:cubicBezTo>
                    <a:pt x="447" y="19"/>
                    <a:pt x="553" y="126"/>
                    <a:pt x="553" y="258"/>
                  </a:cubicBezTo>
                  <a:cubicBezTo>
                    <a:pt x="553" y="258"/>
                    <a:pt x="553" y="258"/>
                    <a:pt x="553" y="258"/>
                  </a:cubicBezTo>
                  <a:cubicBezTo>
                    <a:pt x="553" y="375"/>
                    <a:pt x="473" y="471"/>
                    <a:pt x="365" y="495"/>
                  </a:cubicBezTo>
                  <a:cubicBezTo>
                    <a:pt x="361" y="485"/>
                    <a:pt x="352" y="480"/>
                    <a:pt x="340" y="480"/>
                  </a:cubicBezTo>
                  <a:cubicBezTo>
                    <a:pt x="340" y="480"/>
                    <a:pt x="340" y="480"/>
                    <a:pt x="287" y="480"/>
                  </a:cubicBezTo>
                  <a:cubicBezTo>
                    <a:pt x="273" y="480"/>
                    <a:pt x="261" y="491"/>
                    <a:pt x="261" y="508"/>
                  </a:cubicBezTo>
                  <a:cubicBezTo>
                    <a:pt x="261" y="522"/>
                    <a:pt x="273" y="533"/>
                    <a:pt x="287" y="533"/>
                  </a:cubicBezTo>
                  <a:cubicBezTo>
                    <a:pt x="287" y="533"/>
                    <a:pt x="287" y="533"/>
                    <a:pt x="340" y="533"/>
                  </a:cubicBezTo>
                  <a:cubicBezTo>
                    <a:pt x="354" y="533"/>
                    <a:pt x="364" y="525"/>
                    <a:pt x="367" y="514"/>
                  </a:cubicBezTo>
                  <a:cubicBezTo>
                    <a:pt x="452" y="496"/>
                    <a:pt x="522" y="436"/>
                    <a:pt x="554" y="356"/>
                  </a:cubicBezTo>
                  <a:cubicBezTo>
                    <a:pt x="596" y="356"/>
                    <a:pt x="629" y="323"/>
                    <a:pt x="629" y="283"/>
                  </a:cubicBezTo>
                  <a:cubicBezTo>
                    <a:pt x="629" y="236"/>
                    <a:pt x="629" y="236"/>
                    <a:pt x="629" y="236"/>
                  </a:cubicBezTo>
                  <a:cubicBezTo>
                    <a:pt x="629" y="197"/>
                    <a:pt x="596" y="163"/>
                    <a:pt x="554" y="16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171"/>
            <p:cNvSpPr>
              <a:spLocks noEditPoints="1"/>
            </p:cNvSpPr>
            <p:nvPr/>
          </p:nvSpPr>
          <p:spPr bwMode="auto">
            <a:xfrm>
              <a:off x="1817688" y="-2828925"/>
              <a:ext cx="1573213" cy="1619250"/>
            </a:xfrm>
            <a:custGeom>
              <a:avLst/>
              <a:gdLst>
                <a:gd name="T0" fmla="*/ 85 w 165"/>
                <a:gd name="T1" fmla="*/ 103 h 170"/>
                <a:gd name="T2" fmla="*/ 64 w 165"/>
                <a:gd name="T3" fmla="*/ 88 h 170"/>
                <a:gd name="T4" fmla="*/ 79 w 165"/>
                <a:gd name="T5" fmla="*/ 66 h 170"/>
                <a:gd name="T6" fmla="*/ 100 w 165"/>
                <a:gd name="T7" fmla="*/ 82 h 170"/>
                <a:gd name="T8" fmla="*/ 85 w 165"/>
                <a:gd name="T9" fmla="*/ 103 h 170"/>
                <a:gd name="T10" fmla="*/ 160 w 165"/>
                <a:gd name="T11" fmla="*/ 100 h 170"/>
                <a:gd name="T12" fmla="*/ 142 w 165"/>
                <a:gd name="T13" fmla="*/ 92 h 170"/>
                <a:gd name="T14" fmla="*/ 138 w 165"/>
                <a:gd name="T15" fmla="*/ 88 h 170"/>
                <a:gd name="T16" fmla="*/ 137 w 165"/>
                <a:gd name="T17" fmla="*/ 86 h 170"/>
                <a:gd name="T18" fmla="*/ 133 w 165"/>
                <a:gd name="T19" fmla="*/ 64 h 170"/>
                <a:gd name="T20" fmla="*/ 135 w 165"/>
                <a:gd name="T21" fmla="*/ 58 h 170"/>
                <a:gd name="T22" fmla="*/ 135 w 165"/>
                <a:gd name="T23" fmla="*/ 57 h 170"/>
                <a:gd name="T24" fmla="*/ 150 w 165"/>
                <a:gd name="T25" fmla="*/ 42 h 170"/>
                <a:gd name="T26" fmla="*/ 151 w 165"/>
                <a:gd name="T27" fmla="*/ 34 h 170"/>
                <a:gd name="T28" fmla="*/ 143 w 165"/>
                <a:gd name="T29" fmla="*/ 26 h 170"/>
                <a:gd name="T30" fmla="*/ 136 w 165"/>
                <a:gd name="T31" fmla="*/ 25 h 170"/>
                <a:gd name="T32" fmla="*/ 119 w 165"/>
                <a:gd name="T33" fmla="*/ 37 h 170"/>
                <a:gd name="T34" fmla="*/ 113 w 165"/>
                <a:gd name="T35" fmla="*/ 38 h 170"/>
                <a:gd name="T36" fmla="*/ 89 w 165"/>
                <a:gd name="T37" fmla="*/ 30 h 170"/>
                <a:gd name="T38" fmla="*/ 85 w 165"/>
                <a:gd name="T39" fmla="*/ 25 h 170"/>
                <a:gd name="T40" fmla="*/ 80 w 165"/>
                <a:gd name="T41" fmla="*/ 5 h 170"/>
                <a:gd name="T42" fmla="*/ 72 w 165"/>
                <a:gd name="T43" fmla="*/ 0 h 170"/>
                <a:gd name="T44" fmla="*/ 62 w 165"/>
                <a:gd name="T45" fmla="*/ 2 h 170"/>
                <a:gd name="T46" fmla="*/ 57 w 165"/>
                <a:gd name="T47" fmla="*/ 9 h 170"/>
                <a:gd name="T48" fmla="*/ 59 w 165"/>
                <a:gd name="T49" fmla="*/ 29 h 170"/>
                <a:gd name="T50" fmla="*/ 57 w 165"/>
                <a:gd name="T51" fmla="*/ 35 h 170"/>
                <a:gd name="T52" fmla="*/ 38 w 165"/>
                <a:gd name="T53" fmla="*/ 51 h 170"/>
                <a:gd name="T54" fmla="*/ 37 w 165"/>
                <a:gd name="T55" fmla="*/ 52 h 170"/>
                <a:gd name="T56" fmla="*/ 31 w 165"/>
                <a:gd name="T57" fmla="*/ 53 h 170"/>
                <a:gd name="T58" fmla="*/ 9 w 165"/>
                <a:gd name="T59" fmla="*/ 47 h 170"/>
                <a:gd name="T60" fmla="*/ 5 w 165"/>
                <a:gd name="T61" fmla="*/ 50 h 170"/>
                <a:gd name="T62" fmla="*/ 0 w 165"/>
                <a:gd name="T63" fmla="*/ 62 h 170"/>
                <a:gd name="T64" fmla="*/ 4 w 165"/>
                <a:gd name="T65" fmla="*/ 69 h 170"/>
                <a:gd name="T66" fmla="*/ 23 w 165"/>
                <a:gd name="T67" fmla="*/ 77 h 170"/>
                <a:gd name="T68" fmla="*/ 27 w 165"/>
                <a:gd name="T69" fmla="*/ 82 h 170"/>
                <a:gd name="T70" fmla="*/ 31 w 165"/>
                <a:gd name="T71" fmla="*/ 106 h 170"/>
                <a:gd name="T72" fmla="*/ 30 w 165"/>
                <a:gd name="T73" fmla="*/ 112 h 170"/>
                <a:gd name="T74" fmla="*/ 29 w 165"/>
                <a:gd name="T75" fmla="*/ 112 h 170"/>
                <a:gd name="T76" fmla="*/ 14 w 165"/>
                <a:gd name="T77" fmla="*/ 127 h 170"/>
                <a:gd name="T78" fmla="*/ 13 w 165"/>
                <a:gd name="T79" fmla="*/ 134 h 170"/>
                <a:gd name="T80" fmla="*/ 22 w 165"/>
                <a:gd name="T81" fmla="*/ 145 h 170"/>
                <a:gd name="T82" fmla="*/ 28 w 165"/>
                <a:gd name="T83" fmla="*/ 145 h 170"/>
                <a:gd name="T84" fmla="*/ 46 w 165"/>
                <a:gd name="T85" fmla="*/ 132 h 170"/>
                <a:gd name="T86" fmla="*/ 50 w 165"/>
                <a:gd name="T87" fmla="*/ 131 h 170"/>
                <a:gd name="T88" fmla="*/ 52 w 165"/>
                <a:gd name="T89" fmla="*/ 131 h 170"/>
                <a:gd name="T90" fmla="*/ 76 w 165"/>
                <a:gd name="T91" fmla="*/ 139 h 170"/>
                <a:gd name="T92" fmla="*/ 78 w 165"/>
                <a:gd name="T93" fmla="*/ 141 h 170"/>
                <a:gd name="T94" fmla="*/ 80 w 165"/>
                <a:gd name="T95" fmla="*/ 144 h 170"/>
                <a:gd name="T96" fmla="*/ 85 w 165"/>
                <a:gd name="T97" fmla="*/ 165 h 170"/>
                <a:gd name="T98" fmla="*/ 92 w 165"/>
                <a:gd name="T99" fmla="*/ 169 h 170"/>
                <a:gd name="T100" fmla="*/ 103 w 165"/>
                <a:gd name="T101" fmla="*/ 167 h 170"/>
                <a:gd name="T102" fmla="*/ 108 w 165"/>
                <a:gd name="T103" fmla="*/ 160 h 170"/>
                <a:gd name="T104" fmla="*/ 105 w 165"/>
                <a:gd name="T105" fmla="*/ 140 h 170"/>
                <a:gd name="T106" fmla="*/ 106 w 165"/>
                <a:gd name="T107" fmla="*/ 136 h 170"/>
                <a:gd name="T108" fmla="*/ 108 w 165"/>
                <a:gd name="T109" fmla="*/ 134 h 170"/>
                <a:gd name="T110" fmla="*/ 126 w 165"/>
                <a:gd name="T111" fmla="*/ 118 h 170"/>
                <a:gd name="T112" fmla="*/ 127 w 165"/>
                <a:gd name="T113" fmla="*/ 117 h 170"/>
                <a:gd name="T114" fmla="*/ 130 w 165"/>
                <a:gd name="T115" fmla="*/ 115 h 170"/>
                <a:gd name="T116" fmla="*/ 130 w 165"/>
                <a:gd name="T117" fmla="*/ 115 h 170"/>
                <a:gd name="T118" fmla="*/ 155 w 165"/>
                <a:gd name="T119" fmla="*/ 123 h 170"/>
                <a:gd name="T120" fmla="*/ 160 w 165"/>
                <a:gd name="T121" fmla="*/ 118 h 170"/>
                <a:gd name="T122" fmla="*/ 164 w 165"/>
                <a:gd name="T123" fmla="*/ 108 h 170"/>
                <a:gd name="T124" fmla="*/ 160 w 165"/>
                <a:gd name="T125" fmla="*/ 10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5" h="170">
                  <a:moveTo>
                    <a:pt x="85" y="103"/>
                  </a:moveTo>
                  <a:cubicBezTo>
                    <a:pt x="75" y="105"/>
                    <a:pt x="66" y="98"/>
                    <a:pt x="64" y="88"/>
                  </a:cubicBezTo>
                  <a:cubicBezTo>
                    <a:pt x="62" y="78"/>
                    <a:pt x="68" y="68"/>
                    <a:pt x="79" y="66"/>
                  </a:cubicBezTo>
                  <a:cubicBezTo>
                    <a:pt x="89" y="64"/>
                    <a:pt x="98" y="71"/>
                    <a:pt x="100" y="82"/>
                  </a:cubicBezTo>
                  <a:cubicBezTo>
                    <a:pt x="102" y="91"/>
                    <a:pt x="95" y="101"/>
                    <a:pt x="85" y="103"/>
                  </a:cubicBezTo>
                  <a:close/>
                  <a:moveTo>
                    <a:pt x="160" y="100"/>
                  </a:moveTo>
                  <a:cubicBezTo>
                    <a:pt x="142" y="92"/>
                    <a:pt x="142" y="92"/>
                    <a:pt x="142" y="92"/>
                  </a:cubicBezTo>
                  <a:cubicBezTo>
                    <a:pt x="140" y="91"/>
                    <a:pt x="138" y="90"/>
                    <a:pt x="138" y="88"/>
                  </a:cubicBezTo>
                  <a:cubicBezTo>
                    <a:pt x="137" y="88"/>
                    <a:pt x="137" y="87"/>
                    <a:pt x="137" y="86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3" y="62"/>
                    <a:pt x="133" y="59"/>
                    <a:pt x="135" y="58"/>
                  </a:cubicBezTo>
                  <a:cubicBezTo>
                    <a:pt x="135" y="58"/>
                    <a:pt x="135" y="58"/>
                    <a:pt x="135" y="57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3" y="40"/>
                    <a:pt x="153" y="37"/>
                    <a:pt x="151" y="34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2" y="23"/>
                    <a:pt x="138" y="23"/>
                    <a:pt x="136" y="25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7" y="39"/>
                    <a:pt x="114" y="39"/>
                    <a:pt x="113" y="3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7" y="29"/>
                    <a:pt x="85" y="27"/>
                    <a:pt x="85" y="2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79" y="2"/>
                    <a:pt x="76" y="0"/>
                    <a:pt x="72" y="0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59" y="3"/>
                    <a:pt x="56" y="6"/>
                    <a:pt x="57" y="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60" y="32"/>
                    <a:pt x="59" y="34"/>
                    <a:pt x="57" y="35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5" y="53"/>
                    <a:pt x="33" y="54"/>
                    <a:pt x="31" y="53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7" y="47"/>
                    <a:pt x="6" y="48"/>
                    <a:pt x="5" y="5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5"/>
                    <a:pt x="1" y="68"/>
                    <a:pt x="4" y="69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5" y="78"/>
                    <a:pt x="26" y="80"/>
                    <a:pt x="27" y="82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2" y="108"/>
                    <a:pt x="31" y="110"/>
                    <a:pt x="30" y="112"/>
                  </a:cubicBezTo>
                  <a:cubicBezTo>
                    <a:pt x="29" y="112"/>
                    <a:pt x="29" y="112"/>
                    <a:pt x="29" y="112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2" y="129"/>
                    <a:pt x="12" y="131"/>
                    <a:pt x="13" y="134"/>
                  </a:cubicBezTo>
                  <a:cubicBezTo>
                    <a:pt x="22" y="145"/>
                    <a:pt x="22" y="145"/>
                    <a:pt x="22" y="145"/>
                  </a:cubicBezTo>
                  <a:cubicBezTo>
                    <a:pt x="24" y="146"/>
                    <a:pt x="27" y="146"/>
                    <a:pt x="28" y="145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7" y="131"/>
                    <a:pt x="48" y="131"/>
                    <a:pt x="50" y="131"/>
                  </a:cubicBezTo>
                  <a:cubicBezTo>
                    <a:pt x="50" y="131"/>
                    <a:pt x="51" y="131"/>
                    <a:pt x="52" y="131"/>
                  </a:cubicBezTo>
                  <a:cubicBezTo>
                    <a:pt x="76" y="139"/>
                    <a:pt x="76" y="139"/>
                    <a:pt x="76" y="139"/>
                  </a:cubicBezTo>
                  <a:cubicBezTo>
                    <a:pt x="76" y="140"/>
                    <a:pt x="77" y="140"/>
                    <a:pt x="78" y="141"/>
                  </a:cubicBezTo>
                  <a:cubicBezTo>
                    <a:pt x="79" y="142"/>
                    <a:pt x="80" y="143"/>
                    <a:pt x="80" y="14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6" y="168"/>
                    <a:pt x="89" y="170"/>
                    <a:pt x="92" y="169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6" y="167"/>
                    <a:pt x="108" y="164"/>
                    <a:pt x="108" y="16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8"/>
                    <a:pt x="106" y="137"/>
                    <a:pt x="106" y="136"/>
                  </a:cubicBezTo>
                  <a:cubicBezTo>
                    <a:pt x="107" y="135"/>
                    <a:pt x="107" y="134"/>
                    <a:pt x="108" y="134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7" y="118"/>
                    <a:pt x="127" y="117"/>
                    <a:pt x="127" y="117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55" y="123"/>
                    <a:pt x="155" y="123"/>
                    <a:pt x="155" y="123"/>
                  </a:cubicBezTo>
                  <a:cubicBezTo>
                    <a:pt x="158" y="122"/>
                    <a:pt x="159" y="121"/>
                    <a:pt x="160" y="118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165" y="105"/>
                    <a:pt x="164" y="102"/>
                    <a:pt x="160" y="10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172"/>
            <p:cNvSpPr>
              <a:spLocks noEditPoints="1"/>
            </p:cNvSpPr>
            <p:nvPr/>
          </p:nvSpPr>
          <p:spPr bwMode="auto">
            <a:xfrm>
              <a:off x="-60325" y="-1933575"/>
              <a:ext cx="2525713" cy="2505075"/>
            </a:xfrm>
            <a:custGeom>
              <a:avLst/>
              <a:gdLst>
                <a:gd name="T0" fmla="*/ 69 w 265"/>
                <a:gd name="T1" fmla="*/ 131 h 263"/>
                <a:gd name="T2" fmla="*/ 197 w 265"/>
                <a:gd name="T3" fmla="*/ 131 h 263"/>
                <a:gd name="T4" fmla="*/ 254 w 265"/>
                <a:gd name="T5" fmla="*/ 118 h 263"/>
                <a:gd name="T6" fmla="*/ 228 w 265"/>
                <a:gd name="T7" fmla="*/ 109 h 263"/>
                <a:gd name="T8" fmla="*/ 232 w 265"/>
                <a:gd name="T9" fmla="*/ 90 h 263"/>
                <a:gd name="T10" fmla="*/ 249 w 265"/>
                <a:gd name="T11" fmla="*/ 68 h 263"/>
                <a:gd name="T12" fmla="*/ 232 w 265"/>
                <a:gd name="T13" fmla="*/ 60 h 263"/>
                <a:gd name="T14" fmla="*/ 204 w 265"/>
                <a:gd name="T15" fmla="*/ 64 h 263"/>
                <a:gd name="T16" fmla="*/ 198 w 265"/>
                <a:gd name="T17" fmla="*/ 45 h 263"/>
                <a:gd name="T18" fmla="*/ 201 w 265"/>
                <a:gd name="T19" fmla="*/ 18 h 263"/>
                <a:gd name="T20" fmla="*/ 183 w 265"/>
                <a:gd name="T21" fmla="*/ 19 h 263"/>
                <a:gd name="T22" fmla="*/ 161 w 265"/>
                <a:gd name="T23" fmla="*/ 38 h 263"/>
                <a:gd name="T24" fmla="*/ 146 w 265"/>
                <a:gd name="T25" fmla="*/ 24 h 263"/>
                <a:gd name="T26" fmla="*/ 135 w 265"/>
                <a:gd name="T27" fmla="*/ 0 h 263"/>
                <a:gd name="T28" fmla="*/ 120 w 265"/>
                <a:gd name="T29" fmla="*/ 10 h 263"/>
                <a:gd name="T30" fmla="*/ 110 w 265"/>
                <a:gd name="T31" fmla="*/ 36 h 263"/>
                <a:gd name="T32" fmla="*/ 90 w 265"/>
                <a:gd name="T33" fmla="*/ 31 h 263"/>
                <a:gd name="T34" fmla="*/ 69 w 265"/>
                <a:gd name="T35" fmla="*/ 16 h 263"/>
                <a:gd name="T36" fmla="*/ 61 w 265"/>
                <a:gd name="T37" fmla="*/ 33 h 263"/>
                <a:gd name="T38" fmla="*/ 65 w 265"/>
                <a:gd name="T39" fmla="*/ 60 h 263"/>
                <a:gd name="T40" fmla="*/ 46 w 265"/>
                <a:gd name="T41" fmla="*/ 66 h 263"/>
                <a:gd name="T42" fmla="*/ 20 w 265"/>
                <a:gd name="T43" fmla="*/ 64 h 263"/>
                <a:gd name="T44" fmla="*/ 21 w 265"/>
                <a:gd name="T45" fmla="*/ 83 h 263"/>
                <a:gd name="T46" fmla="*/ 38 w 265"/>
                <a:gd name="T47" fmla="*/ 104 h 263"/>
                <a:gd name="T48" fmla="*/ 25 w 265"/>
                <a:gd name="T49" fmla="*/ 118 h 263"/>
                <a:gd name="T50" fmla="*/ 0 w 265"/>
                <a:gd name="T51" fmla="*/ 129 h 263"/>
                <a:gd name="T52" fmla="*/ 11 w 265"/>
                <a:gd name="T53" fmla="*/ 145 h 263"/>
                <a:gd name="T54" fmla="*/ 37 w 265"/>
                <a:gd name="T55" fmla="*/ 154 h 263"/>
                <a:gd name="T56" fmla="*/ 32 w 265"/>
                <a:gd name="T57" fmla="*/ 173 h 263"/>
                <a:gd name="T58" fmla="*/ 17 w 265"/>
                <a:gd name="T59" fmla="*/ 195 h 263"/>
                <a:gd name="T60" fmla="*/ 33 w 265"/>
                <a:gd name="T61" fmla="*/ 203 h 263"/>
                <a:gd name="T62" fmla="*/ 61 w 265"/>
                <a:gd name="T63" fmla="*/ 199 h 263"/>
                <a:gd name="T64" fmla="*/ 67 w 265"/>
                <a:gd name="T65" fmla="*/ 218 h 263"/>
                <a:gd name="T66" fmla="*/ 64 w 265"/>
                <a:gd name="T67" fmla="*/ 245 h 263"/>
                <a:gd name="T68" fmla="*/ 83 w 265"/>
                <a:gd name="T69" fmla="*/ 243 h 263"/>
                <a:gd name="T70" fmla="*/ 104 w 265"/>
                <a:gd name="T71" fmla="*/ 225 h 263"/>
                <a:gd name="T72" fmla="*/ 119 w 265"/>
                <a:gd name="T73" fmla="*/ 239 h 263"/>
                <a:gd name="T74" fmla="*/ 130 w 265"/>
                <a:gd name="T75" fmla="*/ 263 h 263"/>
                <a:gd name="T76" fmla="*/ 146 w 265"/>
                <a:gd name="T77" fmla="*/ 253 h 263"/>
                <a:gd name="T78" fmla="*/ 155 w 265"/>
                <a:gd name="T79" fmla="*/ 227 h 263"/>
                <a:gd name="T80" fmla="*/ 175 w 265"/>
                <a:gd name="T81" fmla="*/ 231 h 263"/>
                <a:gd name="T82" fmla="*/ 196 w 265"/>
                <a:gd name="T83" fmla="*/ 247 h 263"/>
                <a:gd name="T84" fmla="*/ 204 w 265"/>
                <a:gd name="T85" fmla="*/ 230 h 263"/>
                <a:gd name="T86" fmla="*/ 200 w 265"/>
                <a:gd name="T87" fmla="*/ 203 h 263"/>
                <a:gd name="T88" fmla="*/ 219 w 265"/>
                <a:gd name="T89" fmla="*/ 196 h 263"/>
                <a:gd name="T90" fmla="*/ 246 w 265"/>
                <a:gd name="T91" fmla="*/ 199 h 263"/>
                <a:gd name="T92" fmla="*/ 244 w 265"/>
                <a:gd name="T93" fmla="*/ 181 h 263"/>
                <a:gd name="T94" fmla="*/ 226 w 265"/>
                <a:gd name="T95" fmla="*/ 159 h 263"/>
                <a:gd name="T96" fmla="*/ 240 w 265"/>
                <a:gd name="T97" fmla="*/ 144 h 263"/>
                <a:gd name="T98" fmla="*/ 265 w 265"/>
                <a:gd name="T99" fmla="*/ 134 h 263"/>
                <a:gd name="T100" fmla="*/ 254 w 265"/>
                <a:gd name="T101" fmla="*/ 11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5" h="263">
                  <a:moveTo>
                    <a:pt x="133" y="196"/>
                  </a:moveTo>
                  <a:cubicBezTo>
                    <a:pt x="97" y="196"/>
                    <a:pt x="69" y="167"/>
                    <a:pt x="69" y="131"/>
                  </a:cubicBezTo>
                  <a:cubicBezTo>
                    <a:pt x="69" y="96"/>
                    <a:pt x="97" y="67"/>
                    <a:pt x="133" y="67"/>
                  </a:cubicBezTo>
                  <a:cubicBezTo>
                    <a:pt x="168" y="67"/>
                    <a:pt x="197" y="96"/>
                    <a:pt x="197" y="131"/>
                  </a:cubicBezTo>
                  <a:cubicBezTo>
                    <a:pt x="197" y="167"/>
                    <a:pt x="168" y="196"/>
                    <a:pt x="133" y="196"/>
                  </a:cubicBezTo>
                  <a:close/>
                  <a:moveTo>
                    <a:pt x="254" y="118"/>
                  </a:moveTo>
                  <a:cubicBezTo>
                    <a:pt x="240" y="118"/>
                    <a:pt x="240" y="118"/>
                    <a:pt x="240" y="118"/>
                  </a:cubicBezTo>
                  <a:cubicBezTo>
                    <a:pt x="234" y="118"/>
                    <a:pt x="229" y="114"/>
                    <a:pt x="228" y="109"/>
                  </a:cubicBezTo>
                  <a:cubicBezTo>
                    <a:pt x="227" y="107"/>
                    <a:pt x="227" y="106"/>
                    <a:pt x="227" y="104"/>
                  </a:cubicBezTo>
                  <a:cubicBezTo>
                    <a:pt x="225" y="99"/>
                    <a:pt x="227" y="93"/>
                    <a:pt x="232" y="90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50" y="79"/>
                    <a:pt x="252" y="73"/>
                    <a:pt x="249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3" y="59"/>
                    <a:pt x="237" y="57"/>
                    <a:pt x="232" y="60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14" y="70"/>
                    <a:pt x="208" y="69"/>
                    <a:pt x="204" y="64"/>
                  </a:cubicBezTo>
                  <a:cubicBezTo>
                    <a:pt x="203" y="63"/>
                    <a:pt x="201" y="62"/>
                    <a:pt x="200" y="61"/>
                  </a:cubicBezTo>
                  <a:cubicBezTo>
                    <a:pt x="196" y="56"/>
                    <a:pt x="195" y="50"/>
                    <a:pt x="198" y="45"/>
                  </a:cubicBezTo>
                  <a:cubicBezTo>
                    <a:pt x="205" y="33"/>
                    <a:pt x="205" y="33"/>
                    <a:pt x="205" y="33"/>
                  </a:cubicBezTo>
                  <a:cubicBezTo>
                    <a:pt x="208" y="28"/>
                    <a:pt x="206" y="21"/>
                    <a:pt x="201" y="18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92" y="13"/>
                    <a:pt x="186" y="14"/>
                    <a:pt x="183" y="19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2" y="37"/>
                    <a:pt x="166" y="39"/>
                    <a:pt x="161" y="38"/>
                  </a:cubicBezTo>
                  <a:cubicBezTo>
                    <a:pt x="159" y="37"/>
                    <a:pt x="157" y="36"/>
                    <a:pt x="156" y="36"/>
                  </a:cubicBezTo>
                  <a:cubicBezTo>
                    <a:pt x="150" y="35"/>
                    <a:pt x="146" y="30"/>
                    <a:pt x="146" y="24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4"/>
                    <a:pt x="141" y="0"/>
                    <a:pt x="135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4" y="0"/>
                    <a:pt x="120" y="4"/>
                    <a:pt x="120" y="10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20" y="29"/>
                    <a:pt x="116" y="35"/>
                    <a:pt x="110" y="36"/>
                  </a:cubicBezTo>
                  <a:cubicBezTo>
                    <a:pt x="108" y="36"/>
                    <a:pt x="106" y="37"/>
                    <a:pt x="105" y="37"/>
                  </a:cubicBezTo>
                  <a:cubicBezTo>
                    <a:pt x="99" y="39"/>
                    <a:pt x="93" y="36"/>
                    <a:pt x="90" y="3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81" y="14"/>
                    <a:pt x="74" y="13"/>
                    <a:pt x="69" y="16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59" y="21"/>
                    <a:pt x="58" y="28"/>
                    <a:pt x="61" y="33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70" y="49"/>
                    <a:pt x="69" y="56"/>
                    <a:pt x="65" y="60"/>
                  </a:cubicBezTo>
                  <a:cubicBezTo>
                    <a:pt x="64" y="61"/>
                    <a:pt x="62" y="63"/>
                    <a:pt x="61" y="64"/>
                  </a:cubicBezTo>
                  <a:cubicBezTo>
                    <a:pt x="57" y="68"/>
                    <a:pt x="51" y="69"/>
                    <a:pt x="46" y="66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9" y="57"/>
                    <a:pt x="22" y="59"/>
                    <a:pt x="20" y="64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4" y="73"/>
                    <a:pt x="16" y="79"/>
                    <a:pt x="21" y="83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37" y="92"/>
                    <a:pt x="40" y="98"/>
                    <a:pt x="38" y="104"/>
                  </a:cubicBezTo>
                  <a:cubicBezTo>
                    <a:pt x="38" y="105"/>
                    <a:pt x="37" y="107"/>
                    <a:pt x="37" y="109"/>
                  </a:cubicBezTo>
                  <a:cubicBezTo>
                    <a:pt x="35" y="114"/>
                    <a:pt x="30" y="118"/>
                    <a:pt x="25" y="118"/>
                  </a:cubicBezTo>
                  <a:cubicBezTo>
                    <a:pt x="11" y="118"/>
                    <a:pt x="11" y="118"/>
                    <a:pt x="11" y="118"/>
                  </a:cubicBezTo>
                  <a:cubicBezTo>
                    <a:pt x="5" y="118"/>
                    <a:pt x="0" y="123"/>
                    <a:pt x="0" y="129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0"/>
                    <a:pt x="5" y="145"/>
                    <a:pt x="11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30" y="145"/>
                    <a:pt x="35" y="149"/>
                    <a:pt x="37" y="154"/>
                  </a:cubicBezTo>
                  <a:cubicBezTo>
                    <a:pt x="37" y="156"/>
                    <a:pt x="38" y="158"/>
                    <a:pt x="38" y="159"/>
                  </a:cubicBezTo>
                  <a:cubicBezTo>
                    <a:pt x="40" y="165"/>
                    <a:pt x="37" y="171"/>
                    <a:pt x="32" y="173"/>
                  </a:cubicBezTo>
                  <a:cubicBezTo>
                    <a:pt x="20" y="181"/>
                    <a:pt x="20" y="181"/>
                    <a:pt x="20" y="181"/>
                  </a:cubicBezTo>
                  <a:cubicBezTo>
                    <a:pt x="15" y="183"/>
                    <a:pt x="14" y="190"/>
                    <a:pt x="17" y="195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2" y="204"/>
                    <a:pt x="28" y="206"/>
                    <a:pt x="33" y="203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50" y="193"/>
                    <a:pt x="57" y="194"/>
                    <a:pt x="61" y="199"/>
                  </a:cubicBezTo>
                  <a:cubicBezTo>
                    <a:pt x="62" y="200"/>
                    <a:pt x="63" y="201"/>
                    <a:pt x="65" y="203"/>
                  </a:cubicBezTo>
                  <a:cubicBezTo>
                    <a:pt x="69" y="207"/>
                    <a:pt x="70" y="213"/>
                    <a:pt x="67" y="218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57" y="235"/>
                    <a:pt x="59" y="242"/>
                    <a:pt x="64" y="245"/>
                  </a:cubicBezTo>
                  <a:cubicBezTo>
                    <a:pt x="68" y="247"/>
                    <a:pt x="68" y="247"/>
                    <a:pt x="68" y="247"/>
                  </a:cubicBezTo>
                  <a:cubicBezTo>
                    <a:pt x="73" y="250"/>
                    <a:pt x="80" y="248"/>
                    <a:pt x="83" y="243"/>
                  </a:cubicBezTo>
                  <a:cubicBezTo>
                    <a:pt x="90" y="231"/>
                    <a:pt x="90" y="231"/>
                    <a:pt x="90" y="231"/>
                  </a:cubicBezTo>
                  <a:cubicBezTo>
                    <a:pt x="93" y="226"/>
                    <a:pt x="99" y="224"/>
                    <a:pt x="104" y="225"/>
                  </a:cubicBezTo>
                  <a:cubicBezTo>
                    <a:pt x="106" y="226"/>
                    <a:pt x="108" y="227"/>
                    <a:pt x="110" y="227"/>
                  </a:cubicBezTo>
                  <a:cubicBezTo>
                    <a:pt x="115" y="228"/>
                    <a:pt x="119" y="233"/>
                    <a:pt x="119" y="239"/>
                  </a:cubicBezTo>
                  <a:cubicBezTo>
                    <a:pt x="119" y="253"/>
                    <a:pt x="119" y="253"/>
                    <a:pt x="119" y="253"/>
                  </a:cubicBezTo>
                  <a:cubicBezTo>
                    <a:pt x="119" y="258"/>
                    <a:pt x="124" y="263"/>
                    <a:pt x="130" y="263"/>
                  </a:cubicBezTo>
                  <a:cubicBezTo>
                    <a:pt x="135" y="263"/>
                    <a:pt x="135" y="263"/>
                    <a:pt x="135" y="263"/>
                  </a:cubicBezTo>
                  <a:cubicBezTo>
                    <a:pt x="141" y="263"/>
                    <a:pt x="146" y="258"/>
                    <a:pt x="146" y="253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3"/>
                    <a:pt x="150" y="228"/>
                    <a:pt x="155" y="227"/>
                  </a:cubicBezTo>
                  <a:cubicBezTo>
                    <a:pt x="157" y="227"/>
                    <a:pt x="159" y="226"/>
                    <a:pt x="160" y="225"/>
                  </a:cubicBezTo>
                  <a:cubicBezTo>
                    <a:pt x="166" y="224"/>
                    <a:pt x="172" y="226"/>
                    <a:pt x="175" y="231"/>
                  </a:cubicBezTo>
                  <a:cubicBezTo>
                    <a:pt x="182" y="243"/>
                    <a:pt x="182" y="243"/>
                    <a:pt x="182" y="243"/>
                  </a:cubicBezTo>
                  <a:cubicBezTo>
                    <a:pt x="185" y="248"/>
                    <a:pt x="191" y="250"/>
                    <a:pt x="196" y="247"/>
                  </a:cubicBezTo>
                  <a:cubicBezTo>
                    <a:pt x="201" y="245"/>
                    <a:pt x="201" y="245"/>
                    <a:pt x="201" y="245"/>
                  </a:cubicBezTo>
                  <a:cubicBezTo>
                    <a:pt x="206" y="242"/>
                    <a:pt x="207" y="235"/>
                    <a:pt x="204" y="230"/>
                  </a:cubicBezTo>
                  <a:cubicBezTo>
                    <a:pt x="198" y="218"/>
                    <a:pt x="198" y="218"/>
                    <a:pt x="198" y="218"/>
                  </a:cubicBezTo>
                  <a:cubicBezTo>
                    <a:pt x="195" y="213"/>
                    <a:pt x="196" y="207"/>
                    <a:pt x="200" y="203"/>
                  </a:cubicBezTo>
                  <a:cubicBezTo>
                    <a:pt x="201" y="201"/>
                    <a:pt x="203" y="200"/>
                    <a:pt x="204" y="199"/>
                  </a:cubicBezTo>
                  <a:cubicBezTo>
                    <a:pt x="208" y="194"/>
                    <a:pt x="214" y="193"/>
                    <a:pt x="219" y="196"/>
                  </a:cubicBezTo>
                  <a:cubicBezTo>
                    <a:pt x="231" y="203"/>
                    <a:pt x="231" y="203"/>
                    <a:pt x="231" y="203"/>
                  </a:cubicBezTo>
                  <a:cubicBezTo>
                    <a:pt x="236" y="206"/>
                    <a:pt x="243" y="204"/>
                    <a:pt x="246" y="199"/>
                  </a:cubicBezTo>
                  <a:cubicBezTo>
                    <a:pt x="248" y="195"/>
                    <a:pt x="248" y="195"/>
                    <a:pt x="248" y="195"/>
                  </a:cubicBezTo>
                  <a:cubicBezTo>
                    <a:pt x="251" y="190"/>
                    <a:pt x="249" y="183"/>
                    <a:pt x="244" y="181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27" y="171"/>
                    <a:pt x="225" y="165"/>
                    <a:pt x="226" y="159"/>
                  </a:cubicBezTo>
                  <a:cubicBezTo>
                    <a:pt x="227" y="157"/>
                    <a:pt x="227" y="156"/>
                    <a:pt x="228" y="154"/>
                  </a:cubicBezTo>
                  <a:cubicBezTo>
                    <a:pt x="229" y="148"/>
                    <a:pt x="234" y="144"/>
                    <a:pt x="240" y="144"/>
                  </a:cubicBezTo>
                  <a:cubicBezTo>
                    <a:pt x="254" y="144"/>
                    <a:pt x="254" y="144"/>
                    <a:pt x="254" y="144"/>
                  </a:cubicBezTo>
                  <a:cubicBezTo>
                    <a:pt x="260" y="144"/>
                    <a:pt x="265" y="140"/>
                    <a:pt x="265" y="134"/>
                  </a:cubicBezTo>
                  <a:cubicBezTo>
                    <a:pt x="265" y="129"/>
                    <a:pt x="265" y="129"/>
                    <a:pt x="265" y="129"/>
                  </a:cubicBezTo>
                  <a:cubicBezTo>
                    <a:pt x="265" y="123"/>
                    <a:pt x="260" y="118"/>
                    <a:pt x="254" y="11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2" name="Group 111"/>
          <p:cNvGrpSpPr>
            <a:grpSpLocks noChangeAspect="1"/>
          </p:cNvGrpSpPr>
          <p:nvPr/>
        </p:nvGrpSpPr>
        <p:grpSpPr>
          <a:xfrm>
            <a:off x="17343483" y="2761887"/>
            <a:ext cx="375021" cy="320040"/>
            <a:chOff x="8586713" y="1128701"/>
            <a:chExt cx="1450975" cy="1238250"/>
          </a:xfrm>
          <a:solidFill>
            <a:srgbClr val="404040"/>
          </a:solidFill>
        </p:grpSpPr>
        <p:sp>
          <p:nvSpPr>
            <p:cNvPr id="113" name="Freeform 200"/>
            <p:cNvSpPr>
              <a:spLocks/>
            </p:cNvSpPr>
            <p:nvPr/>
          </p:nvSpPr>
          <p:spPr bwMode="auto">
            <a:xfrm>
              <a:off x="8586713" y="1128701"/>
              <a:ext cx="1450975" cy="1238250"/>
            </a:xfrm>
            <a:custGeom>
              <a:avLst/>
              <a:gdLst>
                <a:gd name="T0" fmla="*/ 114 w 129"/>
                <a:gd name="T1" fmla="*/ 34 h 110"/>
                <a:gd name="T2" fmla="*/ 65 w 129"/>
                <a:gd name="T3" fmla="*/ 0 h 110"/>
                <a:gd name="T4" fmla="*/ 15 w 129"/>
                <a:gd name="T5" fmla="*/ 35 h 110"/>
                <a:gd name="T6" fmla="*/ 15 w 129"/>
                <a:gd name="T7" fmla="*/ 34 h 110"/>
                <a:gd name="T8" fmla="*/ 0 w 129"/>
                <a:gd name="T9" fmla="*/ 49 h 110"/>
                <a:gd name="T10" fmla="*/ 0 w 129"/>
                <a:gd name="T11" fmla="*/ 58 h 110"/>
                <a:gd name="T12" fmla="*/ 15 w 129"/>
                <a:gd name="T13" fmla="*/ 73 h 110"/>
                <a:gd name="T14" fmla="*/ 15 w 129"/>
                <a:gd name="T15" fmla="*/ 73 h 110"/>
                <a:gd name="T16" fmla="*/ 15 w 129"/>
                <a:gd name="T17" fmla="*/ 73 h 110"/>
                <a:gd name="T18" fmla="*/ 20 w 129"/>
                <a:gd name="T19" fmla="*/ 73 h 110"/>
                <a:gd name="T20" fmla="*/ 15 w 129"/>
                <a:gd name="T21" fmla="*/ 53 h 110"/>
                <a:gd name="T22" fmla="*/ 15 w 129"/>
                <a:gd name="T23" fmla="*/ 53 h 110"/>
                <a:gd name="T24" fmla="*/ 65 w 129"/>
                <a:gd name="T25" fmla="*/ 4 h 110"/>
                <a:gd name="T26" fmla="*/ 114 w 129"/>
                <a:gd name="T27" fmla="*/ 53 h 110"/>
                <a:gd name="T28" fmla="*/ 114 w 129"/>
                <a:gd name="T29" fmla="*/ 53 h 110"/>
                <a:gd name="T30" fmla="*/ 75 w 129"/>
                <a:gd name="T31" fmla="*/ 102 h 110"/>
                <a:gd name="T32" fmla="*/ 70 w 129"/>
                <a:gd name="T33" fmla="*/ 99 h 110"/>
                <a:gd name="T34" fmla="*/ 59 w 129"/>
                <a:gd name="T35" fmla="*/ 99 h 110"/>
                <a:gd name="T36" fmla="*/ 54 w 129"/>
                <a:gd name="T37" fmla="*/ 105 h 110"/>
                <a:gd name="T38" fmla="*/ 59 w 129"/>
                <a:gd name="T39" fmla="*/ 110 h 110"/>
                <a:gd name="T40" fmla="*/ 70 w 129"/>
                <a:gd name="T41" fmla="*/ 110 h 110"/>
                <a:gd name="T42" fmla="*/ 75 w 129"/>
                <a:gd name="T43" fmla="*/ 106 h 110"/>
                <a:gd name="T44" fmla="*/ 114 w 129"/>
                <a:gd name="T45" fmla="*/ 73 h 110"/>
                <a:gd name="T46" fmla="*/ 129 w 129"/>
                <a:gd name="T47" fmla="*/ 58 h 110"/>
                <a:gd name="T48" fmla="*/ 129 w 129"/>
                <a:gd name="T49" fmla="*/ 49 h 110"/>
                <a:gd name="T50" fmla="*/ 114 w 129"/>
                <a:gd name="T51" fmla="*/ 3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110">
                  <a:moveTo>
                    <a:pt x="114" y="34"/>
                  </a:moveTo>
                  <a:cubicBezTo>
                    <a:pt x="106" y="14"/>
                    <a:pt x="87" y="0"/>
                    <a:pt x="65" y="0"/>
                  </a:cubicBezTo>
                  <a:cubicBezTo>
                    <a:pt x="42" y="0"/>
                    <a:pt x="22" y="15"/>
                    <a:pt x="15" y="35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7" y="34"/>
                    <a:pt x="0" y="40"/>
                    <a:pt x="0" y="4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7"/>
                    <a:pt x="6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17" y="68"/>
                    <a:pt x="15" y="61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5" y="26"/>
                    <a:pt x="37" y="4"/>
                    <a:pt x="65" y="4"/>
                  </a:cubicBezTo>
                  <a:cubicBezTo>
                    <a:pt x="92" y="4"/>
                    <a:pt x="114" y="26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77"/>
                    <a:pt x="97" y="97"/>
                    <a:pt x="75" y="102"/>
                  </a:cubicBezTo>
                  <a:cubicBezTo>
                    <a:pt x="74" y="100"/>
                    <a:pt x="72" y="99"/>
                    <a:pt x="70" y="99"/>
                  </a:cubicBezTo>
                  <a:cubicBezTo>
                    <a:pt x="70" y="99"/>
                    <a:pt x="70" y="99"/>
                    <a:pt x="59" y="99"/>
                  </a:cubicBezTo>
                  <a:cubicBezTo>
                    <a:pt x="56" y="99"/>
                    <a:pt x="54" y="101"/>
                    <a:pt x="54" y="105"/>
                  </a:cubicBezTo>
                  <a:cubicBezTo>
                    <a:pt x="54" y="108"/>
                    <a:pt x="56" y="110"/>
                    <a:pt x="59" y="110"/>
                  </a:cubicBezTo>
                  <a:cubicBezTo>
                    <a:pt x="59" y="110"/>
                    <a:pt x="59" y="110"/>
                    <a:pt x="70" y="110"/>
                  </a:cubicBezTo>
                  <a:cubicBezTo>
                    <a:pt x="73" y="110"/>
                    <a:pt x="75" y="108"/>
                    <a:pt x="75" y="106"/>
                  </a:cubicBezTo>
                  <a:cubicBezTo>
                    <a:pt x="93" y="102"/>
                    <a:pt x="107" y="90"/>
                    <a:pt x="114" y="73"/>
                  </a:cubicBezTo>
                  <a:cubicBezTo>
                    <a:pt x="123" y="73"/>
                    <a:pt x="129" y="67"/>
                    <a:pt x="129" y="5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9" y="41"/>
                    <a:pt x="123" y="34"/>
                    <a:pt x="114" y="34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201"/>
            <p:cNvSpPr>
              <a:spLocks/>
            </p:cNvSpPr>
            <p:nvPr/>
          </p:nvSpPr>
          <p:spPr bwMode="auto">
            <a:xfrm>
              <a:off x="8834363" y="1263638"/>
              <a:ext cx="955675" cy="946150"/>
            </a:xfrm>
            <a:custGeom>
              <a:avLst/>
              <a:gdLst>
                <a:gd name="T0" fmla="*/ 80 w 85"/>
                <a:gd name="T1" fmla="*/ 22 h 84"/>
                <a:gd name="T2" fmla="*/ 80 w 85"/>
                <a:gd name="T3" fmla="*/ 36 h 84"/>
                <a:gd name="T4" fmla="*/ 78 w 85"/>
                <a:gd name="T5" fmla="*/ 38 h 84"/>
                <a:gd name="T6" fmla="*/ 76 w 85"/>
                <a:gd name="T7" fmla="*/ 36 h 84"/>
                <a:gd name="T8" fmla="*/ 76 w 85"/>
                <a:gd name="T9" fmla="*/ 16 h 84"/>
                <a:gd name="T10" fmla="*/ 71 w 85"/>
                <a:gd name="T11" fmla="*/ 11 h 84"/>
                <a:gd name="T12" fmla="*/ 71 w 85"/>
                <a:gd name="T13" fmla="*/ 36 h 84"/>
                <a:gd name="T14" fmla="*/ 69 w 85"/>
                <a:gd name="T15" fmla="*/ 38 h 84"/>
                <a:gd name="T16" fmla="*/ 67 w 85"/>
                <a:gd name="T17" fmla="*/ 36 h 84"/>
                <a:gd name="T18" fmla="*/ 67 w 85"/>
                <a:gd name="T19" fmla="*/ 7 h 84"/>
                <a:gd name="T20" fmla="*/ 62 w 85"/>
                <a:gd name="T21" fmla="*/ 4 h 84"/>
                <a:gd name="T22" fmla="*/ 62 w 85"/>
                <a:gd name="T23" fmla="*/ 36 h 84"/>
                <a:gd name="T24" fmla="*/ 60 w 85"/>
                <a:gd name="T25" fmla="*/ 38 h 84"/>
                <a:gd name="T26" fmla="*/ 58 w 85"/>
                <a:gd name="T27" fmla="*/ 36 h 84"/>
                <a:gd name="T28" fmla="*/ 58 w 85"/>
                <a:gd name="T29" fmla="*/ 2 h 84"/>
                <a:gd name="T30" fmla="*/ 54 w 85"/>
                <a:gd name="T31" fmla="*/ 1 h 84"/>
                <a:gd name="T32" fmla="*/ 54 w 85"/>
                <a:gd name="T33" fmla="*/ 36 h 84"/>
                <a:gd name="T34" fmla="*/ 51 w 85"/>
                <a:gd name="T35" fmla="*/ 38 h 84"/>
                <a:gd name="T36" fmla="*/ 50 w 85"/>
                <a:gd name="T37" fmla="*/ 36 h 84"/>
                <a:gd name="T38" fmla="*/ 50 w 85"/>
                <a:gd name="T39" fmla="*/ 0 h 84"/>
                <a:gd name="T40" fmla="*/ 44 w 85"/>
                <a:gd name="T41" fmla="*/ 0 h 84"/>
                <a:gd name="T42" fmla="*/ 44 w 85"/>
                <a:gd name="T43" fmla="*/ 36 h 84"/>
                <a:gd name="T44" fmla="*/ 43 w 85"/>
                <a:gd name="T45" fmla="*/ 38 h 84"/>
                <a:gd name="T46" fmla="*/ 40 w 85"/>
                <a:gd name="T47" fmla="*/ 36 h 84"/>
                <a:gd name="T48" fmla="*/ 40 w 85"/>
                <a:gd name="T49" fmla="*/ 0 h 84"/>
                <a:gd name="T50" fmla="*/ 36 w 85"/>
                <a:gd name="T51" fmla="*/ 0 h 84"/>
                <a:gd name="T52" fmla="*/ 36 w 85"/>
                <a:gd name="T53" fmla="*/ 36 h 84"/>
                <a:gd name="T54" fmla="*/ 33 w 85"/>
                <a:gd name="T55" fmla="*/ 38 h 84"/>
                <a:gd name="T56" fmla="*/ 32 w 85"/>
                <a:gd name="T57" fmla="*/ 36 h 84"/>
                <a:gd name="T58" fmla="*/ 32 w 85"/>
                <a:gd name="T59" fmla="*/ 1 h 84"/>
                <a:gd name="T60" fmla="*/ 27 w 85"/>
                <a:gd name="T61" fmla="*/ 2 h 84"/>
                <a:gd name="T62" fmla="*/ 27 w 85"/>
                <a:gd name="T63" fmla="*/ 36 h 84"/>
                <a:gd name="T64" fmla="*/ 25 w 85"/>
                <a:gd name="T65" fmla="*/ 38 h 84"/>
                <a:gd name="T66" fmla="*/ 23 w 85"/>
                <a:gd name="T67" fmla="*/ 36 h 84"/>
                <a:gd name="T68" fmla="*/ 23 w 85"/>
                <a:gd name="T69" fmla="*/ 4 h 84"/>
                <a:gd name="T70" fmla="*/ 18 w 85"/>
                <a:gd name="T71" fmla="*/ 7 h 84"/>
                <a:gd name="T72" fmla="*/ 18 w 85"/>
                <a:gd name="T73" fmla="*/ 36 h 84"/>
                <a:gd name="T74" fmla="*/ 16 w 85"/>
                <a:gd name="T75" fmla="*/ 38 h 84"/>
                <a:gd name="T76" fmla="*/ 14 w 85"/>
                <a:gd name="T77" fmla="*/ 36 h 84"/>
                <a:gd name="T78" fmla="*/ 14 w 85"/>
                <a:gd name="T79" fmla="*/ 11 h 84"/>
                <a:gd name="T80" fmla="*/ 9 w 85"/>
                <a:gd name="T81" fmla="*/ 16 h 84"/>
                <a:gd name="T82" fmla="*/ 9 w 85"/>
                <a:gd name="T83" fmla="*/ 36 h 84"/>
                <a:gd name="T84" fmla="*/ 7 w 85"/>
                <a:gd name="T85" fmla="*/ 38 h 84"/>
                <a:gd name="T86" fmla="*/ 5 w 85"/>
                <a:gd name="T87" fmla="*/ 36 h 84"/>
                <a:gd name="T88" fmla="*/ 5 w 85"/>
                <a:gd name="T89" fmla="*/ 22 h 84"/>
                <a:gd name="T90" fmla="*/ 0 w 85"/>
                <a:gd name="T91" fmla="*/ 41 h 84"/>
                <a:gd name="T92" fmla="*/ 43 w 85"/>
                <a:gd name="T93" fmla="*/ 84 h 84"/>
                <a:gd name="T94" fmla="*/ 85 w 85"/>
                <a:gd name="T95" fmla="*/ 41 h 84"/>
                <a:gd name="T96" fmla="*/ 80 w 85"/>
                <a:gd name="T97" fmla="*/ 2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5" h="84">
                  <a:moveTo>
                    <a:pt x="80" y="22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79" y="38"/>
                    <a:pt x="78" y="38"/>
                  </a:cubicBezTo>
                  <a:cubicBezTo>
                    <a:pt x="77" y="38"/>
                    <a:pt x="76" y="37"/>
                    <a:pt x="76" y="3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4" y="14"/>
                    <a:pt x="73" y="12"/>
                    <a:pt x="71" y="11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71" y="37"/>
                    <a:pt x="70" y="38"/>
                    <a:pt x="69" y="38"/>
                  </a:cubicBezTo>
                  <a:cubicBezTo>
                    <a:pt x="68" y="38"/>
                    <a:pt x="67" y="37"/>
                    <a:pt x="67" y="36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6"/>
                    <a:pt x="64" y="5"/>
                    <a:pt x="62" y="4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37"/>
                    <a:pt x="61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2"/>
                    <a:pt x="55" y="1"/>
                    <a:pt x="54" y="1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7"/>
                    <a:pt x="52" y="38"/>
                    <a:pt x="51" y="38"/>
                  </a:cubicBezTo>
                  <a:cubicBezTo>
                    <a:pt x="50" y="38"/>
                    <a:pt x="50" y="37"/>
                    <a:pt x="50" y="36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6" y="0"/>
                    <a:pt x="44" y="0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7"/>
                    <a:pt x="44" y="38"/>
                    <a:pt x="43" y="38"/>
                  </a:cubicBezTo>
                  <a:cubicBezTo>
                    <a:pt x="41" y="38"/>
                    <a:pt x="40" y="37"/>
                    <a:pt x="40" y="3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9" y="0"/>
                    <a:pt x="37" y="0"/>
                    <a:pt x="36" y="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6" y="37"/>
                    <a:pt x="35" y="38"/>
                    <a:pt x="33" y="38"/>
                  </a:cubicBezTo>
                  <a:cubicBezTo>
                    <a:pt x="33" y="38"/>
                    <a:pt x="32" y="37"/>
                    <a:pt x="32" y="36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1"/>
                    <a:pt x="28" y="2"/>
                    <a:pt x="27" y="2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6" y="38"/>
                    <a:pt x="25" y="38"/>
                  </a:cubicBezTo>
                  <a:cubicBezTo>
                    <a:pt x="24" y="38"/>
                    <a:pt x="23" y="37"/>
                    <a:pt x="23" y="36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5"/>
                    <a:pt x="19" y="6"/>
                    <a:pt x="18" y="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7"/>
                    <a:pt x="17" y="38"/>
                    <a:pt x="16" y="38"/>
                  </a:cubicBezTo>
                  <a:cubicBezTo>
                    <a:pt x="15" y="38"/>
                    <a:pt x="14" y="37"/>
                    <a:pt x="14" y="36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2"/>
                    <a:pt x="11" y="14"/>
                    <a:pt x="9" y="1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ubicBezTo>
                    <a:pt x="6" y="38"/>
                    <a:pt x="5" y="37"/>
                    <a:pt x="5" y="36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2" y="28"/>
                    <a:pt x="0" y="35"/>
                    <a:pt x="0" y="41"/>
                  </a:cubicBezTo>
                  <a:cubicBezTo>
                    <a:pt x="0" y="65"/>
                    <a:pt x="19" y="84"/>
                    <a:pt x="43" y="84"/>
                  </a:cubicBezTo>
                  <a:cubicBezTo>
                    <a:pt x="66" y="84"/>
                    <a:pt x="85" y="65"/>
                    <a:pt x="85" y="41"/>
                  </a:cubicBezTo>
                  <a:cubicBezTo>
                    <a:pt x="85" y="34"/>
                    <a:pt x="83" y="28"/>
                    <a:pt x="80" y="22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69" name="Freeform 41"/>
          <p:cNvSpPr>
            <a:spLocks noChangeAspect="1" noEditPoints="1"/>
          </p:cNvSpPr>
          <p:nvPr/>
        </p:nvSpPr>
        <p:spPr bwMode="auto">
          <a:xfrm>
            <a:off x="10209240" y="3480063"/>
            <a:ext cx="653004" cy="652143"/>
          </a:xfrm>
          <a:custGeom>
            <a:avLst/>
            <a:gdLst>
              <a:gd name="T0" fmla="*/ 161 w 322"/>
              <a:gd name="T1" fmla="*/ 322 h 322"/>
              <a:gd name="T2" fmla="*/ 60 w 322"/>
              <a:gd name="T3" fmla="*/ 67 h 322"/>
              <a:gd name="T4" fmla="*/ 92 w 322"/>
              <a:gd name="T5" fmla="*/ 58 h 322"/>
              <a:gd name="T6" fmla="*/ 47 w 322"/>
              <a:gd name="T7" fmla="*/ 80 h 322"/>
              <a:gd name="T8" fmla="*/ 34 w 322"/>
              <a:gd name="T9" fmla="*/ 106 h 322"/>
              <a:gd name="T10" fmla="*/ 74 w 322"/>
              <a:gd name="T11" fmla="*/ 111 h 322"/>
              <a:gd name="T12" fmla="*/ 23 w 322"/>
              <a:gd name="T13" fmla="*/ 153 h 322"/>
              <a:gd name="T14" fmla="*/ 24 w 322"/>
              <a:gd name="T15" fmla="*/ 181 h 322"/>
              <a:gd name="T16" fmla="*/ 69 w 322"/>
              <a:gd name="T17" fmla="*/ 180 h 322"/>
              <a:gd name="T18" fmla="*/ 36 w 322"/>
              <a:gd name="T19" fmla="*/ 224 h 322"/>
              <a:gd name="T20" fmla="*/ 60 w 322"/>
              <a:gd name="T21" fmla="*/ 259 h 322"/>
              <a:gd name="T22" fmla="*/ 85 w 322"/>
              <a:gd name="T23" fmla="*/ 251 h 322"/>
              <a:gd name="T24" fmla="*/ 80 w 322"/>
              <a:gd name="T25" fmla="*/ 277 h 322"/>
              <a:gd name="T26" fmla="*/ 136 w 322"/>
              <a:gd name="T27" fmla="*/ 299 h 322"/>
              <a:gd name="T28" fmla="*/ 151 w 322"/>
              <a:gd name="T29" fmla="*/ 246 h 322"/>
              <a:gd name="T30" fmla="*/ 99 w 322"/>
              <a:gd name="T31" fmla="*/ 224 h 322"/>
              <a:gd name="T32" fmla="*/ 90 w 322"/>
              <a:gd name="T33" fmla="*/ 172 h 322"/>
              <a:gd name="T34" fmla="*/ 151 w 322"/>
              <a:gd name="T35" fmla="*/ 153 h 322"/>
              <a:gd name="T36" fmla="*/ 97 w 322"/>
              <a:gd name="T37" fmla="*/ 107 h 322"/>
              <a:gd name="T38" fmla="*/ 151 w 322"/>
              <a:gd name="T39" fmla="*/ 153 h 322"/>
              <a:gd name="T40" fmla="*/ 111 w 322"/>
              <a:gd name="T41" fmla="*/ 69 h 322"/>
              <a:gd name="T42" fmla="*/ 151 w 322"/>
              <a:gd name="T43" fmla="*/ 22 h 322"/>
              <a:gd name="T44" fmla="*/ 298 w 322"/>
              <a:gd name="T45" fmla="*/ 144 h 322"/>
              <a:gd name="T46" fmla="*/ 253 w 322"/>
              <a:gd name="T47" fmla="*/ 146 h 322"/>
              <a:gd name="T48" fmla="*/ 286 w 322"/>
              <a:gd name="T49" fmla="*/ 101 h 322"/>
              <a:gd name="T50" fmla="*/ 262 w 322"/>
              <a:gd name="T51" fmla="*/ 67 h 322"/>
              <a:gd name="T52" fmla="*/ 237 w 322"/>
              <a:gd name="T53" fmla="*/ 75 h 322"/>
              <a:gd name="T54" fmla="*/ 242 w 322"/>
              <a:gd name="T55" fmla="*/ 49 h 322"/>
              <a:gd name="T56" fmla="*/ 186 w 322"/>
              <a:gd name="T57" fmla="*/ 26 h 322"/>
              <a:gd name="T58" fmla="*/ 171 w 322"/>
              <a:gd name="T59" fmla="*/ 80 h 322"/>
              <a:gd name="T60" fmla="*/ 223 w 322"/>
              <a:gd name="T61" fmla="*/ 101 h 322"/>
              <a:gd name="T62" fmla="*/ 232 w 322"/>
              <a:gd name="T63" fmla="*/ 153 h 322"/>
              <a:gd name="T64" fmla="*/ 171 w 322"/>
              <a:gd name="T65" fmla="*/ 172 h 322"/>
              <a:gd name="T66" fmla="*/ 225 w 322"/>
              <a:gd name="T67" fmla="*/ 218 h 322"/>
              <a:gd name="T68" fmla="*/ 171 w 322"/>
              <a:gd name="T69" fmla="*/ 172 h 322"/>
              <a:gd name="T70" fmla="*/ 180 w 322"/>
              <a:gd name="T71" fmla="*/ 302 h 322"/>
              <a:gd name="T72" fmla="*/ 216 w 322"/>
              <a:gd name="T73" fmla="*/ 246 h 322"/>
              <a:gd name="T74" fmla="*/ 242 w 322"/>
              <a:gd name="T75" fmla="*/ 277 h 322"/>
              <a:gd name="T76" fmla="*/ 237 w 322"/>
              <a:gd name="T77" fmla="*/ 251 h 322"/>
              <a:gd name="T78" fmla="*/ 262 w 322"/>
              <a:gd name="T79" fmla="*/ 259 h 322"/>
              <a:gd name="T80" fmla="*/ 286 w 322"/>
              <a:gd name="T81" fmla="*/ 224 h 322"/>
              <a:gd name="T82" fmla="*/ 253 w 322"/>
              <a:gd name="T83" fmla="*/ 180 h 322"/>
              <a:gd name="T84" fmla="*/ 298 w 322"/>
              <a:gd name="T85" fmla="*/ 181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22" h="322">
                <a:moveTo>
                  <a:pt x="161" y="0"/>
                </a:moveTo>
                <a:cubicBezTo>
                  <a:pt x="72" y="0"/>
                  <a:pt x="0" y="73"/>
                  <a:pt x="0" y="161"/>
                </a:cubicBezTo>
                <a:cubicBezTo>
                  <a:pt x="0" y="250"/>
                  <a:pt x="72" y="322"/>
                  <a:pt x="161" y="322"/>
                </a:cubicBezTo>
                <a:cubicBezTo>
                  <a:pt x="250" y="322"/>
                  <a:pt x="322" y="250"/>
                  <a:pt x="322" y="161"/>
                </a:cubicBezTo>
                <a:cubicBezTo>
                  <a:pt x="322" y="73"/>
                  <a:pt x="250" y="0"/>
                  <a:pt x="161" y="0"/>
                </a:cubicBezTo>
                <a:close/>
                <a:moveTo>
                  <a:pt x="60" y="67"/>
                </a:moveTo>
                <a:cubicBezTo>
                  <a:pt x="66" y="60"/>
                  <a:pt x="73" y="54"/>
                  <a:pt x="80" y="49"/>
                </a:cubicBezTo>
                <a:cubicBezTo>
                  <a:pt x="106" y="30"/>
                  <a:pt x="106" y="30"/>
                  <a:pt x="106" y="30"/>
                </a:cubicBezTo>
                <a:cubicBezTo>
                  <a:pt x="92" y="58"/>
                  <a:pt x="92" y="58"/>
                  <a:pt x="92" y="58"/>
                </a:cubicBezTo>
                <a:cubicBezTo>
                  <a:pt x="90" y="63"/>
                  <a:pt x="88" y="69"/>
                  <a:pt x="85" y="75"/>
                </a:cubicBezTo>
                <a:cubicBezTo>
                  <a:pt x="83" y="80"/>
                  <a:pt x="83" y="80"/>
                  <a:pt x="83" y="80"/>
                </a:cubicBezTo>
                <a:cubicBezTo>
                  <a:pt x="47" y="80"/>
                  <a:pt x="47" y="80"/>
                  <a:pt x="47" y="80"/>
                </a:cubicBezTo>
                <a:lnTo>
                  <a:pt x="60" y="67"/>
                </a:lnTo>
                <a:close/>
                <a:moveTo>
                  <a:pt x="24" y="144"/>
                </a:moveTo>
                <a:cubicBezTo>
                  <a:pt x="25" y="131"/>
                  <a:pt x="29" y="118"/>
                  <a:pt x="34" y="106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74" y="111"/>
                  <a:pt x="74" y="111"/>
                  <a:pt x="74" y="111"/>
                </a:cubicBezTo>
                <a:cubicBezTo>
                  <a:pt x="72" y="123"/>
                  <a:pt x="70" y="134"/>
                  <a:pt x="69" y="146"/>
                </a:cubicBezTo>
                <a:cubicBezTo>
                  <a:pt x="68" y="153"/>
                  <a:pt x="68" y="153"/>
                  <a:pt x="68" y="153"/>
                </a:cubicBezTo>
                <a:cubicBezTo>
                  <a:pt x="23" y="153"/>
                  <a:pt x="23" y="153"/>
                  <a:pt x="23" y="153"/>
                </a:cubicBezTo>
                <a:lnTo>
                  <a:pt x="24" y="144"/>
                </a:lnTo>
                <a:close/>
                <a:moveTo>
                  <a:pt x="34" y="220"/>
                </a:moveTo>
                <a:cubicBezTo>
                  <a:pt x="29" y="208"/>
                  <a:pt x="25" y="195"/>
                  <a:pt x="24" y="18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68" y="172"/>
                  <a:pt x="68" y="172"/>
                  <a:pt x="68" y="172"/>
                </a:cubicBezTo>
                <a:cubicBezTo>
                  <a:pt x="69" y="180"/>
                  <a:pt x="69" y="180"/>
                  <a:pt x="69" y="180"/>
                </a:cubicBezTo>
                <a:cubicBezTo>
                  <a:pt x="70" y="191"/>
                  <a:pt x="72" y="203"/>
                  <a:pt x="74" y="215"/>
                </a:cubicBezTo>
                <a:cubicBezTo>
                  <a:pt x="76" y="224"/>
                  <a:pt x="76" y="224"/>
                  <a:pt x="76" y="224"/>
                </a:cubicBezTo>
                <a:cubicBezTo>
                  <a:pt x="36" y="224"/>
                  <a:pt x="36" y="224"/>
                  <a:pt x="36" y="224"/>
                </a:cubicBezTo>
                <a:lnTo>
                  <a:pt x="34" y="220"/>
                </a:lnTo>
                <a:close/>
                <a:moveTo>
                  <a:pt x="80" y="277"/>
                </a:moveTo>
                <a:cubicBezTo>
                  <a:pt x="73" y="272"/>
                  <a:pt x="66" y="265"/>
                  <a:pt x="60" y="259"/>
                </a:cubicBezTo>
                <a:cubicBezTo>
                  <a:pt x="47" y="246"/>
                  <a:pt x="47" y="246"/>
                  <a:pt x="47" y="246"/>
                </a:cubicBezTo>
                <a:cubicBezTo>
                  <a:pt x="83" y="246"/>
                  <a:pt x="83" y="246"/>
                  <a:pt x="83" y="246"/>
                </a:cubicBezTo>
                <a:cubicBezTo>
                  <a:pt x="85" y="251"/>
                  <a:pt x="85" y="251"/>
                  <a:pt x="85" y="251"/>
                </a:cubicBezTo>
                <a:cubicBezTo>
                  <a:pt x="88" y="257"/>
                  <a:pt x="90" y="263"/>
                  <a:pt x="92" y="267"/>
                </a:cubicBezTo>
                <a:cubicBezTo>
                  <a:pt x="106" y="296"/>
                  <a:pt x="106" y="296"/>
                  <a:pt x="106" y="296"/>
                </a:cubicBezTo>
                <a:lnTo>
                  <a:pt x="80" y="277"/>
                </a:lnTo>
                <a:close/>
                <a:moveTo>
                  <a:pt x="151" y="304"/>
                </a:moveTo>
                <a:cubicBezTo>
                  <a:pt x="138" y="302"/>
                  <a:pt x="138" y="302"/>
                  <a:pt x="138" y="302"/>
                </a:cubicBezTo>
                <a:cubicBezTo>
                  <a:pt x="136" y="299"/>
                  <a:pt x="136" y="299"/>
                  <a:pt x="136" y="299"/>
                </a:cubicBezTo>
                <a:cubicBezTo>
                  <a:pt x="127" y="287"/>
                  <a:pt x="119" y="273"/>
                  <a:pt x="111" y="257"/>
                </a:cubicBezTo>
                <a:cubicBezTo>
                  <a:pt x="106" y="246"/>
                  <a:pt x="106" y="246"/>
                  <a:pt x="106" y="246"/>
                </a:cubicBezTo>
                <a:cubicBezTo>
                  <a:pt x="151" y="246"/>
                  <a:pt x="151" y="246"/>
                  <a:pt x="151" y="246"/>
                </a:cubicBezTo>
                <a:lnTo>
                  <a:pt x="151" y="304"/>
                </a:lnTo>
                <a:close/>
                <a:moveTo>
                  <a:pt x="151" y="224"/>
                </a:moveTo>
                <a:cubicBezTo>
                  <a:pt x="99" y="224"/>
                  <a:pt x="99" y="224"/>
                  <a:pt x="99" y="224"/>
                </a:cubicBezTo>
                <a:cubicBezTo>
                  <a:pt x="97" y="218"/>
                  <a:pt x="97" y="218"/>
                  <a:pt x="97" y="218"/>
                </a:cubicBezTo>
                <a:cubicBezTo>
                  <a:pt x="94" y="207"/>
                  <a:pt x="92" y="194"/>
                  <a:pt x="91" y="181"/>
                </a:cubicBezTo>
                <a:cubicBezTo>
                  <a:pt x="90" y="172"/>
                  <a:pt x="90" y="172"/>
                  <a:pt x="90" y="172"/>
                </a:cubicBezTo>
                <a:cubicBezTo>
                  <a:pt x="151" y="172"/>
                  <a:pt x="151" y="172"/>
                  <a:pt x="151" y="172"/>
                </a:cubicBezTo>
                <a:lnTo>
                  <a:pt x="151" y="224"/>
                </a:lnTo>
                <a:close/>
                <a:moveTo>
                  <a:pt x="151" y="153"/>
                </a:moveTo>
                <a:cubicBezTo>
                  <a:pt x="90" y="153"/>
                  <a:pt x="90" y="153"/>
                  <a:pt x="90" y="153"/>
                </a:cubicBezTo>
                <a:cubicBezTo>
                  <a:pt x="91" y="145"/>
                  <a:pt x="91" y="145"/>
                  <a:pt x="91" y="145"/>
                </a:cubicBezTo>
                <a:cubicBezTo>
                  <a:pt x="92" y="132"/>
                  <a:pt x="94" y="119"/>
                  <a:pt x="97" y="107"/>
                </a:cubicBezTo>
                <a:cubicBezTo>
                  <a:pt x="99" y="101"/>
                  <a:pt x="99" y="101"/>
                  <a:pt x="99" y="101"/>
                </a:cubicBezTo>
                <a:cubicBezTo>
                  <a:pt x="151" y="101"/>
                  <a:pt x="151" y="101"/>
                  <a:pt x="151" y="101"/>
                </a:cubicBezTo>
                <a:lnTo>
                  <a:pt x="151" y="153"/>
                </a:lnTo>
                <a:close/>
                <a:moveTo>
                  <a:pt x="151" y="80"/>
                </a:moveTo>
                <a:cubicBezTo>
                  <a:pt x="106" y="80"/>
                  <a:pt x="106" y="80"/>
                  <a:pt x="106" y="80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9" y="53"/>
                  <a:pt x="127" y="39"/>
                  <a:pt x="136" y="27"/>
                </a:cubicBezTo>
                <a:cubicBezTo>
                  <a:pt x="138" y="24"/>
                  <a:pt x="141" y="24"/>
                  <a:pt x="142" y="23"/>
                </a:cubicBezTo>
                <a:cubicBezTo>
                  <a:pt x="151" y="22"/>
                  <a:pt x="151" y="22"/>
                  <a:pt x="151" y="22"/>
                </a:cubicBezTo>
                <a:lnTo>
                  <a:pt x="151" y="80"/>
                </a:lnTo>
                <a:close/>
                <a:moveTo>
                  <a:pt x="288" y="106"/>
                </a:moveTo>
                <a:cubicBezTo>
                  <a:pt x="293" y="118"/>
                  <a:pt x="296" y="131"/>
                  <a:pt x="298" y="144"/>
                </a:cubicBezTo>
                <a:cubicBezTo>
                  <a:pt x="299" y="153"/>
                  <a:pt x="299" y="153"/>
                  <a:pt x="299" y="153"/>
                </a:cubicBezTo>
                <a:cubicBezTo>
                  <a:pt x="253" y="153"/>
                  <a:pt x="253" y="153"/>
                  <a:pt x="253" y="153"/>
                </a:cubicBezTo>
                <a:cubicBezTo>
                  <a:pt x="253" y="146"/>
                  <a:pt x="253" y="146"/>
                  <a:pt x="253" y="146"/>
                </a:cubicBezTo>
                <a:cubicBezTo>
                  <a:pt x="252" y="134"/>
                  <a:pt x="250" y="123"/>
                  <a:pt x="248" y="111"/>
                </a:cubicBezTo>
                <a:cubicBezTo>
                  <a:pt x="245" y="101"/>
                  <a:pt x="245" y="101"/>
                  <a:pt x="245" y="101"/>
                </a:cubicBezTo>
                <a:cubicBezTo>
                  <a:pt x="286" y="101"/>
                  <a:pt x="286" y="101"/>
                  <a:pt x="286" y="101"/>
                </a:cubicBezTo>
                <a:lnTo>
                  <a:pt x="288" y="106"/>
                </a:lnTo>
                <a:close/>
                <a:moveTo>
                  <a:pt x="242" y="49"/>
                </a:moveTo>
                <a:cubicBezTo>
                  <a:pt x="249" y="54"/>
                  <a:pt x="256" y="60"/>
                  <a:pt x="262" y="67"/>
                </a:cubicBezTo>
                <a:cubicBezTo>
                  <a:pt x="275" y="80"/>
                  <a:pt x="275" y="80"/>
                  <a:pt x="275" y="80"/>
                </a:cubicBezTo>
                <a:cubicBezTo>
                  <a:pt x="239" y="80"/>
                  <a:pt x="239" y="80"/>
                  <a:pt x="239" y="80"/>
                </a:cubicBezTo>
                <a:cubicBezTo>
                  <a:pt x="237" y="75"/>
                  <a:pt x="237" y="75"/>
                  <a:pt x="237" y="75"/>
                </a:cubicBezTo>
                <a:cubicBezTo>
                  <a:pt x="234" y="68"/>
                  <a:pt x="232" y="63"/>
                  <a:pt x="230" y="58"/>
                </a:cubicBezTo>
                <a:cubicBezTo>
                  <a:pt x="216" y="30"/>
                  <a:pt x="216" y="30"/>
                  <a:pt x="216" y="30"/>
                </a:cubicBezTo>
                <a:lnTo>
                  <a:pt x="242" y="49"/>
                </a:lnTo>
                <a:close/>
                <a:moveTo>
                  <a:pt x="171" y="22"/>
                </a:moveTo>
                <a:cubicBezTo>
                  <a:pt x="184" y="24"/>
                  <a:pt x="184" y="24"/>
                  <a:pt x="184" y="24"/>
                </a:cubicBezTo>
                <a:cubicBezTo>
                  <a:pt x="186" y="26"/>
                  <a:pt x="186" y="26"/>
                  <a:pt x="186" y="26"/>
                </a:cubicBezTo>
                <a:cubicBezTo>
                  <a:pt x="195" y="39"/>
                  <a:pt x="203" y="53"/>
                  <a:pt x="211" y="69"/>
                </a:cubicBezTo>
                <a:cubicBezTo>
                  <a:pt x="216" y="80"/>
                  <a:pt x="216" y="80"/>
                  <a:pt x="216" y="80"/>
                </a:cubicBezTo>
                <a:cubicBezTo>
                  <a:pt x="171" y="80"/>
                  <a:pt x="171" y="80"/>
                  <a:pt x="171" y="80"/>
                </a:cubicBezTo>
                <a:lnTo>
                  <a:pt x="171" y="22"/>
                </a:lnTo>
                <a:close/>
                <a:moveTo>
                  <a:pt x="171" y="101"/>
                </a:moveTo>
                <a:cubicBezTo>
                  <a:pt x="223" y="101"/>
                  <a:pt x="223" y="101"/>
                  <a:pt x="223" y="101"/>
                </a:cubicBezTo>
                <a:cubicBezTo>
                  <a:pt x="225" y="107"/>
                  <a:pt x="225" y="107"/>
                  <a:pt x="225" y="107"/>
                </a:cubicBezTo>
                <a:cubicBezTo>
                  <a:pt x="228" y="119"/>
                  <a:pt x="230" y="132"/>
                  <a:pt x="231" y="145"/>
                </a:cubicBezTo>
                <a:cubicBezTo>
                  <a:pt x="232" y="153"/>
                  <a:pt x="232" y="153"/>
                  <a:pt x="232" y="153"/>
                </a:cubicBezTo>
                <a:cubicBezTo>
                  <a:pt x="171" y="153"/>
                  <a:pt x="171" y="153"/>
                  <a:pt x="171" y="153"/>
                </a:cubicBezTo>
                <a:lnTo>
                  <a:pt x="171" y="101"/>
                </a:lnTo>
                <a:close/>
                <a:moveTo>
                  <a:pt x="171" y="172"/>
                </a:moveTo>
                <a:cubicBezTo>
                  <a:pt x="232" y="172"/>
                  <a:pt x="232" y="172"/>
                  <a:pt x="232" y="172"/>
                </a:cubicBezTo>
                <a:cubicBezTo>
                  <a:pt x="231" y="181"/>
                  <a:pt x="231" y="181"/>
                  <a:pt x="231" y="181"/>
                </a:cubicBezTo>
                <a:cubicBezTo>
                  <a:pt x="230" y="194"/>
                  <a:pt x="228" y="207"/>
                  <a:pt x="225" y="218"/>
                </a:cubicBezTo>
                <a:cubicBezTo>
                  <a:pt x="223" y="224"/>
                  <a:pt x="223" y="224"/>
                  <a:pt x="223" y="224"/>
                </a:cubicBezTo>
                <a:cubicBezTo>
                  <a:pt x="171" y="224"/>
                  <a:pt x="171" y="224"/>
                  <a:pt x="171" y="224"/>
                </a:cubicBezTo>
                <a:lnTo>
                  <a:pt x="171" y="172"/>
                </a:lnTo>
                <a:close/>
                <a:moveTo>
                  <a:pt x="211" y="257"/>
                </a:moveTo>
                <a:cubicBezTo>
                  <a:pt x="203" y="273"/>
                  <a:pt x="195" y="287"/>
                  <a:pt x="186" y="299"/>
                </a:cubicBezTo>
                <a:cubicBezTo>
                  <a:pt x="184" y="302"/>
                  <a:pt x="181" y="302"/>
                  <a:pt x="180" y="302"/>
                </a:cubicBezTo>
                <a:cubicBezTo>
                  <a:pt x="171" y="304"/>
                  <a:pt x="171" y="304"/>
                  <a:pt x="171" y="304"/>
                </a:cubicBezTo>
                <a:cubicBezTo>
                  <a:pt x="171" y="246"/>
                  <a:pt x="171" y="246"/>
                  <a:pt x="171" y="246"/>
                </a:cubicBezTo>
                <a:cubicBezTo>
                  <a:pt x="216" y="246"/>
                  <a:pt x="216" y="246"/>
                  <a:pt x="216" y="246"/>
                </a:cubicBezTo>
                <a:lnTo>
                  <a:pt x="211" y="257"/>
                </a:lnTo>
                <a:close/>
                <a:moveTo>
                  <a:pt x="262" y="259"/>
                </a:moveTo>
                <a:cubicBezTo>
                  <a:pt x="256" y="265"/>
                  <a:pt x="249" y="272"/>
                  <a:pt x="242" y="277"/>
                </a:cubicBezTo>
                <a:cubicBezTo>
                  <a:pt x="216" y="296"/>
                  <a:pt x="216" y="296"/>
                  <a:pt x="216" y="296"/>
                </a:cubicBezTo>
                <a:cubicBezTo>
                  <a:pt x="230" y="267"/>
                  <a:pt x="230" y="267"/>
                  <a:pt x="230" y="267"/>
                </a:cubicBezTo>
                <a:cubicBezTo>
                  <a:pt x="232" y="263"/>
                  <a:pt x="234" y="257"/>
                  <a:pt x="237" y="251"/>
                </a:cubicBezTo>
                <a:cubicBezTo>
                  <a:pt x="239" y="246"/>
                  <a:pt x="239" y="246"/>
                  <a:pt x="239" y="246"/>
                </a:cubicBezTo>
                <a:cubicBezTo>
                  <a:pt x="275" y="246"/>
                  <a:pt x="275" y="246"/>
                  <a:pt x="275" y="246"/>
                </a:cubicBezTo>
                <a:lnTo>
                  <a:pt x="262" y="259"/>
                </a:lnTo>
                <a:close/>
                <a:moveTo>
                  <a:pt x="298" y="181"/>
                </a:moveTo>
                <a:cubicBezTo>
                  <a:pt x="296" y="195"/>
                  <a:pt x="293" y="208"/>
                  <a:pt x="288" y="220"/>
                </a:cubicBezTo>
                <a:cubicBezTo>
                  <a:pt x="286" y="224"/>
                  <a:pt x="286" y="224"/>
                  <a:pt x="286" y="224"/>
                </a:cubicBezTo>
                <a:cubicBezTo>
                  <a:pt x="245" y="224"/>
                  <a:pt x="245" y="224"/>
                  <a:pt x="245" y="224"/>
                </a:cubicBezTo>
                <a:cubicBezTo>
                  <a:pt x="248" y="215"/>
                  <a:pt x="248" y="215"/>
                  <a:pt x="248" y="215"/>
                </a:cubicBezTo>
                <a:cubicBezTo>
                  <a:pt x="250" y="203"/>
                  <a:pt x="252" y="191"/>
                  <a:pt x="253" y="180"/>
                </a:cubicBezTo>
                <a:cubicBezTo>
                  <a:pt x="253" y="172"/>
                  <a:pt x="253" y="172"/>
                  <a:pt x="253" y="172"/>
                </a:cubicBezTo>
                <a:cubicBezTo>
                  <a:pt x="299" y="172"/>
                  <a:pt x="299" y="172"/>
                  <a:pt x="299" y="172"/>
                </a:cubicBezTo>
                <a:lnTo>
                  <a:pt x="298" y="181"/>
                </a:lnTo>
                <a:close/>
              </a:path>
            </a:pathLst>
          </a:custGeom>
          <a:solidFill>
            <a:srgbClr val="00009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281" name="Straight Arrow Connector 280"/>
          <p:cNvCxnSpPr/>
          <p:nvPr/>
        </p:nvCxnSpPr>
        <p:spPr>
          <a:xfrm>
            <a:off x="8602133" y="10493028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3" name="Straight Arrow Connector 282"/>
          <p:cNvCxnSpPr/>
          <p:nvPr/>
        </p:nvCxnSpPr>
        <p:spPr>
          <a:xfrm>
            <a:off x="12693691" y="10515977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4" name="Straight Arrow Connector 283"/>
          <p:cNvCxnSpPr/>
          <p:nvPr/>
        </p:nvCxnSpPr>
        <p:spPr>
          <a:xfrm>
            <a:off x="16933333" y="10515977"/>
            <a:ext cx="0" cy="1241772"/>
          </a:xfrm>
          <a:prstGeom prst="straightConnector1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6" name="Elbow Connector 285"/>
          <p:cNvCxnSpPr>
            <a:endCxn id="222" idx="2"/>
          </p:cNvCxnSpPr>
          <p:nvPr/>
        </p:nvCxnSpPr>
        <p:spPr>
          <a:xfrm rot="10800000">
            <a:off x="3446159" y="11358341"/>
            <a:ext cx="13487174" cy="399408"/>
          </a:xfrm>
          <a:prstGeom prst="bentConnector2">
            <a:avLst/>
          </a:prstGeom>
          <a:noFill/>
          <a:ln w="25400" cap="flat">
            <a:solidFill>
              <a:schemeClr val="accent3">
                <a:lumMod val="75000"/>
              </a:schemeClr>
            </a:solidFill>
            <a:prstDash val="dash"/>
            <a:miter lim="400000"/>
            <a:tailEnd type="diamond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0" name="Rounded Rectangle 289"/>
          <p:cNvSpPr/>
          <p:nvPr/>
        </p:nvSpPr>
        <p:spPr>
          <a:xfrm>
            <a:off x="838200" y="10856833"/>
            <a:ext cx="1693328" cy="49106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CMS</a:t>
            </a:r>
            <a:endParaRPr lang="en-US" sz="1900" dirty="0"/>
          </a:p>
        </p:txBody>
      </p:sp>
      <p:cxnSp>
        <p:nvCxnSpPr>
          <p:cNvPr id="291" name="Straight Connector 290"/>
          <p:cNvCxnSpPr/>
          <p:nvPr/>
        </p:nvCxnSpPr>
        <p:spPr>
          <a:xfrm flipV="1">
            <a:off x="7125230" y="6836053"/>
            <a:ext cx="2580569" cy="1156481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/>
          <p:nvPr/>
        </p:nvSpPr>
        <p:spPr>
          <a:xfrm rot="16200000">
            <a:off x="716412" y="6674645"/>
            <a:ext cx="4505763" cy="379592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User Experience Components (Java)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venir Book"/>
              <a:cs typeface="Avenir Book"/>
              <a:sym typeface="Gill Sans"/>
            </a:endParaRPr>
          </a:p>
        </p:txBody>
      </p:sp>
      <p:cxnSp>
        <p:nvCxnSpPr>
          <p:cNvPr id="165" name="Curved Connector 164"/>
          <p:cNvCxnSpPr>
            <a:stCxn id="164" idx="1"/>
            <a:endCxn id="220" idx="0"/>
          </p:cNvCxnSpPr>
          <p:nvPr/>
        </p:nvCxnSpPr>
        <p:spPr>
          <a:xfrm rot="16200000" flipH="1">
            <a:off x="4290292" y="7796324"/>
            <a:ext cx="1059489" cy="3701485"/>
          </a:xfrm>
          <a:prstGeom prst="curvedConnector3">
            <a:avLst>
              <a:gd name="adj1" fmla="val 50000"/>
            </a:avLst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Rounded Rectangle 156"/>
          <p:cNvSpPr/>
          <p:nvPr/>
        </p:nvSpPr>
        <p:spPr>
          <a:xfrm>
            <a:off x="12781337" y="3576879"/>
            <a:ext cx="1911456" cy="491066"/>
          </a:xfrm>
          <a:prstGeom prst="roundRect">
            <a:avLst/>
          </a:prstGeom>
          <a:solidFill>
            <a:schemeClr val="bg2">
              <a:lumMod val="2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>
              <a:lnSpc>
                <a:spcPct val="90000"/>
              </a:lnSpc>
            </a:pPr>
            <a:r>
              <a:rPr lang="en-US" sz="1900" dirty="0"/>
              <a:t>SBC | GW</a:t>
            </a:r>
          </a:p>
        </p:txBody>
      </p:sp>
      <p:cxnSp>
        <p:nvCxnSpPr>
          <p:cNvPr id="158" name="Straight Connector 157"/>
          <p:cNvCxnSpPr>
            <a:stCxn id="226" idx="1"/>
          </p:cNvCxnSpPr>
          <p:nvPr/>
        </p:nvCxnSpPr>
        <p:spPr>
          <a:xfrm flipH="1" flipV="1">
            <a:off x="10518615" y="4220344"/>
            <a:ext cx="6256" cy="1303304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 Box 96"/>
          <p:cNvSpPr txBox="1">
            <a:spLocks noChangeArrowheads="1"/>
          </p:cNvSpPr>
          <p:nvPr/>
        </p:nvSpPr>
        <p:spPr bwMode="ltGray">
          <a:xfrm>
            <a:off x="12693691" y="11274550"/>
            <a:ext cx="3599104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dirty="0" smtClean="0">
                <a:solidFill>
                  <a:srgbClr val="4D4D4D"/>
                </a:solidFill>
                <a:latin typeface="Arial Narrow" charset="0"/>
              </a:rPr>
              <a:t>SIP &amp; WebRTC supported</a:t>
            </a:r>
            <a:endParaRPr lang="en-GB" sz="1800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72" name="Rectangle 171"/>
          <p:cNvSpPr/>
          <p:nvPr/>
        </p:nvSpPr>
        <p:spPr>
          <a:xfrm rot="16200000">
            <a:off x="258415" y="6673157"/>
            <a:ext cx="4505763" cy="379592"/>
          </a:xfrm>
          <a:prstGeom prst="rect">
            <a:avLst/>
          </a:prstGeom>
          <a:solidFill>
            <a:srgbClr val="00519B"/>
          </a:solidFill>
          <a:ln w="12700" cap="flat">
            <a:solidFill>
              <a:schemeClr val="accent1">
                <a:lumMod val="40000"/>
                <a:lumOff val="60000"/>
              </a:schemeClr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rtl="0" latinLnBrk="1" hangingPunct="0"/>
            <a:r>
              <a:rPr lang="en-US" sz="1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venir Book"/>
                <a:cs typeface="Avenir Book"/>
              </a:rPr>
              <a:t>Knowledge Centered Support</a:t>
            </a:r>
            <a:endParaRPr lang="en-US" sz="1800" dirty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venir Book"/>
              <a:cs typeface="Avenir Book"/>
            </a:endParaRPr>
          </a:p>
        </p:txBody>
      </p:sp>
      <p:sp>
        <p:nvSpPr>
          <p:cNvPr id="160" name="Rectangle 154"/>
          <p:cNvSpPr>
            <a:spLocks noChangeArrowheads="1"/>
          </p:cNvSpPr>
          <p:nvPr/>
        </p:nvSpPr>
        <p:spPr bwMode="ltGray">
          <a:xfrm>
            <a:off x="16295028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73" name="Rectangle 154"/>
          <p:cNvSpPr>
            <a:spLocks noChangeArrowheads="1"/>
          </p:cNvSpPr>
          <p:nvPr/>
        </p:nvSpPr>
        <p:spPr bwMode="ltGray">
          <a:xfrm>
            <a:off x="8076716" y="9284488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cxnSp>
        <p:nvCxnSpPr>
          <p:cNvPr id="174" name="Straight Connector 173"/>
          <p:cNvCxnSpPr>
            <a:stCxn id="173" idx="0"/>
          </p:cNvCxnSpPr>
          <p:nvPr/>
        </p:nvCxnSpPr>
        <p:spPr>
          <a:xfrm flipV="1">
            <a:off x="9984540" y="7246816"/>
            <a:ext cx="2133597" cy="2037672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>
            <a:stCxn id="179" idx="0"/>
          </p:cNvCxnSpPr>
          <p:nvPr/>
        </p:nvCxnSpPr>
        <p:spPr>
          <a:xfrm flipH="1" flipV="1">
            <a:off x="13756640" y="7323639"/>
            <a:ext cx="359653" cy="1960838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>
            <a:stCxn id="160" idx="0"/>
          </p:cNvCxnSpPr>
          <p:nvPr/>
        </p:nvCxnSpPr>
        <p:spPr>
          <a:xfrm flipH="1" flipV="1">
            <a:off x="15753160" y="7229883"/>
            <a:ext cx="2449691" cy="2054606"/>
          </a:xfrm>
          <a:prstGeom prst="line">
            <a:avLst/>
          </a:prstGeom>
          <a:ln w="19050">
            <a:solidFill>
              <a:schemeClr val="accent2"/>
            </a:solidFill>
            <a:prstDash val="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Rounded Rectangle 176"/>
          <p:cNvSpPr/>
          <p:nvPr/>
        </p:nvSpPr>
        <p:spPr>
          <a:xfrm>
            <a:off x="8167026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178" name="Rounded Rectangle 177"/>
          <p:cNvSpPr/>
          <p:nvPr/>
        </p:nvSpPr>
        <p:spPr>
          <a:xfrm>
            <a:off x="10018405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179" name="Rectangle 154"/>
          <p:cNvSpPr>
            <a:spLocks noChangeArrowheads="1"/>
          </p:cNvSpPr>
          <p:nvPr/>
        </p:nvSpPr>
        <p:spPr bwMode="ltGray">
          <a:xfrm>
            <a:off x="12208471" y="9284476"/>
            <a:ext cx="3815645" cy="1184276"/>
          </a:xfrm>
          <a:prstGeom prst="rect">
            <a:avLst/>
          </a:prstGeom>
          <a:solidFill>
            <a:srgbClr val="EAEAEA">
              <a:alpha val="30196"/>
            </a:srgbClr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lIns="217709" tIns="108855" rIns="217709" bIns="108855" anchor="ctr"/>
          <a:lstStyle/>
          <a:p>
            <a:pPr algn="ctr">
              <a:lnSpc>
                <a:spcPct val="90000"/>
              </a:lnSpc>
            </a:pPr>
            <a:endParaRPr lang="en-US" dirty="0"/>
          </a:p>
        </p:txBody>
      </p:sp>
      <p:sp>
        <p:nvSpPr>
          <p:cNvPr id="180" name="Rounded Rectangle 179"/>
          <p:cNvSpPr/>
          <p:nvPr/>
        </p:nvSpPr>
        <p:spPr>
          <a:xfrm>
            <a:off x="12298781" y="9448138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DIGITAL</a:t>
            </a:r>
          </a:p>
        </p:txBody>
      </p:sp>
      <p:sp>
        <p:nvSpPr>
          <p:cNvPr id="181" name="Rounded Rectangle 180"/>
          <p:cNvSpPr/>
          <p:nvPr/>
        </p:nvSpPr>
        <p:spPr>
          <a:xfrm>
            <a:off x="14150160" y="9448138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182" name="Rounded Rectangle 181"/>
          <p:cNvSpPr/>
          <p:nvPr/>
        </p:nvSpPr>
        <p:spPr>
          <a:xfrm>
            <a:off x="16385338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 smtClean="0"/>
              <a:t>DIGITAL</a:t>
            </a:r>
            <a:endParaRPr lang="en-US" sz="1900" dirty="0"/>
          </a:p>
        </p:txBody>
      </p:sp>
      <p:sp>
        <p:nvSpPr>
          <p:cNvPr id="183" name="Rounded Rectangle 182"/>
          <p:cNvSpPr/>
          <p:nvPr/>
        </p:nvSpPr>
        <p:spPr>
          <a:xfrm>
            <a:off x="18236717" y="9448150"/>
            <a:ext cx="1693328" cy="49106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1900" dirty="0"/>
              <a:t>VOICE</a:t>
            </a:r>
          </a:p>
        </p:txBody>
      </p:sp>
      <p:sp>
        <p:nvSpPr>
          <p:cNvPr id="184" name="Freeform 6"/>
          <p:cNvSpPr>
            <a:spLocks noChangeAspect="1" noEditPoints="1"/>
          </p:cNvSpPr>
          <p:nvPr/>
        </p:nvSpPr>
        <p:spPr bwMode="auto">
          <a:xfrm>
            <a:off x="13816202" y="9939218"/>
            <a:ext cx="436613" cy="442003"/>
          </a:xfrm>
          <a:custGeom>
            <a:avLst/>
            <a:gdLst>
              <a:gd name="T0" fmla="*/ 93 w 104"/>
              <a:gd name="T1" fmla="*/ 73 h 105"/>
              <a:gd name="T2" fmla="*/ 66 w 104"/>
              <a:gd name="T3" fmla="*/ 59 h 105"/>
              <a:gd name="T4" fmla="*/ 73 w 104"/>
              <a:gd name="T5" fmla="*/ 48 h 105"/>
              <a:gd name="T6" fmla="*/ 74 w 104"/>
              <a:gd name="T7" fmla="*/ 31 h 105"/>
              <a:gd name="T8" fmla="*/ 74 w 104"/>
              <a:gd name="T9" fmla="*/ 26 h 105"/>
              <a:gd name="T10" fmla="*/ 74 w 104"/>
              <a:gd name="T11" fmla="*/ 19 h 105"/>
              <a:gd name="T12" fmla="*/ 74 w 104"/>
              <a:gd name="T13" fmla="*/ 17 h 105"/>
              <a:gd name="T14" fmla="*/ 29 w 104"/>
              <a:gd name="T15" fmla="*/ 27 h 105"/>
              <a:gd name="T16" fmla="*/ 29 w 104"/>
              <a:gd name="T17" fmla="*/ 31 h 105"/>
              <a:gd name="T18" fmla="*/ 28 w 104"/>
              <a:gd name="T19" fmla="*/ 32 h 105"/>
              <a:gd name="T20" fmla="*/ 32 w 104"/>
              <a:gd name="T21" fmla="*/ 49 h 105"/>
              <a:gd name="T22" fmla="*/ 35 w 104"/>
              <a:gd name="T23" fmla="*/ 64 h 105"/>
              <a:gd name="T24" fmla="*/ 4 w 104"/>
              <a:gd name="T25" fmla="*/ 82 h 105"/>
              <a:gd name="T26" fmla="*/ 104 w 104"/>
              <a:gd name="T27" fmla="*/ 105 h 105"/>
              <a:gd name="T28" fmla="*/ 36 w 104"/>
              <a:gd name="T29" fmla="*/ 48 h 105"/>
              <a:gd name="T30" fmla="*/ 34 w 104"/>
              <a:gd name="T31" fmla="*/ 45 h 105"/>
              <a:gd name="T32" fmla="*/ 32 w 104"/>
              <a:gd name="T33" fmla="*/ 33 h 105"/>
              <a:gd name="T34" fmla="*/ 35 w 104"/>
              <a:gd name="T35" fmla="*/ 40 h 105"/>
              <a:gd name="T36" fmla="*/ 47 w 104"/>
              <a:gd name="T37" fmla="*/ 28 h 105"/>
              <a:gd name="T38" fmla="*/ 68 w 104"/>
              <a:gd name="T39" fmla="*/ 28 h 105"/>
              <a:gd name="T40" fmla="*/ 70 w 104"/>
              <a:gd name="T41" fmla="*/ 38 h 105"/>
              <a:gd name="T42" fmla="*/ 72 w 104"/>
              <a:gd name="T43" fmla="*/ 34 h 105"/>
              <a:gd name="T44" fmla="*/ 68 w 104"/>
              <a:gd name="T45" fmla="*/ 46 h 105"/>
              <a:gd name="T46" fmla="*/ 56 w 104"/>
              <a:gd name="T47" fmla="*/ 64 h 105"/>
              <a:gd name="T48" fmla="*/ 36 w 104"/>
              <a:gd name="T49" fmla="*/ 48 h 105"/>
              <a:gd name="T50" fmla="*/ 55 w 104"/>
              <a:gd name="T51" fmla="*/ 80 h 105"/>
              <a:gd name="T52" fmla="*/ 57 w 104"/>
              <a:gd name="T53" fmla="*/ 76 h 105"/>
              <a:gd name="T54" fmla="*/ 48 w 104"/>
              <a:gd name="T55" fmla="*/ 69 h 105"/>
              <a:gd name="T56" fmla="*/ 48 w 104"/>
              <a:gd name="T57" fmla="*/ 79 h 105"/>
              <a:gd name="T58" fmla="*/ 47 w 104"/>
              <a:gd name="T59" fmla="*/ 89 h 105"/>
              <a:gd name="T60" fmla="*/ 41 w 104"/>
              <a:gd name="T61" fmla="*/ 63 h 105"/>
              <a:gd name="T62" fmla="*/ 57 w 104"/>
              <a:gd name="T63" fmla="*/ 67 h 105"/>
              <a:gd name="T64" fmla="*/ 64 w 104"/>
              <a:gd name="T65" fmla="*/ 66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4" h="105">
                <a:moveTo>
                  <a:pt x="100" y="82"/>
                </a:moveTo>
                <a:cubicBezTo>
                  <a:pt x="99" y="78"/>
                  <a:pt x="97" y="75"/>
                  <a:pt x="93" y="73"/>
                </a:cubicBezTo>
                <a:cubicBezTo>
                  <a:pt x="68" y="64"/>
                  <a:pt x="68" y="64"/>
                  <a:pt x="68" y="64"/>
                </a:cubicBezTo>
                <a:cubicBezTo>
                  <a:pt x="66" y="59"/>
                  <a:pt x="66" y="59"/>
                  <a:pt x="66" y="59"/>
                </a:cubicBezTo>
                <a:cubicBezTo>
                  <a:pt x="69" y="56"/>
                  <a:pt x="70" y="52"/>
                  <a:pt x="71" y="49"/>
                </a:cubicBezTo>
                <a:cubicBezTo>
                  <a:pt x="73" y="48"/>
                  <a:pt x="73" y="48"/>
                  <a:pt x="73" y="48"/>
                </a:cubicBezTo>
                <a:cubicBezTo>
                  <a:pt x="75" y="42"/>
                  <a:pt x="76" y="37"/>
                  <a:pt x="75" y="32"/>
                </a:cubicBezTo>
                <a:cubicBezTo>
                  <a:pt x="74" y="31"/>
                  <a:pt x="74" y="31"/>
                  <a:pt x="74" y="31"/>
                </a:cubicBezTo>
                <a:cubicBezTo>
                  <a:pt x="74" y="30"/>
                  <a:pt x="74" y="28"/>
                  <a:pt x="74" y="26"/>
                </a:cubicBezTo>
                <a:cubicBezTo>
                  <a:pt x="74" y="26"/>
                  <a:pt x="74" y="26"/>
                  <a:pt x="74" y="26"/>
                </a:cubicBezTo>
                <a:cubicBezTo>
                  <a:pt x="74" y="24"/>
                  <a:pt x="74" y="22"/>
                  <a:pt x="74" y="20"/>
                </a:cubicBezTo>
                <a:cubicBezTo>
                  <a:pt x="74" y="20"/>
                  <a:pt x="74" y="20"/>
                  <a:pt x="74" y="19"/>
                </a:cubicBezTo>
                <a:cubicBezTo>
                  <a:pt x="74" y="19"/>
                  <a:pt x="74" y="18"/>
                  <a:pt x="74" y="18"/>
                </a:cubicBezTo>
                <a:cubicBezTo>
                  <a:pt x="74" y="17"/>
                  <a:pt x="74" y="17"/>
                  <a:pt x="74" y="17"/>
                </a:cubicBezTo>
                <a:cubicBezTo>
                  <a:pt x="69" y="0"/>
                  <a:pt x="32" y="0"/>
                  <a:pt x="30" y="19"/>
                </a:cubicBezTo>
                <a:cubicBezTo>
                  <a:pt x="29" y="21"/>
                  <a:pt x="29" y="24"/>
                  <a:pt x="29" y="27"/>
                </a:cubicBezTo>
                <a:cubicBezTo>
                  <a:pt x="29" y="28"/>
                  <a:pt x="29" y="29"/>
                  <a:pt x="29" y="30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8" y="32"/>
                  <a:pt x="28" y="32"/>
                  <a:pt x="28" y="32"/>
                </a:cubicBezTo>
                <a:cubicBezTo>
                  <a:pt x="28" y="37"/>
                  <a:pt x="28" y="42"/>
                  <a:pt x="31" y="48"/>
                </a:cubicBezTo>
                <a:cubicBezTo>
                  <a:pt x="32" y="49"/>
                  <a:pt x="32" y="49"/>
                  <a:pt x="32" y="49"/>
                </a:cubicBezTo>
                <a:cubicBezTo>
                  <a:pt x="33" y="52"/>
                  <a:pt x="35" y="56"/>
                  <a:pt x="37" y="59"/>
                </a:cubicBezTo>
                <a:cubicBezTo>
                  <a:pt x="35" y="64"/>
                  <a:pt x="35" y="64"/>
                  <a:pt x="35" y="64"/>
                </a:cubicBezTo>
                <a:cubicBezTo>
                  <a:pt x="10" y="73"/>
                  <a:pt x="10" y="73"/>
                  <a:pt x="10" y="73"/>
                </a:cubicBezTo>
                <a:cubicBezTo>
                  <a:pt x="7" y="75"/>
                  <a:pt x="4" y="78"/>
                  <a:pt x="4" y="82"/>
                </a:cubicBezTo>
                <a:cubicBezTo>
                  <a:pt x="0" y="105"/>
                  <a:pt x="0" y="105"/>
                  <a:pt x="0" y="105"/>
                </a:cubicBezTo>
                <a:cubicBezTo>
                  <a:pt x="104" y="105"/>
                  <a:pt x="104" y="105"/>
                  <a:pt x="104" y="105"/>
                </a:cubicBezTo>
                <a:lnTo>
                  <a:pt x="100" y="82"/>
                </a:lnTo>
                <a:close/>
                <a:moveTo>
                  <a:pt x="36" y="48"/>
                </a:moveTo>
                <a:cubicBezTo>
                  <a:pt x="35" y="46"/>
                  <a:pt x="35" y="46"/>
                  <a:pt x="35" y="46"/>
                </a:cubicBezTo>
                <a:cubicBezTo>
                  <a:pt x="34" y="45"/>
                  <a:pt x="34" y="45"/>
                  <a:pt x="34" y="45"/>
                </a:cubicBezTo>
                <a:cubicBezTo>
                  <a:pt x="32" y="42"/>
                  <a:pt x="32" y="38"/>
                  <a:pt x="32" y="34"/>
                </a:cubicBezTo>
                <a:cubicBezTo>
                  <a:pt x="32" y="33"/>
                  <a:pt x="32" y="33"/>
                  <a:pt x="32" y="33"/>
                </a:cubicBezTo>
                <a:cubicBezTo>
                  <a:pt x="33" y="38"/>
                  <a:pt x="33" y="38"/>
                  <a:pt x="33" y="38"/>
                </a:cubicBezTo>
                <a:cubicBezTo>
                  <a:pt x="35" y="40"/>
                  <a:pt x="35" y="40"/>
                  <a:pt x="35" y="40"/>
                </a:cubicBezTo>
                <a:cubicBezTo>
                  <a:pt x="34" y="34"/>
                  <a:pt x="35" y="22"/>
                  <a:pt x="40" y="25"/>
                </a:cubicBezTo>
                <a:cubicBezTo>
                  <a:pt x="42" y="27"/>
                  <a:pt x="45" y="27"/>
                  <a:pt x="47" y="28"/>
                </a:cubicBezTo>
                <a:cubicBezTo>
                  <a:pt x="50" y="28"/>
                  <a:pt x="54" y="28"/>
                  <a:pt x="57" y="27"/>
                </a:cubicBezTo>
                <a:cubicBezTo>
                  <a:pt x="62" y="25"/>
                  <a:pt x="66" y="22"/>
                  <a:pt x="68" y="28"/>
                </a:cubicBezTo>
                <a:cubicBezTo>
                  <a:pt x="69" y="31"/>
                  <a:pt x="69" y="37"/>
                  <a:pt x="69" y="39"/>
                </a:cubicBezTo>
                <a:cubicBezTo>
                  <a:pt x="70" y="38"/>
                  <a:pt x="70" y="38"/>
                  <a:pt x="70" y="38"/>
                </a:cubicBezTo>
                <a:cubicBezTo>
                  <a:pt x="71" y="33"/>
                  <a:pt x="71" y="33"/>
                  <a:pt x="71" y="33"/>
                </a:cubicBezTo>
                <a:cubicBezTo>
                  <a:pt x="72" y="34"/>
                  <a:pt x="72" y="34"/>
                  <a:pt x="72" y="34"/>
                </a:cubicBezTo>
                <a:cubicBezTo>
                  <a:pt x="72" y="38"/>
                  <a:pt x="71" y="42"/>
                  <a:pt x="70" y="45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8"/>
                  <a:pt x="68" y="48"/>
                  <a:pt x="68" y="48"/>
                </a:cubicBezTo>
                <a:cubicBezTo>
                  <a:pt x="66" y="54"/>
                  <a:pt x="61" y="61"/>
                  <a:pt x="56" y="64"/>
                </a:cubicBezTo>
                <a:cubicBezTo>
                  <a:pt x="53" y="64"/>
                  <a:pt x="50" y="64"/>
                  <a:pt x="48" y="64"/>
                </a:cubicBezTo>
                <a:cubicBezTo>
                  <a:pt x="42" y="61"/>
                  <a:pt x="37" y="54"/>
                  <a:pt x="36" y="48"/>
                </a:cubicBezTo>
                <a:close/>
                <a:moveTo>
                  <a:pt x="57" y="89"/>
                </a:moveTo>
                <a:cubicBezTo>
                  <a:pt x="55" y="80"/>
                  <a:pt x="55" y="80"/>
                  <a:pt x="55" y="80"/>
                </a:cubicBezTo>
                <a:cubicBezTo>
                  <a:pt x="55" y="80"/>
                  <a:pt x="55" y="79"/>
                  <a:pt x="55" y="79"/>
                </a:cubicBezTo>
                <a:cubicBezTo>
                  <a:pt x="56" y="78"/>
                  <a:pt x="57" y="77"/>
                  <a:pt x="57" y="76"/>
                </a:cubicBezTo>
                <a:cubicBezTo>
                  <a:pt x="58" y="74"/>
                  <a:pt x="57" y="69"/>
                  <a:pt x="56" y="69"/>
                </a:cubicBezTo>
                <a:cubicBezTo>
                  <a:pt x="53" y="70"/>
                  <a:pt x="51" y="70"/>
                  <a:pt x="48" y="69"/>
                </a:cubicBezTo>
                <a:cubicBezTo>
                  <a:pt x="46" y="69"/>
                  <a:pt x="46" y="74"/>
                  <a:pt x="46" y="76"/>
                </a:cubicBezTo>
                <a:cubicBezTo>
                  <a:pt x="46" y="77"/>
                  <a:pt x="48" y="78"/>
                  <a:pt x="48" y="79"/>
                </a:cubicBezTo>
                <a:cubicBezTo>
                  <a:pt x="49" y="79"/>
                  <a:pt x="48" y="80"/>
                  <a:pt x="48" y="80"/>
                </a:cubicBezTo>
                <a:cubicBezTo>
                  <a:pt x="47" y="89"/>
                  <a:pt x="47" y="89"/>
                  <a:pt x="47" y="89"/>
                </a:cubicBezTo>
                <a:cubicBezTo>
                  <a:pt x="39" y="66"/>
                  <a:pt x="39" y="66"/>
                  <a:pt x="39" y="66"/>
                </a:cubicBezTo>
                <a:cubicBezTo>
                  <a:pt x="41" y="63"/>
                  <a:pt x="41" y="63"/>
                  <a:pt x="41" y="63"/>
                </a:cubicBezTo>
                <a:cubicBezTo>
                  <a:pt x="43" y="65"/>
                  <a:pt x="45" y="66"/>
                  <a:pt x="47" y="67"/>
                </a:cubicBezTo>
                <a:cubicBezTo>
                  <a:pt x="50" y="68"/>
                  <a:pt x="53" y="68"/>
                  <a:pt x="57" y="67"/>
                </a:cubicBezTo>
                <a:cubicBezTo>
                  <a:pt x="59" y="66"/>
                  <a:pt x="61" y="65"/>
                  <a:pt x="63" y="63"/>
                </a:cubicBezTo>
                <a:cubicBezTo>
                  <a:pt x="64" y="66"/>
                  <a:pt x="64" y="66"/>
                  <a:pt x="64" y="66"/>
                </a:cubicBezTo>
                <a:lnTo>
                  <a:pt x="57" y="89"/>
                </a:lnTo>
                <a:close/>
              </a:path>
            </a:pathLst>
          </a:custGeom>
          <a:solidFill>
            <a:srgbClr val="592F74"/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grpSp>
        <p:nvGrpSpPr>
          <p:cNvPr id="185" name="Group 184"/>
          <p:cNvGrpSpPr>
            <a:grpSpLocks noChangeAspect="1"/>
          </p:cNvGrpSpPr>
          <p:nvPr/>
        </p:nvGrpSpPr>
        <p:grpSpPr>
          <a:xfrm>
            <a:off x="18013910" y="10023622"/>
            <a:ext cx="377882" cy="320040"/>
            <a:chOff x="-1231900" y="-3781425"/>
            <a:chExt cx="5994400" cy="5076825"/>
          </a:xfrm>
          <a:solidFill>
            <a:srgbClr val="592F74"/>
          </a:solidFill>
        </p:grpSpPr>
        <p:sp>
          <p:nvSpPr>
            <p:cNvPr id="186" name="Freeform 165"/>
            <p:cNvSpPr>
              <a:spLocks/>
            </p:cNvSpPr>
            <p:nvPr/>
          </p:nvSpPr>
          <p:spPr bwMode="auto">
            <a:xfrm>
              <a:off x="-1231900" y="-3781425"/>
              <a:ext cx="5994400" cy="5076825"/>
            </a:xfrm>
            <a:custGeom>
              <a:avLst/>
              <a:gdLst>
                <a:gd name="T0" fmla="*/ 554 w 629"/>
                <a:gd name="T1" fmla="*/ 163 h 533"/>
                <a:gd name="T2" fmla="*/ 315 w 629"/>
                <a:gd name="T3" fmla="*/ 0 h 533"/>
                <a:gd name="T4" fmla="*/ 73 w 629"/>
                <a:gd name="T5" fmla="*/ 167 h 533"/>
                <a:gd name="T6" fmla="*/ 73 w 629"/>
                <a:gd name="T7" fmla="*/ 163 h 533"/>
                <a:gd name="T8" fmla="*/ 0 w 629"/>
                <a:gd name="T9" fmla="*/ 236 h 533"/>
                <a:gd name="T10" fmla="*/ 0 w 629"/>
                <a:gd name="T11" fmla="*/ 283 h 533"/>
                <a:gd name="T12" fmla="*/ 73 w 629"/>
                <a:gd name="T13" fmla="*/ 356 h 533"/>
                <a:gd name="T14" fmla="*/ 73 w 629"/>
                <a:gd name="T15" fmla="*/ 356 h 533"/>
                <a:gd name="T16" fmla="*/ 73 w 629"/>
                <a:gd name="T17" fmla="*/ 356 h 533"/>
                <a:gd name="T18" fmla="*/ 96 w 629"/>
                <a:gd name="T19" fmla="*/ 356 h 533"/>
                <a:gd name="T20" fmla="*/ 73 w 629"/>
                <a:gd name="T21" fmla="*/ 258 h 533"/>
                <a:gd name="T22" fmla="*/ 73 w 629"/>
                <a:gd name="T23" fmla="*/ 258 h 533"/>
                <a:gd name="T24" fmla="*/ 315 w 629"/>
                <a:gd name="T25" fmla="*/ 19 h 533"/>
                <a:gd name="T26" fmla="*/ 553 w 629"/>
                <a:gd name="T27" fmla="*/ 258 h 533"/>
                <a:gd name="T28" fmla="*/ 553 w 629"/>
                <a:gd name="T29" fmla="*/ 258 h 533"/>
                <a:gd name="T30" fmla="*/ 365 w 629"/>
                <a:gd name="T31" fmla="*/ 495 h 533"/>
                <a:gd name="T32" fmla="*/ 340 w 629"/>
                <a:gd name="T33" fmla="*/ 480 h 533"/>
                <a:gd name="T34" fmla="*/ 287 w 629"/>
                <a:gd name="T35" fmla="*/ 480 h 533"/>
                <a:gd name="T36" fmla="*/ 261 w 629"/>
                <a:gd name="T37" fmla="*/ 508 h 533"/>
                <a:gd name="T38" fmla="*/ 287 w 629"/>
                <a:gd name="T39" fmla="*/ 533 h 533"/>
                <a:gd name="T40" fmla="*/ 340 w 629"/>
                <a:gd name="T41" fmla="*/ 533 h 533"/>
                <a:gd name="T42" fmla="*/ 367 w 629"/>
                <a:gd name="T43" fmla="*/ 514 h 533"/>
                <a:gd name="T44" fmla="*/ 554 w 629"/>
                <a:gd name="T45" fmla="*/ 356 h 533"/>
                <a:gd name="T46" fmla="*/ 629 w 629"/>
                <a:gd name="T47" fmla="*/ 283 h 533"/>
                <a:gd name="T48" fmla="*/ 629 w 629"/>
                <a:gd name="T49" fmla="*/ 236 h 533"/>
                <a:gd name="T50" fmla="*/ 554 w 629"/>
                <a:gd name="T51" fmla="*/ 16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9" h="533">
                  <a:moveTo>
                    <a:pt x="554" y="163"/>
                  </a:moveTo>
                  <a:cubicBezTo>
                    <a:pt x="516" y="68"/>
                    <a:pt x="424" y="0"/>
                    <a:pt x="315" y="0"/>
                  </a:cubicBezTo>
                  <a:cubicBezTo>
                    <a:pt x="204" y="0"/>
                    <a:pt x="110" y="70"/>
                    <a:pt x="73" y="167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34" y="163"/>
                    <a:pt x="0" y="196"/>
                    <a:pt x="0" y="236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0" y="323"/>
                    <a:pt x="31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73" y="356"/>
                    <a:pt x="73" y="356"/>
                    <a:pt x="73" y="356"/>
                  </a:cubicBezTo>
                  <a:cubicBezTo>
                    <a:pt x="96" y="356"/>
                    <a:pt x="96" y="356"/>
                    <a:pt x="96" y="356"/>
                  </a:cubicBezTo>
                  <a:cubicBezTo>
                    <a:pt x="82" y="328"/>
                    <a:pt x="73" y="295"/>
                    <a:pt x="73" y="258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126"/>
                    <a:pt x="183" y="19"/>
                    <a:pt x="315" y="19"/>
                  </a:cubicBezTo>
                  <a:cubicBezTo>
                    <a:pt x="447" y="19"/>
                    <a:pt x="553" y="126"/>
                    <a:pt x="553" y="258"/>
                  </a:cubicBezTo>
                  <a:cubicBezTo>
                    <a:pt x="553" y="258"/>
                    <a:pt x="553" y="258"/>
                    <a:pt x="553" y="258"/>
                  </a:cubicBezTo>
                  <a:cubicBezTo>
                    <a:pt x="553" y="375"/>
                    <a:pt x="473" y="471"/>
                    <a:pt x="365" y="495"/>
                  </a:cubicBezTo>
                  <a:cubicBezTo>
                    <a:pt x="361" y="485"/>
                    <a:pt x="352" y="480"/>
                    <a:pt x="340" y="480"/>
                  </a:cubicBezTo>
                  <a:cubicBezTo>
                    <a:pt x="340" y="480"/>
                    <a:pt x="340" y="480"/>
                    <a:pt x="287" y="480"/>
                  </a:cubicBezTo>
                  <a:cubicBezTo>
                    <a:pt x="273" y="480"/>
                    <a:pt x="261" y="491"/>
                    <a:pt x="261" y="508"/>
                  </a:cubicBezTo>
                  <a:cubicBezTo>
                    <a:pt x="261" y="522"/>
                    <a:pt x="273" y="533"/>
                    <a:pt x="287" y="533"/>
                  </a:cubicBezTo>
                  <a:cubicBezTo>
                    <a:pt x="287" y="533"/>
                    <a:pt x="287" y="533"/>
                    <a:pt x="340" y="533"/>
                  </a:cubicBezTo>
                  <a:cubicBezTo>
                    <a:pt x="354" y="533"/>
                    <a:pt x="364" y="525"/>
                    <a:pt x="367" y="514"/>
                  </a:cubicBezTo>
                  <a:cubicBezTo>
                    <a:pt x="452" y="496"/>
                    <a:pt x="522" y="436"/>
                    <a:pt x="554" y="356"/>
                  </a:cubicBezTo>
                  <a:cubicBezTo>
                    <a:pt x="596" y="356"/>
                    <a:pt x="629" y="323"/>
                    <a:pt x="629" y="283"/>
                  </a:cubicBezTo>
                  <a:cubicBezTo>
                    <a:pt x="629" y="236"/>
                    <a:pt x="629" y="236"/>
                    <a:pt x="629" y="236"/>
                  </a:cubicBezTo>
                  <a:cubicBezTo>
                    <a:pt x="629" y="197"/>
                    <a:pt x="596" y="163"/>
                    <a:pt x="554" y="163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71"/>
            <p:cNvSpPr>
              <a:spLocks noEditPoints="1"/>
            </p:cNvSpPr>
            <p:nvPr/>
          </p:nvSpPr>
          <p:spPr bwMode="auto">
            <a:xfrm>
              <a:off x="1817688" y="-2828925"/>
              <a:ext cx="1573213" cy="1619250"/>
            </a:xfrm>
            <a:custGeom>
              <a:avLst/>
              <a:gdLst>
                <a:gd name="T0" fmla="*/ 85 w 165"/>
                <a:gd name="T1" fmla="*/ 103 h 170"/>
                <a:gd name="T2" fmla="*/ 64 w 165"/>
                <a:gd name="T3" fmla="*/ 88 h 170"/>
                <a:gd name="T4" fmla="*/ 79 w 165"/>
                <a:gd name="T5" fmla="*/ 66 h 170"/>
                <a:gd name="T6" fmla="*/ 100 w 165"/>
                <a:gd name="T7" fmla="*/ 82 h 170"/>
                <a:gd name="T8" fmla="*/ 85 w 165"/>
                <a:gd name="T9" fmla="*/ 103 h 170"/>
                <a:gd name="T10" fmla="*/ 160 w 165"/>
                <a:gd name="T11" fmla="*/ 100 h 170"/>
                <a:gd name="T12" fmla="*/ 142 w 165"/>
                <a:gd name="T13" fmla="*/ 92 h 170"/>
                <a:gd name="T14" fmla="*/ 138 w 165"/>
                <a:gd name="T15" fmla="*/ 88 h 170"/>
                <a:gd name="T16" fmla="*/ 137 w 165"/>
                <a:gd name="T17" fmla="*/ 86 h 170"/>
                <a:gd name="T18" fmla="*/ 133 w 165"/>
                <a:gd name="T19" fmla="*/ 64 h 170"/>
                <a:gd name="T20" fmla="*/ 135 w 165"/>
                <a:gd name="T21" fmla="*/ 58 h 170"/>
                <a:gd name="T22" fmla="*/ 135 w 165"/>
                <a:gd name="T23" fmla="*/ 57 h 170"/>
                <a:gd name="T24" fmla="*/ 150 w 165"/>
                <a:gd name="T25" fmla="*/ 42 h 170"/>
                <a:gd name="T26" fmla="*/ 151 w 165"/>
                <a:gd name="T27" fmla="*/ 34 h 170"/>
                <a:gd name="T28" fmla="*/ 143 w 165"/>
                <a:gd name="T29" fmla="*/ 26 h 170"/>
                <a:gd name="T30" fmla="*/ 136 w 165"/>
                <a:gd name="T31" fmla="*/ 25 h 170"/>
                <a:gd name="T32" fmla="*/ 119 w 165"/>
                <a:gd name="T33" fmla="*/ 37 h 170"/>
                <a:gd name="T34" fmla="*/ 113 w 165"/>
                <a:gd name="T35" fmla="*/ 38 h 170"/>
                <a:gd name="T36" fmla="*/ 89 w 165"/>
                <a:gd name="T37" fmla="*/ 30 h 170"/>
                <a:gd name="T38" fmla="*/ 85 w 165"/>
                <a:gd name="T39" fmla="*/ 25 h 170"/>
                <a:gd name="T40" fmla="*/ 80 w 165"/>
                <a:gd name="T41" fmla="*/ 5 h 170"/>
                <a:gd name="T42" fmla="*/ 72 w 165"/>
                <a:gd name="T43" fmla="*/ 0 h 170"/>
                <a:gd name="T44" fmla="*/ 62 w 165"/>
                <a:gd name="T45" fmla="*/ 2 h 170"/>
                <a:gd name="T46" fmla="*/ 57 w 165"/>
                <a:gd name="T47" fmla="*/ 9 h 170"/>
                <a:gd name="T48" fmla="*/ 59 w 165"/>
                <a:gd name="T49" fmla="*/ 29 h 170"/>
                <a:gd name="T50" fmla="*/ 57 w 165"/>
                <a:gd name="T51" fmla="*/ 35 h 170"/>
                <a:gd name="T52" fmla="*/ 38 w 165"/>
                <a:gd name="T53" fmla="*/ 51 h 170"/>
                <a:gd name="T54" fmla="*/ 37 w 165"/>
                <a:gd name="T55" fmla="*/ 52 h 170"/>
                <a:gd name="T56" fmla="*/ 31 w 165"/>
                <a:gd name="T57" fmla="*/ 53 h 170"/>
                <a:gd name="T58" fmla="*/ 9 w 165"/>
                <a:gd name="T59" fmla="*/ 47 h 170"/>
                <a:gd name="T60" fmla="*/ 5 w 165"/>
                <a:gd name="T61" fmla="*/ 50 h 170"/>
                <a:gd name="T62" fmla="*/ 0 w 165"/>
                <a:gd name="T63" fmla="*/ 62 h 170"/>
                <a:gd name="T64" fmla="*/ 4 w 165"/>
                <a:gd name="T65" fmla="*/ 69 h 170"/>
                <a:gd name="T66" fmla="*/ 23 w 165"/>
                <a:gd name="T67" fmla="*/ 77 h 170"/>
                <a:gd name="T68" fmla="*/ 27 w 165"/>
                <a:gd name="T69" fmla="*/ 82 h 170"/>
                <a:gd name="T70" fmla="*/ 31 w 165"/>
                <a:gd name="T71" fmla="*/ 106 h 170"/>
                <a:gd name="T72" fmla="*/ 30 w 165"/>
                <a:gd name="T73" fmla="*/ 112 h 170"/>
                <a:gd name="T74" fmla="*/ 29 w 165"/>
                <a:gd name="T75" fmla="*/ 112 h 170"/>
                <a:gd name="T76" fmla="*/ 14 w 165"/>
                <a:gd name="T77" fmla="*/ 127 h 170"/>
                <a:gd name="T78" fmla="*/ 13 w 165"/>
                <a:gd name="T79" fmla="*/ 134 h 170"/>
                <a:gd name="T80" fmla="*/ 22 w 165"/>
                <a:gd name="T81" fmla="*/ 145 h 170"/>
                <a:gd name="T82" fmla="*/ 28 w 165"/>
                <a:gd name="T83" fmla="*/ 145 h 170"/>
                <a:gd name="T84" fmla="*/ 46 w 165"/>
                <a:gd name="T85" fmla="*/ 132 h 170"/>
                <a:gd name="T86" fmla="*/ 50 w 165"/>
                <a:gd name="T87" fmla="*/ 131 h 170"/>
                <a:gd name="T88" fmla="*/ 52 w 165"/>
                <a:gd name="T89" fmla="*/ 131 h 170"/>
                <a:gd name="T90" fmla="*/ 76 w 165"/>
                <a:gd name="T91" fmla="*/ 139 h 170"/>
                <a:gd name="T92" fmla="*/ 78 w 165"/>
                <a:gd name="T93" fmla="*/ 141 h 170"/>
                <a:gd name="T94" fmla="*/ 80 w 165"/>
                <a:gd name="T95" fmla="*/ 144 h 170"/>
                <a:gd name="T96" fmla="*/ 85 w 165"/>
                <a:gd name="T97" fmla="*/ 165 h 170"/>
                <a:gd name="T98" fmla="*/ 92 w 165"/>
                <a:gd name="T99" fmla="*/ 169 h 170"/>
                <a:gd name="T100" fmla="*/ 103 w 165"/>
                <a:gd name="T101" fmla="*/ 167 h 170"/>
                <a:gd name="T102" fmla="*/ 108 w 165"/>
                <a:gd name="T103" fmla="*/ 160 h 170"/>
                <a:gd name="T104" fmla="*/ 105 w 165"/>
                <a:gd name="T105" fmla="*/ 140 h 170"/>
                <a:gd name="T106" fmla="*/ 106 w 165"/>
                <a:gd name="T107" fmla="*/ 136 h 170"/>
                <a:gd name="T108" fmla="*/ 108 w 165"/>
                <a:gd name="T109" fmla="*/ 134 h 170"/>
                <a:gd name="T110" fmla="*/ 126 w 165"/>
                <a:gd name="T111" fmla="*/ 118 h 170"/>
                <a:gd name="T112" fmla="*/ 127 w 165"/>
                <a:gd name="T113" fmla="*/ 117 h 170"/>
                <a:gd name="T114" fmla="*/ 130 w 165"/>
                <a:gd name="T115" fmla="*/ 115 h 170"/>
                <a:gd name="T116" fmla="*/ 130 w 165"/>
                <a:gd name="T117" fmla="*/ 115 h 170"/>
                <a:gd name="T118" fmla="*/ 155 w 165"/>
                <a:gd name="T119" fmla="*/ 123 h 170"/>
                <a:gd name="T120" fmla="*/ 160 w 165"/>
                <a:gd name="T121" fmla="*/ 118 h 170"/>
                <a:gd name="T122" fmla="*/ 164 w 165"/>
                <a:gd name="T123" fmla="*/ 108 h 170"/>
                <a:gd name="T124" fmla="*/ 160 w 165"/>
                <a:gd name="T125" fmla="*/ 10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5" h="170">
                  <a:moveTo>
                    <a:pt x="85" y="103"/>
                  </a:moveTo>
                  <a:cubicBezTo>
                    <a:pt x="75" y="105"/>
                    <a:pt x="66" y="98"/>
                    <a:pt x="64" y="88"/>
                  </a:cubicBezTo>
                  <a:cubicBezTo>
                    <a:pt x="62" y="78"/>
                    <a:pt x="68" y="68"/>
                    <a:pt x="79" y="66"/>
                  </a:cubicBezTo>
                  <a:cubicBezTo>
                    <a:pt x="89" y="64"/>
                    <a:pt x="98" y="71"/>
                    <a:pt x="100" y="82"/>
                  </a:cubicBezTo>
                  <a:cubicBezTo>
                    <a:pt x="102" y="91"/>
                    <a:pt x="95" y="101"/>
                    <a:pt x="85" y="103"/>
                  </a:cubicBezTo>
                  <a:close/>
                  <a:moveTo>
                    <a:pt x="160" y="100"/>
                  </a:moveTo>
                  <a:cubicBezTo>
                    <a:pt x="142" y="92"/>
                    <a:pt x="142" y="92"/>
                    <a:pt x="142" y="92"/>
                  </a:cubicBezTo>
                  <a:cubicBezTo>
                    <a:pt x="140" y="91"/>
                    <a:pt x="138" y="90"/>
                    <a:pt x="138" y="88"/>
                  </a:cubicBezTo>
                  <a:cubicBezTo>
                    <a:pt x="137" y="88"/>
                    <a:pt x="137" y="87"/>
                    <a:pt x="137" y="86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3" y="62"/>
                    <a:pt x="133" y="59"/>
                    <a:pt x="135" y="58"/>
                  </a:cubicBezTo>
                  <a:cubicBezTo>
                    <a:pt x="135" y="58"/>
                    <a:pt x="135" y="58"/>
                    <a:pt x="135" y="57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3" y="40"/>
                    <a:pt x="153" y="37"/>
                    <a:pt x="151" y="34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2" y="23"/>
                    <a:pt x="138" y="23"/>
                    <a:pt x="136" y="25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7" y="39"/>
                    <a:pt x="114" y="39"/>
                    <a:pt x="113" y="3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7" y="29"/>
                    <a:pt x="85" y="27"/>
                    <a:pt x="85" y="2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79" y="2"/>
                    <a:pt x="76" y="0"/>
                    <a:pt x="72" y="0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59" y="3"/>
                    <a:pt x="56" y="6"/>
                    <a:pt x="57" y="9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60" y="32"/>
                    <a:pt x="59" y="34"/>
                    <a:pt x="57" y="35"/>
                  </a:cubicBezTo>
                  <a:cubicBezTo>
                    <a:pt x="38" y="51"/>
                    <a:pt x="38" y="51"/>
                    <a:pt x="38" y="51"/>
                  </a:cubicBezTo>
                  <a:cubicBezTo>
                    <a:pt x="38" y="52"/>
                    <a:pt x="37" y="52"/>
                    <a:pt x="37" y="52"/>
                  </a:cubicBezTo>
                  <a:cubicBezTo>
                    <a:pt x="35" y="53"/>
                    <a:pt x="33" y="54"/>
                    <a:pt x="31" y="53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7" y="47"/>
                    <a:pt x="6" y="48"/>
                    <a:pt x="5" y="5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5"/>
                    <a:pt x="1" y="68"/>
                    <a:pt x="4" y="69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5" y="78"/>
                    <a:pt x="26" y="80"/>
                    <a:pt x="27" y="82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32" y="108"/>
                    <a:pt x="31" y="110"/>
                    <a:pt x="30" y="112"/>
                  </a:cubicBezTo>
                  <a:cubicBezTo>
                    <a:pt x="29" y="112"/>
                    <a:pt x="29" y="112"/>
                    <a:pt x="29" y="112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2" y="129"/>
                    <a:pt x="12" y="131"/>
                    <a:pt x="13" y="134"/>
                  </a:cubicBezTo>
                  <a:cubicBezTo>
                    <a:pt x="22" y="145"/>
                    <a:pt x="22" y="145"/>
                    <a:pt x="22" y="145"/>
                  </a:cubicBezTo>
                  <a:cubicBezTo>
                    <a:pt x="24" y="146"/>
                    <a:pt x="27" y="146"/>
                    <a:pt x="28" y="145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7" y="131"/>
                    <a:pt x="48" y="131"/>
                    <a:pt x="50" y="131"/>
                  </a:cubicBezTo>
                  <a:cubicBezTo>
                    <a:pt x="50" y="131"/>
                    <a:pt x="51" y="131"/>
                    <a:pt x="52" y="131"/>
                  </a:cubicBezTo>
                  <a:cubicBezTo>
                    <a:pt x="76" y="139"/>
                    <a:pt x="76" y="139"/>
                    <a:pt x="76" y="139"/>
                  </a:cubicBezTo>
                  <a:cubicBezTo>
                    <a:pt x="76" y="140"/>
                    <a:pt x="77" y="140"/>
                    <a:pt x="78" y="141"/>
                  </a:cubicBezTo>
                  <a:cubicBezTo>
                    <a:pt x="79" y="142"/>
                    <a:pt x="80" y="143"/>
                    <a:pt x="80" y="14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6" y="168"/>
                    <a:pt x="89" y="170"/>
                    <a:pt x="92" y="169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6" y="167"/>
                    <a:pt x="108" y="164"/>
                    <a:pt x="108" y="16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8"/>
                    <a:pt x="106" y="137"/>
                    <a:pt x="106" y="136"/>
                  </a:cubicBezTo>
                  <a:cubicBezTo>
                    <a:pt x="107" y="135"/>
                    <a:pt x="107" y="134"/>
                    <a:pt x="108" y="134"/>
                  </a:cubicBezTo>
                  <a:cubicBezTo>
                    <a:pt x="126" y="118"/>
                    <a:pt x="126" y="118"/>
                    <a:pt x="126" y="118"/>
                  </a:cubicBezTo>
                  <a:cubicBezTo>
                    <a:pt x="127" y="118"/>
                    <a:pt x="127" y="117"/>
                    <a:pt x="127" y="117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55" y="123"/>
                    <a:pt x="155" y="123"/>
                    <a:pt x="155" y="123"/>
                  </a:cubicBezTo>
                  <a:cubicBezTo>
                    <a:pt x="158" y="122"/>
                    <a:pt x="159" y="121"/>
                    <a:pt x="160" y="118"/>
                  </a:cubicBezTo>
                  <a:cubicBezTo>
                    <a:pt x="164" y="108"/>
                    <a:pt x="164" y="108"/>
                    <a:pt x="164" y="108"/>
                  </a:cubicBezTo>
                  <a:cubicBezTo>
                    <a:pt x="165" y="105"/>
                    <a:pt x="164" y="102"/>
                    <a:pt x="160" y="10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72"/>
            <p:cNvSpPr>
              <a:spLocks noEditPoints="1"/>
            </p:cNvSpPr>
            <p:nvPr/>
          </p:nvSpPr>
          <p:spPr bwMode="auto">
            <a:xfrm>
              <a:off x="-60325" y="-1933575"/>
              <a:ext cx="2525713" cy="2505075"/>
            </a:xfrm>
            <a:custGeom>
              <a:avLst/>
              <a:gdLst>
                <a:gd name="T0" fmla="*/ 69 w 265"/>
                <a:gd name="T1" fmla="*/ 131 h 263"/>
                <a:gd name="T2" fmla="*/ 197 w 265"/>
                <a:gd name="T3" fmla="*/ 131 h 263"/>
                <a:gd name="T4" fmla="*/ 254 w 265"/>
                <a:gd name="T5" fmla="*/ 118 h 263"/>
                <a:gd name="T6" fmla="*/ 228 w 265"/>
                <a:gd name="T7" fmla="*/ 109 h 263"/>
                <a:gd name="T8" fmla="*/ 232 w 265"/>
                <a:gd name="T9" fmla="*/ 90 h 263"/>
                <a:gd name="T10" fmla="*/ 249 w 265"/>
                <a:gd name="T11" fmla="*/ 68 h 263"/>
                <a:gd name="T12" fmla="*/ 232 w 265"/>
                <a:gd name="T13" fmla="*/ 60 h 263"/>
                <a:gd name="T14" fmla="*/ 204 w 265"/>
                <a:gd name="T15" fmla="*/ 64 h 263"/>
                <a:gd name="T16" fmla="*/ 198 w 265"/>
                <a:gd name="T17" fmla="*/ 45 h 263"/>
                <a:gd name="T18" fmla="*/ 201 w 265"/>
                <a:gd name="T19" fmla="*/ 18 h 263"/>
                <a:gd name="T20" fmla="*/ 183 w 265"/>
                <a:gd name="T21" fmla="*/ 19 h 263"/>
                <a:gd name="T22" fmla="*/ 161 w 265"/>
                <a:gd name="T23" fmla="*/ 38 h 263"/>
                <a:gd name="T24" fmla="*/ 146 w 265"/>
                <a:gd name="T25" fmla="*/ 24 h 263"/>
                <a:gd name="T26" fmla="*/ 135 w 265"/>
                <a:gd name="T27" fmla="*/ 0 h 263"/>
                <a:gd name="T28" fmla="*/ 120 w 265"/>
                <a:gd name="T29" fmla="*/ 10 h 263"/>
                <a:gd name="T30" fmla="*/ 110 w 265"/>
                <a:gd name="T31" fmla="*/ 36 h 263"/>
                <a:gd name="T32" fmla="*/ 90 w 265"/>
                <a:gd name="T33" fmla="*/ 31 h 263"/>
                <a:gd name="T34" fmla="*/ 69 w 265"/>
                <a:gd name="T35" fmla="*/ 16 h 263"/>
                <a:gd name="T36" fmla="*/ 61 w 265"/>
                <a:gd name="T37" fmla="*/ 33 h 263"/>
                <a:gd name="T38" fmla="*/ 65 w 265"/>
                <a:gd name="T39" fmla="*/ 60 h 263"/>
                <a:gd name="T40" fmla="*/ 46 w 265"/>
                <a:gd name="T41" fmla="*/ 66 h 263"/>
                <a:gd name="T42" fmla="*/ 20 w 265"/>
                <a:gd name="T43" fmla="*/ 64 h 263"/>
                <a:gd name="T44" fmla="*/ 21 w 265"/>
                <a:gd name="T45" fmla="*/ 83 h 263"/>
                <a:gd name="T46" fmla="*/ 38 w 265"/>
                <a:gd name="T47" fmla="*/ 104 h 263"/>
                <a:gd name="T48" fmla="*/ 25 w 265"/>
                <a:gd name="T49" fmla="*/ 118 h 263"/>
                <a:gd name="T50" fmla="*/ 0 w 265"/>
                <a:gd name="T51" fmla="*/ 129 h 263"/>
                <a:gd name="T52" fmla="*/ 11 w 265"/>
                <a:gd name="T53" fmla="*/ 145 h 263"/>
                <a:gd name="T54" fmla="*/ 37 w 265"/>
                <a:gd name="T55" fmla="*/ 154 h 263"/>
                <a:gd name="T56" fmla="*/ 32 w 265"/>
                <a:gd name="T57" fmla="*/ 173 h 263"/>
                <a:gd name="T58" fmla="*/ 17 w 265"/>
                <a:gd name="T59" fmla="*/ 195 h 263"/>
                <a:gd name="T60" fmla="*/ 33 w 265"/>
                <a:gd name="T61" fmla="*/ 203 h 263"/>
                <a:gd name="T62" fmla="*/ 61 w 265"/>
                <a:gd name="T63" fmla="*/ 199 h 263"/>
                <a:gd name="T64" fmla="*/ 67 w 265"/>
                <a:gd name="T65" fmla="*/ 218 h 263"/>
                <a:gd name="T66" fmla="*/ 64 w 265"/>
                <a:gd name="T67" fmla="*/ 245 h 263"/>
                <a:gd name="T68" fmla="*/ 83 w 265"/>
                <a:gd name="T69" fmla="*/ 243 h 263"/>
                <a:gd name="T70" fmla="*/ 104 w 265"/>
                <a:gd name="T71" fmla="*/ 225 h 263"/>
                <a:gd name="T72" fmla="*/ 119 w 265"/>
                <a:gd name="T73" fmla="*/ 239 h 263"/>
                <a:gd name="T74" fmla="*/ 130 w 265"/>
                <a:gd name="T75" fmla="*/ 263 h 263"/>
                <a:gd name="T76" fmla="*/ 146 w 265"/>
                <a:gd name="T77" fmla="*/ 253 h 263"/>
                <a:gd name="T78" fmla="*/ 155 w 265"/>
                <a:gd name="T79" fmla="*/ 227 h 263"/>
                <a:gd name="T80" fmla="*/ 175 w 265"/>
                <a:gd name="T81" fmla="*/ 231 h 263"/>
                <a:gd name="T82" fmla="*/ 196 w 265"/>
                <a:gd name="T83" fmla="*/ 247 h 263"/>
                <a:gd name="T84" fmla="*/ 204 w 265"/>
                <a:gd name="T85" fmla="*/ 230 h 263"/>
                <a:gd name="T86" fmla="*/ 200 w 265"/>
                <a:gd name="T87" fmla="*/ 203 h 263"/>
                <a:gd name="T88" fmla="*/ 219 w 265"/>
                <a:gd name="T89" fmla="*/ 196 h 263"/>
                <a:gd name="T90" fmla="*/ 246 w 265"/>
                <a:gd name="T91" fmla="*/ 199 h 263"/>
                <a:gd name="T92" fmla="*/ 244 w 265"/>
                <a:gd name="T93" fmla="*/ 181 h 263"/>
                <a:gd name="T94" fmla="*/ 226 w 265"/>
                <a:gd name="T95" fmla="*/ 159 h 263"/>
                <a:gd name="T96" fmla="*/ 240 w 265"/>
                <a:gd name="T97" fmla="*/ 144 h 263"/>
                <a:gd name="T98" fmla="*/ 265 w 265"/>
                <a:gd name="T99" fmla="*/ 134 h 263"/>
                <a:gd name="T100" fmla="*/ 254 w 265"/>
                <a:gd name="T101" fmla="*/ 11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5" h="263">
                  <a:moveTo>
                    <a:pt x="133" y="196"/>
                  </a:moveTo>
                  <a:cubicBezTo>
                    <a:pt x="97" y="196"/>
                    <a:pt x="69" y="167"/>
                    <a:pt x="69" y="131"/>
                  </a:cubicBezTo>
                  <a:cubicBezTo>
                    <a:pt x="69" y="96"/>
                    <a:pt x="97" y="67"/>
                    <a:pt x="133" y="67"/>
                  </a:cubicBezTo>
                  <a:cubicBezTo>
                    <a:pt x="168" y="67"/>
                    <a:pt x="197" y="96"/>
                    <a:pt x="197" y="131"/>
                  </a:cubicBezTo>
                  <a:cubicBezTo>
                    <a:pt x="197" y="167"/>
                    <a:pt x="168" y="196"/>
                    <a:pt x="133" y="196"/>
                  </a:cubicBezTo>
                  <a:close/>
                  <a:moveTo>
                    <a:pt x="254" y="118"/>
                  </a:moveTo>
                  <a:cubicBezTo>
                    <a:pt x="240" y="118"/>
                    <a:pt x="240" y="118"/>
                    <a:pt x="240" y="118"/>
                  </a:cubicBezTo>
                  <a:cubicBezTo>
                    <a:pt x="234" y="118"/>
                    <a:pt x="229" y="114"/>
                    <a:pt x="228" y="109"/>
                  </a:cubicBezTo>
                  <a:cubicBezTo>
                    <a:pt x="227" y="107"/>
                    <a:pt x="227" y="106"/>
                    <a:pt x="227" y="104"/>
                  </a:cubicBezTo>
                  <a:cubicBezTo>
                    <a:pt x="225" y="99"/>
                    <a:pt x="227" y="93"/>
                    <a:pt x="232" y="90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50" y="79"/>
                    <a:pt x="252" y="73"/>
                    <a:pt x="249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3" y="59"/>
                    <a:pt x="237" y="57"/>
                    <a:pt x="232" y="60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14" y="70"/>
                    <a:pt x="208" y="69"/>
                    <a:pt x="204" y="64"/>
                  </a:cubicBezTo>
                  <a:cubicBezTo>
                    <a:pt x="203" y="63"/>
                    <a:pt x="201" y="62"/>
                    <a:pt x="200" y="61"/>
                  </a:cubicBezTo>
                  <a:cubicBezTo>
                    <a:pt x="196" y="56"/>
                    <a:pt x="195" y="50"/>
                    <a:pt x="198" y="45"/>
                  </a:cubicBezTo>
                  <a:cubicBezTo>
                    <a:pt x="205" y="33"/>
                    <a:pt x="205" y="33"/>
                    <a:pt x="205" y="33"/>
                  </a:cubicBezTo>
                  <a:cubicBezTo>
                    <a:pt x="208" y="28"/>
                    <a:pt x="206" y="21"/>
                    <a:pt x="201" y="18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92" y="13"/>
                    <a:pt x="186" y="14"/>
                    <a:pt x="183" y="19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2" y="37"/>
                    <a:pt x="166" y="39"/>
                    <a:pt x="161" y="38"/>
                  </a:cubicBezTo>
                  <a:cubicBezTo>
                    <a:pt x="159" y="37"/>
                    <a:pt x="157" y="36"/>
                    <a:pt x="156" y="36"/>
                  </a:cubicBezTo>
                  <a:cubicBezTo>
                    <a:pt x="150" y="35"/>
                    <a:pt x="146" y="30"/>
                    <a:pt x="146" y="24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4"/>
                    <a:pt x="141" y="0"/>
                    <a:pt x="135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24" y="0"/>
                    <a:pt x="120" y="4"/>
                    <a:pt x="120" y="10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20" y="29"/>
                    <a:pt x="116" y="35"/>
                    <a:pt x="110" y="36"/>
                  </a:cubicBezTo>
                  <a:cubicBezTo>
                    <a:pt x="108" y="36"/>
                    <a:pt x="106" y="37"/>
                    <a:pt x="105" y="37"/>
                  </a:cubicBezTo>
                  <a:cubicBezTo>
                    <a:pt x="99" y="39"/>
                    <a:pt x="93" y="36"/>
                    <a:pt x="90" y="31"/>
                  </a:cubicBezTo>
                  <a:cubicBezTo>
                    <a:pt x="84" y="19"/>
                    <a:pt x="84" y="19"/>
                    <a:pt x="84" y="19"/>
                  </a:cubicBezTo>
                  <a:cubicBezTo>
                    <a:pt x="81" y="14"/>
                    <a:pt x="74" y="13"/>
                    <a:pt x="69" y="16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59" y="21"/>
                    <a:pt x="58" y="28"/>
                    <a:pt x="61" y="33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70" y="49"/>
                    <a:pt x="69" y="56"/>
                    <a:pt x="65" y="60"/>
                  </a:cubicBezTo>
                  <a:cubicBezTo>
                    <a:pt x="64" y="61"/>
                    <a:pt x="62" y="63"/>
                    <a:pt x="61" y="64"/>
                  </a:cubicBezTo>
                  <a:cubicBezTo>
                    <a:pt x="57" y="68"/>
                    <a:pt x="51" y="69"/>
                    <a:pt x="46" y="66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29" y="57"/>
                    <a:pt x="22" y="59"/>
                    <a:pt x="20" y="64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4" y="73"/>
                    <a:pt x="16" y="79"/>
                    <a:pt x="21" y="83"/>
                  </a:cubicBezTo>
                  <a:cubicBezTo>
                    <a:pt x="32" y="89"/>
                    <a:pt x="32" y="89"/>
                    <a:pt x="32" y="89"/>
                  </a:cubicBezTo>
                  <a:cubicBezTo>
                    <a:pt x="37" y="92"/>
                    <a:pt x="40" y="98"/>
                    <a:pt x="38" y="104"/>
                  </a:cubicBezTo>
                  <a:cubicBezTo>
                    <a:pt x="38" y="105"/>
                    <a:pt x="37" y="107"/>
                    <a:pt x="37" y="109"/>
                  </a:cubicBezTo>
                  <a:cubicBezTo>
                    <a:pt x="35" y="114"/>
                    <a:pt x="30" y="118"/>
                    <a:pt x="25" y="118"/>
                  </a:cubicBezTo>
                  <a:cubicBezTo>
                    <a:pt x="11" y="118"/>
                    <a:pt x="11" y="118"/>
                    <a:pt x="11" y="118"/>
                  </a:cubicBezTo>
                  <a:cubicBezTo>
                    <a:pt x="5" y="118"/>
                    <a:pt x="0" y="123"/>
                    <a:pt x="0" y="129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40"/>
                    <a:pt x="5" y="145"/>
                    <a:pt x="11" y="145"/>
                  </a:cubicBezTo>
                  <a:cubicBezTo>
                    <a:pt x="25" y="145"/>
                    <a:pt x="25" y="145"/>
                    <a:pt x="25" y="145"/>
                  </a:cubicBezTo>
                  <a:cubicBezTo>
                    <a:pt x="30" y="145"/>
                    <a:pt x="35" y="149"/>
                    <a:pt x="37" y="154"/>
                  </a:cubicBezTo>
                  <a:cubicBezTo>
                    <a:pt x="37" y="156"/>
                    <a:pt x="38" y="158"/>
                    <a:pt x="38" y="159"/>
                  </a:cubicBezTo>
                  <a:cubicBezTo>
                    <a:pt x="40" y="165"/>
                    <a:pt x="37" y="171"/>
                    <a:pt x="32" y="173"/>
                  </a:cubicBezTo>
                  <a:cubicBezTo>
                    <a:pt x="20" y="181"/>
                    <a:pt x="20" y="181"/>
                    <a:pt x="20" y="181"/>
                  </a:cubicBezTo>
                  <a:cubicBezTo>
                    <a:pt x="15" y="183"/>
                    <a:pt x="14" y="190"/>
                    <a:pt x="17" y="195"/>
                  </a:cubicBezTo>
                  <a:cubicBezTo>
                    <a:pt x="19" y="199"/>
                    <a:pt x="19" y="199"/>
                    <a:pt x="19" y="199"/>
                  </a:cubicBezTo>
                  <a:cubicBezTo>
                    <a:pt x="22" y="204"/>
                    <a:pt x="28" y="206"/>
                    <a:pt x="33" y="203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50" y="193"/>
                    <a:pt x="57" y="194"/>
                    <a:pt x="61" y="199"/>
                  </a:cubicBezTo>
                  <a:cubicBezTo>
                    <a:pt x="62" y="200"/>
                    <a:pt x="63" y="201"/>
                    <a:pt x="65" y="203"/>
                  </a:cubicBezTo>
                  <a:cubicBezTo>
                    <a:pt x="69" y="207"/>
                    <a:pt x="70" y="213"/>
                    <a:pt x="67" y="218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57" y="235"/>
                    <a:pt x="59" y="242"/>
                    <a:pt x="64" y="245"/>
                  </a:cubicBezTo>
                  <a:cubicBezTo>
                    <a:pt x="68" y="247"/>
                    <a:pt x="68" y="247"/>
                    <a:pt x="68" y="247"/>
                  </a:cubicBezTo>
                  <a:cubicBezTo>
                    <a:pt x="73" y="250"/>
                    <a:pt x="80" y="248"/>
                    <a:pt x="83" y="243"/>
                  </a:cubicBezTo>
                  <a:cubicBezTo>
                    <a:pt x="90" y="231"/>
                    <a:pt x="90" y="231"/>
                    <a:pt x="90" y="231"/>
                  </a:cubicBezTo>
                  <a:cubicBezTo>
                    <a:pt x="93" y="226"/>
                    <a:pt x="99" y="224"/>
                    <a:pt x="104" y="225"/>
                  </a:cubicBezTo>
                  <a:cubicBezTo>
                    <a:pt x="106" y="226"/>
                    <a:pt x="108" y="227"/>
                    <a:pt x="110" y="227"/>
                  </a:cubicBezTo>
                  <a:cubicBezTo>
                    <a:pt x="115" y="228"/>
                    <a:pt x="119" y="233"/>
                    <a:pt x="119" y="239"/>
                  </a:cubicBezTo>
                  <a:cubicBezTo>
                    <a:pt x="119" y="253"/>
                    <a:pt x="119" y="253"/>
                    <a:pt x="119" y="253"/>
                  </a:cubicBezTo>
                  <a:cubicBezTo>
                    <a:pt x="119" y="258"/>
                    <a:pt x="124" y="263"/>
                    <a:pt x="130" y="263"/>
                  </a:cubicBezTo>
                  <a:cubicBezTo>
                    <a:pt x="135" y="263"/>
                    <a:pt x="135" y="263"/>
                    <a:pt x="135" y="263"/>
                  </a:cubicBezTo>
                  <a:cubicBezTo>
                    <a:pt x="141" y="263"/>
                    <a:pt x="146" y="258"/>
                    <a:pt x="146" y="253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3"/>
                    <a:pt x="150" y="228"/>
                    <a:pt x="155" y="227"/>
                  </a:cubicBezTo>
                  <a:cubicBezTo>
                    <a:pt x="157" y="227"/>
                    <a:pt x="159" y="226"/>
                    <a:pt x="160" y="225"/>
                  </a:cubicBezTo>
                  <a:cubicBezTo>
                    <a:pt x="166" y="224"/>
                    <a:pt x="172" y="226"/>
                    <a:pt x="175" y="231"/>
                  </a:cubicBezTo>
                  <a:cubicBezTo>
                    <a:pt x="182" y="243"/>
                    <a:pt x="182" y="243"/>
                    <a:pt x="182" y="243"/>
                  </a:cubicBezTo>
                  <a:cubicBezTo>
                    <a:pt x="185" y="248"/>
                    <a:pt x="191" y="250"/>
                    <a:pt x="196" y="247"/>
                  </a:cubicBezTo>
                  <a:cubicBezTo>
                    <a:pt x="201" y="245"/>
                    <a:pt x="201" y="245"/>
                    <a:pt x="201" y="245"/>
                  </a:cubicBezTo>
                  <a:cubicBezTo>
                    <a:pt x="206" y="242"/>
                    <a:pt x="207" y="235"/>
                    <a:pt x="204" y="230"/>
                  </a:cubicBezTo>
                  <a:cubicBezTo>
                    <a:pt x="198" y="218"/>
                    <a:pt x="198" y="218"/>
                    <a:pt x="198" y="218"/>
                  </a:cubicBezTo>
                  <a:cubicBezTo>
                    <a:pt x="195" y="213"/>
                    <a:pt x="196" y="207"/>
                    <a:pt x="200" y="203"/>
                  </a:cubicBezTo>
                  <a:cubicBezTo>
                    <a:pt x="201" y="201"/>
                    <a:pt x="203" y="200"/>
                    <a:pt x="204" y="199"/>
                  </a:cubicBezTo>
                  <a:cubicBezTo>
                    <a:pt x="208" y="194"/>
                    <a:pt x="214" y="193"/>
                    <a:pt x="219" y="196"/>
                  </a:cubicBezTo>
                  <a:cubicBezTo>
                    <a:pt x="231" y="203"/>
                    <a:pt x="231" y="203"/>
                    <a:pt x="231" y="203"/>
                  </a:cubicBezTo>
                  <a:cubicBezTo>
                    <a:pt x="236" y="206"/>
                    <a:pt x="243" y="204"/>
                    <a:pt x="246" y="199"/>
                  </a:cubicBezTo>
                  <a:cubicBezTo>
                    <a:pt x="248" y="195"/>
                    <a:pt x="248" y="195"/>
                    <a:pt x="248" y="195"/>
                  </a:cubicBezTo>
                  <a:cubicBezTo>
                    <a:pt x="251" y="190"/>
                    <a:pt x="249" y="183"/>
                    <a:pt x="244" y="181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27" y="171"/>
                    <a:pt x="225" y="165"/>
                    <a:pt x="226" y="159"/>
                  </a:cubicBezTo>
                  <a:cubicBezTo>
                    <a:pt x="227" y="157"/>
                    <a:pt x="227" y="156"/>
                    <a:pt x="228" y="154"/>
                  </a:cubicBezTo>
                  <a:cubicBezTo>
                    <a:pt x="229" y="148"/>
                    <a:pt x="234" y="144"/>
                    <a:pt x="240" y="144"/>
                  </a:cubicBezTo>
                  <a:cubicBezTo>
                    <a:pt x="254" y="144"/>
                    <a:pt x="254" y="144"/>
                    <a:pt x="254" y="144"/>
                  </a:cubicBezTo>
                  <a:cubicBezTo>
                    <a:pt x="260" y="144"/>
                    <a:pt x="265" y="140"/>
                    <a:pt x="265" y="134"/>
                  </a:cubicBezTo>
                  <a:cubicBezTo>
                    <a:pt x="265" y="129"/>
                    <a:pt x="265" y="129"/>
                    <a:pt x="265" y="129"/>
                  </a:cubicBezTo>
                  <a:cubicBezTo>
                    <a:pt x="265" y="123"/>
                    <a:pt x="260" y="118"/>
                    <a:pt x="254" y="118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89" name="Text Box 96"/>
          <p:cNvSpPr txBox="1">
            <a:spLocks noChangeArrowheads="1"/>
          </p:cNvSpPr>
          <p:nvPr/>
        </p:nvSpPr>
        <p:spPr bwMode="ltGray">
          <a:xfrm>
            <a:off x="9705799" y="9930553"/>
            <a:ext cx="2092043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i="1" dirty="0" smtClean="0">
                <a:solidFill>
                  <a:srgbClr val="4D4D4D"/>
                </a:solidFill>
                <a:latin typeface="Arial Narrow" charset="0"/>
              </a:rPr>
              <a:t>Servicing</a:t>
            </a:r>
            <a:endParaRPr lang="en-GB" sz="18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196" name="Text Box 96"/>
          <p:cNvSpPr txBox="1">
            <a:spLocks noChangeArrowheads="1"/>
          </p:cNvSpPr>
          <p:nvPr/>
        </p:nvSpPr>
        <p:spPr bwMode="ltGray">
          <a:xfrm>
            <a:off x="13635467" y="9967484"/>
            <a:ext cx="2092043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i="1" dirty="0" smtClean="0">
                <a:solidFill>
                  <a:srgbClr val="4D4D4D"/>
                </a:solidFill>
                <a:latin typeface="Arial Narrow" charset="0"/>
              </a:rPr>
              <a:t>Advisor</a:t>
            </a:r>
            <a:endParaRPr lang="en-GB" sz="1800" i="1" dirty="0">
              <a:solidFill>
                <a:srgbClr val="4D4D4D"/>
              </a:solidFill>
              <a:latin typeface="Arial Narrow" charset="0"/>
            </a:endParaRPr>
          </a:p>
        </p:txBody>
      </p:sp>
      <p:sp>
        <p:nvSpPr>
          <p:cNvPr id="211" name="Text Box 96"/>
          <p:cNvSpPr txBox="1">
            <a:spLocks noChangeArrowheads="1"/>
          </p:cNvSpPr>
          <p:nvPr/>
        </p:nvSpPr>
        <p:spPr bwMode="ltGray">
          <a:xfrm>
            <a:off x="18098452" y="9964218"/>
            <a:ext cx="2285048" cy="450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17709" tIns="108855" rIns="217709" bIns="108855">
            <a:spAutoFit/>
          </a:bodyPr>
          <a:lstStyle>
            <a:lvl1pPr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40000"/>
              </a:spcBef>
            </a:pPr>
            <a:r>
              <a:rPr lang="en-IE" sz="1800" i="1" dirty="0" smtClean="0">
                <a:solidFill>
                  <a:srgbClr val="4D4D4D"/>
                </a:solidFill>
                <a:latin typeface="Arial Narrow" charset="0"/>
              </a:rPr>
              <a:t>Virtual - AI</a:t>
            </a:r>
            <a:endParaRPr lang="en-GB" sz="1800" i="1" dirty="0">
              <a:solidFill>
                <a:srgbClr val="4D4D4D"/>
              </a:solidFill>
              <a:latin typeface="Arial Narrow" charset="0"/>
            </a:endParaRPr>
          </a:p>
        </p:txBody>
      </p:sp>
      <p:grpSp>
        <p:nvGrpSpPr>
          <p:cNvPr id="212" name="Group 211"/>
          <p:cNvGrpSpPr>
            <a:grpSpLocks noChangeAspect="1"/>
          </p:cNvGrpSpPr>
          <p:nvPr/>
        </p:nvGrpSpPr>
        <p:grpSpPr>
          <a:xfrm>
            <a:off x="9619536" y="9985293"/>
            <a:ext cx="599054" cy="400902"/>
            <a:chOff x="-3394665" y="3534473"/>
            <a:chExt cx="1159001" cy="775634"/>
          </a:xfrm>
          <a:solidFill>
            <a:srgbClr val="FFFFFF"/>
          </a:solidFill>
        </p:grpSpPr>
        <p:sp>
          <p:nvSpPr>
            <p:cNvPr id="213" name="Freeform 1911"/>
            <p:cNvSpPr>
              <a:spLocks/>
            </p:cNvSpPr>
            <p:nvPr/>
          </p:nvSpPr>
          <p:spPr bwMode="auto">
            <a:xfrm>
              <a:off x="-3394665" y="3821580"/>
              <a:ext cx="791770" cy="485189"/>
            </a:xfrm>
            <a:custGeom>
              <a:avLst/>
              <a:gdLst>
                <a:gd name="T0" fmla="*/ 63 w 237"/>
                <a:gd name="T1" fmla="*/ 145 h 145"/>
                <a:gd name="T2" fmla="*/ 11 w 237"/>
                <a:gd name="T3" fmla="*/ 145 h 145"/>
                <a:gd name="T4" fmla="*/ 1 w 237"/>
                <a:gd name="T5" fmla="*/ 134 h 145"/>
                <a:gd name="T6" fmla="*/ 2 w 237"/>
                <a:gd name="T7" fmla="*/ 127 h 145"/>
                <a:gd name="T8" fmla="*/ 19 w 237"/>
                <a:gd name="T9" fmla="*/ 85 h 145"/>
                <a:gd name="T10" fmla="*/ 62 w 237"/>
                <a:gd name="T11" fmla="*/ 17 h 145"/>
                <a:gd name="T12" fmla="*/ 100 w 237"/>
                <a:gd name="T13" fmla="*/ 4 h 145"/>
                <a:gd name="T14" fmla="*/ 126 w 237"/>
                <a:gd name="T15" fmla="*/ 35 h 145"/>
                <a:gd name="T16" fmla="*/ 139 w 237"/>
                <a:gd name="T17" fmla="*/ 74 h 145"/>
                <a:gd name="T18" fmla="*/ 154 w 237"/>
                <a:gd name="T19" fmla="*/ 84 h 145"/>
                <a:gd name="T20" fmla="*/ 200 w 237"/>
                <a:gd name="T21" fmla="*/ 86 h 145"/>
                <a:gd name="T22" fmla="*/ 222 w 237"/>
                <a:gd name="T23" fmla="*/ 86 h 145"/>
                <a:gd name="T24" fmla="*/ 237 w 237"/>
                <a:gd name="T25" fmla="*/ 99 h 145"/>
                <a:gd name="T26" fmla="*/ 223 w 237"/>
                <a:gd name="T27" fmla="*/ 112 h 145"/>
                <a:gd name="T28" fmla="*/ 150 w 237"/>
                <a:gd name="T29" fmla="*/ 110 h 145"/>
                <a:gd name="T30" fmla="*/ 118 w 237"/>
                <a:gd name="T31" fmla="*/ 91 h 145"/>
                <a:gd name="T32" fmla="*/ 117 w 237"/>
                <a:gd name="T33" fmla="*/ 88 h 145"/>
                <a:gd name="T34" fmla="*/ 100 w 237"/>
                <a:gd name="T35" fmla="*/ 87 h 145"/>
                <a:gd name="T36" fmla="*/ 72 w 237"/>
                <a:gd name="T37" fmla="*/ 139 h 145"/>
                <a:gd name="T38" fmla="*/ 63 w 237"/>
                <a:gd name="T3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7" h="145">
                  <a:moveTo>
                    <a:pt x="63" y="145"/>
                  </a:moveTo>
                  <a:cubicBezTo>
                    <a:pt x="11" y="145"/>
                    <a:pt x="11" y="145"/>
                    <a:pt x="11" y="145"/>
                  </a:cubicBezTo>
                  <a:cubicBezTo>
                    <a:pt x="5" y="145"/>
                    <a:pt x="0" y="140"/>
                    <a:pt x="1" y="134"/>
                  </a:cubicBezTo>
                  <a:cubicBezTo>
                    <a:pt x="1" y="132"/>
                    <a:pt x="2" y="130"/>
                    <a:pt x="2" y="127"/>
                  </a:cubicBezTo>
                  <a:cubicBezTo>
                    <a:pt x="5" y="112"/>
                    <a:pt x="12" y="98"/>
                    <a:pt x="19" y="85"/>
                  </a:cubicBezTo>
                  <a:cubicBezTo>
                    <a:pt x="31" y="61"/>
                    <a:pt x="46" y="39"/>
                    <a:pt x="62" y="17"/>
                  </a:cubicBezTo>
                  <a:cubicBezTo>
                    <a:pt x="71" y="5"/>
                    <a:pt x="86" y="0"/>
                    <a:pt x="100" y="4"/>
                  </a:cubicBezTo>
                  <a:cubicBezTo>
                    <a:pt x="114" y="8"/>
                    <a:pt x="123" y="20"/>
                    <a:pt x="126" y="35"/>
                  </a:cubicBezTo>
                  <a:cubicBezTo>
                    <a:pt x="128" y="48"/>
                    <a:pt x="133" y="62"/>
                    <a:pt x="139" y="74"/>
                  </a:cubicBezTo>
                  <a:cubicBezTo>
                    <a:pt x="142" y="79"/>
                    <a:pt x="149" y="83"/>
                    <a:pt x="154" y="84"/>
                  </a:cubicBezTo>
                  <a:cubicBezTo>
                    <a:pt x="170" y="84"/>
                    <a:pt x="185" y="85"/>
                    <a:pt x="200" y="86"/>
                  </a:cubicBezTo>
                  <a:cubicBezTo>
                    <a:pt x="208" y="86"/>
                    <a:pt x="215" y="86"/>
                    <a:pt x="222" y="86"/>
                  </a:cubicBezTo>
                  <a:cubicBezTo>
                    <a:pt x="231" y="86"/>
                    <a:pt x="237" y="91"/>
                    <a:pt x="237" y="99"/>
                  </a:cubicBezTo>
                  <a:cubicBezTo>
                    <a:pt x="237" y="107"/>
                    <a:pt x="231" y="112"/>
                    <a:pt x="223" y="112"/>
                  </a:cubicBezTo>
                  <a:cubicBezTo>
                    <a:pt x="198" y="112"/>
                    <a:pt x="174" y="111"/>
                    <a:pt x="150" y="110"/>
                  </a:cubicBezTo>
                  <a:cubicBezTo>
                    <a:pt x="135" y="110"/>
                    <a:pt x="125" y="103"/>
                    <a:pt x="118" y="91"/>
                  </a:cubicBezTo>
                  <a:cubicBezTo>
                    <a:pt x="118" y="90"/>
                    <a:pt x="117" y="89"/>
                    <a:pt x="117" y="88"/>
                  </a:cubicBezTo>
                  <a:cubicBezTo>
                    <a:pt x="113" y="82"/>
                    <a:pt x="104" y="81"/>
                    <a:pt x="100" y="87"/>
                  </a:cubicBezTo>
                  <a:cubicBezTo>
                    <a:pt x="90" y="104"/>
                    <a:pt x="79" y="120"/>
                    <a:pt x="72" y="139"/>
                  </a:cubicBezTo>
                  <a:cubicBezTo>
                    <a:pt x="71" y="142"/>
                    <a:pt x="67" y="145"/>
                    <a:pt x="63" y="14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  <p:sp>
          <p:nvSpPr>
            <p:cNvPr id="215" name="Freeform 1912"/>
            <p:cNvSpPr>
              <a:spLocks/>
            </p:cNvSpPr>
            <p:nvPr/>
          </p:nvSpPr>
          <p:spPr bwMode="auto">
            <a:xfrm>
              <a:off x="-3020202" y="3534473"/>
              <a:ext cx="327169" cy="327168"/>
            </a:xfrm>
            <a:custGeom>
              <a:avLst/>
              <a:gdLst>
                <a:gd name="T0" fmla="*/ 98 w 98"/>
                <a:gd name="T1" fmla="*/ 49 h 98"/>
                <a:gd name="T2" fmla="*/ 49 w 98"/>
                <a:gd name="T3" fmla="*/ 98 h 98"/>
                <a:gd name="T4" fmla="*/ 0 w 98"/>
                <a:gd name="T5" fmla="*/ 49 h 98"/>
                <a:gd name="T6" fmla="*/ 49 w 98"/>
                <a:gd name="T7" fmla="*/ 0 h 98"/>
                <a:gd name="T8" fmla="*/ 98 w 98"/>
                <a:gd name="T9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98">
                  <a:moveTo>
                    <a:pt x="98" y="49"/>
                  </a:moveTo>
                  <a:cubicBezTo>
                    <a:pt x="98" y="76"/>
                    <a:pt x="77" y="98"/>
                    <a:pt x="49" y="98"/>
                  </a:cubicBezTo>
                  <a:cubicBezTo>
                    <a:pt x="22" y="98"/>
                    <a:pt x="0" y="77"/>
                    <a:pt x="0" y="49"/>
                  </a:cubicBezTo>
                  <a:cubicBezTo>
                    <a:pt x="0" y="22"/>
                    <a:pt x="22" y="0"/>
                    <a:pt x="49" y="0"/>
                  </a:cubicBezTo>
                  <a:cubicBezTo>
                    <a:pt x="76" y="0"/>
                    <a:pt x="98" y="22"/>
                    <a:pt x="98" y="49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  <p:sp>
          <p:nvSpPr>
            <p:cNvPr id="216" name="Freeform 1913"/>
            <p:cNvSpPr>
              <a:spLocks/>
            </p:cNvSpPr>
            <p:nvPr/>
          </p:nvSpPr>
          <p:spPr bwMode="auto">
            <a:xfrm>
              <a:off x="-2519433" y="3661334"/>
              <a:ext cx="283769" cy="645434"/>
            </a:xfrm>
            <a:custGeom>
              <a:avLst/>
              <a:gdLst>
                <a:gd name="T0" fmla="*/ 84 w 85"/>
                <a:gd name="T1" fmla="*/ 193 h 193"/>
                <a:gd name="T2" fmla="*/ 26 w 85"/>
                <a:gd name="T3" fmla="*/ 193 h 193"/>
                <a:gd name="T4" fmla="*/ 16 w 85"/>
                <a:gd name="T5" fmla="*/ 181 h 193"/>
                <a:gd name="T6" fmla="*/ 27 w 85"/>
                <a:gd name="T7" fmla="*/ 168 h 193"/>
                <a:gd name="T8" fmla="*/ 55 w 85"/>
                <a:gd name="T9" fmla="*/ 168 h 193"/>
                <a:gd name="T10" fmla="*/ 38 w 85"/>
                <a:gd name="T11" fmla="*/ 128 h 193"/>
                <a:gd name="T12" fmla="*/ 32 w 85"/>
                <a:gd name="T13" fmla="*/ 140 h 193"/>
                <a:gd name="T14" fmla="*/ 11 w 85"/>
                <a:gd name="T15" fmla="*/ 150 h 193"/>
                <a:gd name="T16" fmla="*/ 4 w 85"/>
                <a:gd name="T17" fmla="*/ 128 h 193"/>
                <a:gd name="T18" fmla="*/ 52 w 85"/>
                <a:gd name="T19" fmla="*/ 13 h 193"/>
                <a:gd name="T20" fmla="*/ 74 w 85"/>
                <a:gd name="T21" fmla="*/ 3 h 193"/>
                <a:gd name="T22" fmla="*/ 81 w 85"/>
                <a:gd name="T23" fmla="*/ 25 h 193"/>
                <a:gd name="T24" fmla="*/ 49 w 85"/>
                <a:gd name="T25" fmla="*/ 101 h 193"/>
                <a:gd name="T26" fmla="*/ 49 w 85"/>
                <a:gd name="T27" fmla="*/ 109 h 193"/>
                <a:gd name="T28" fmla="*/ 81 w 85"/>
                <a:gd name="T29" fmla="*/ 187 h 193"/>
                <a:gd name="T30" fmla="*/ 84 w 85"/>
                <a:gd name="T31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193">
                  <a:moveTo>
                    <a:pt x="84" y="193"/>
                  </a:moveTo>
                  <a:cubicBezTo>
                    <a:pt x="64" y="193"/>
                    <a:pt x="45" y="193"/>
                    <a:pt x="26" y="193"/>
                  </a:cubicBezTo>
                  <a:cubicBezTo>
                    <a:pt x="21" y="193"/>
                    <a:pt x="16" y="187"/>
                    <a:pt x="16" y="181"/>
                  </a:cubicBezTo>
                  <a:cubicBezTo>
                    <a:pt x="16" y="174"/>
                    <a:pt x="21" y="168"/>
                    <a:pt x="27" y="168"/>
                  </a:cubicBezTo>
                  <a:cubicBezTo>
                    <a:pt x="36" y="168"/>
                    <a:pt x="45" y="168"/>
                    <a:pt x="55" y="168"/>
                  </a:cubicBezTo>
                  <a:cubicBezTo>
                    <a:pt x="49" y="155"/>
                    <a:pt x="44" y="142"/>
                    <a:pt x="38" y="128"/>
                  </a:cubicBezTo>
                  <a:cubicBezTo>
                    <a:pt x="36" y="133"/>
                    <a:pt x="34" y="136"/>
                    <a:pt x="32" y="140"/>
                  </a:cubicBezTo>
                  <a:cubicBezTo>
                    <a:pt x="28" y="149"/>
                    <a:pt x="20" y="153"/>
                    <a:pt x="11" y="150"/>
                  </a:cubicBezTo>
                  <a:cubicBezTo>
                    <a:pt x="3" y="146"/>
                    <a:pt x="0" y="137"/>
                    <a:pt x="4" y="128"/>
                  </a:cubicBezTo>
                  <a:cubicBezTo>
                    <a:pt x="20" y="90"/>
                    <a:pt x="36" y="51"/>
                    <a:pt x="52" y="13"/>
                  </a:cubicBezTo>
                  <a:cubicBezTo>
                    <a:pt x="56" y="3"/>
                    <a:pt x="65" y="0"/>
                    <a:pt x="74" y="3"/>
                  </a:cubicBezTo>
                  <a:cubicBezTo>
                    <a:pt x="82" y="7"/>
                    <a:pt x="85" y="16"/>
                    <a:pt x="81" y="25"/>
                  </a:cubicBezTo>
                  <a:cubicBezTo>
                    <a:pt x="70" y="51"/>
                    <a:pt x="60" y="76"/>
                    <a:pt x="49" y="101"/>
                  </a:cubicBezTo>
                  <a:cubicBezTo>
                    <a:pt x="48" y="104"/>
                    <a:pt x="48" y="107"/>
                    <a:pt x="49" y="109"/>
                  </a:cubicBezTo>
                  <a:cubicBezTo>
                    <a:pt x="60" y="135"/>
                    <a:pt x="71" y="161"/>
                    <a:pt x="81" y="187"/>
                  </a:cubicBezTo>
                  <a:cubicBezTo>
                    <a:pt x="82" y="189"/>
                    <a:pt x="83" y="191"/>
                    <a:pt x="84" y="19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  <p:sp>
          <p:nvSpPr>
            <p:cNvPr id="217" name="Freeform 1914"/>
            <p:cNvSpPr>
              <a:spLocks/>
            </p:cNvSpPr>
            <p:nvPr/>
          </p:nvSpPr>
          <p:spPr bwMode="auto">
            <a:xfrm>
              <a:off x="-2736433" y="4222751"/>
              <a:ext cx="230353" cy="87356"/>
            </a:xfrm>
            <a:custGeom>
              <a:avLst/>
              <a:gdLst>
                <a:gd name="T0" fmla="*/ 34 w 69"/>
                <a:gd name="T1" fmla="*/ 25 h 26"/>
                <a:gd name="T2" fmla="*/ 11 w 69"/>
                <a:gd name="T3" fmla="*/ 25 h 26"/>
                <a:gd name="T4" fmla="*/ 0 w 69"/>
                <a:gd name="T5" fmla="*/ 13 h 26"/>
                <a:gd name="T6" fmla="*/ 11 w 69"/>
                <a:gd name="T7" fmla="*/ 0 h 26"/>
                <a:gd name="T8" fmla="*/ 57 w 69"/>
                <a:gd name="T9" fmla="*/ 0 h 26"/>
                <a:gd name="T10" fmla="*/ 69 w 69"/>
                <a:gd name="T11" fmla="*/ 13 h 26"/>
                <a:gd name="T12" fmla="*/ 57 w 69"/>
                <a:gd name="T13" fmla="*/ 25 h 26"/>
                <a:gd name="T14" fmla="*/ 34 w 69"/>
                <a:gd name="T1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" h="26">
                  <a:moveTo>
                    <a:pt x="34" y="25"/>
                  </a:moveTo>
                  <a:cubicBezTo>
                    <a:pt x="26" y="25"/>
                    <a:pt x="19" y="25"/>
                    <a:pt x="11" y="25"/>
                  </a:cubicBezTo>
                  <a:cubicBezTo>
                    <a:pt x="4" y="26"/>
                    <a:pt x="0" y="18"/>
                    <a:pt x="0" y="13"/>
                  </a:cubicBezTo>
                  <a:cubicBezTo>
                    <a:pt x="0" y="7"/>
                    <a:pt x="4" y="0"/>
                    <a:pt x="11" y="0"/>
                  </a:cubicBezTo>
                  <a:cubicBezTo>
                    <a:pt x="27" y="0"/>
                    <a:pt x="42" y="0"/>
                    <a:pt x="57" y="0"/>
                  </a:cubicBezTo>
                  <a:cubicBezTo>
                    <a:pt x="64" y="0"/>
                    <a:pt x="69" y="6"/>
                    <a:pt x="69" y="13"/>
                  </a:cubicBezTo>
                  <a:cubicBezTo>
                    <a:pt x="69" y="20"/>
                    <a:pt x="64" y="25"/>
                    <a:pt x="57" y="25"/>
                  </a:cubicBezTo>
                  <a:cubicBezTo>
                    <a:pt x="50" y="25"/>
                    <a:pt x="42" y="25"/>
                    <a:pt x="34" y="2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>
              <a:noFill/>
              <a:miter lim="800000"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7709" tIns="108855" rIns="217709" bIns="108855" rtlCol="0" anchor="ctr"/>
            <a:lstStyle/>
            <a:p>
              <a:pPr>
                <a:lnSpc>
                  <a:spcPct val="90000"/>
                </a:lnSpc>
              </a:pPr>
              <a:endParaRPr lang="en-US" sz="1900">
                <a:solidFill>
                  <a:schemeClr val="lt1"/>
                </a:solidFill>
              </a:endParaRPr>
            </a:p>
          </p:txBody>
        </p:sp>
      </p:grpSp>
      <p:cxnSp>
        <p:nvCxnSpPr>
          <p:cNvPr id="223" name="Straight Connector 222"/>
          <p:cNvCxnSpPr/>
          <p:nvPr/>
        </p:nvCxnSpPr>
        <p:spPr>
          <a:xfrm flipH="1">
            <a:off x="9980021" y="10468764"/>
            <a:ext cx="4517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/>
          <p:cNvCxnSpPr/>
          <p:nvPr/>
        </p:nvCxnSpPr>
        <p:spPr>
          <a:xfrm flipH="1">
            <a:off x="14111754" y="10468753"/>
            <a:ext cx="4539" cy="198598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/>
          <p:nvPr/>
        </p:nvCxnSpPr>
        <p:spPr>
          <a:xfrm>
            <a:off x="18202852" y="10468764"/>
            <a:ext cx="18072" cy="232452"/>
          </a:xfrm>
          <a:prstGeom prst="line">
            <a:avLst/>
          </a:prstGeom>
          <a:ln w="9525" cmpd="sng">
            <a:solidFill>
              <a:schemeClr val="accent3">
                <a:lumMod val="75000"/>
              </a:schemeClr>
            </a:solidFill>
            <a:prstDash val="dash"/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Oval 225"/>
          <p:cNvSpPr/>
          <p:nvPr/>
        </p:nvSpPr>
        <p:spPr>
          <a:xfrm>
            <a:off x="9186228" y="5214818"/>
            <a:ext cx="9140824" cy="2108820"/>
          </a:xfrm>
          <a:prstGeom prst="ellipse">
            <a:avLst/>
          </a:prstGeom>
          <a:noFill/>
          <a:ln w="19050">
            <a:solidFill>
              <a:srgbClr val="323232"/>
            </a:solidFill>
            <a:prstDash val="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>
              <a:lnSpc>
                <a:spcPct val="90000"/>
              </a:lnSpc>
            </a:pP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Session, Application </a:t>
            </a:r>
            <a:r>
              <a:rPr lang="en-US" sz="2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and Media </a:t>
            </a: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Routing</a:t>
            </a:r>
          </a:p>
          <a:p>
            <a:pPr algn="ctr">
              <a:lnSpc>
                <a:spcPct val="90000"/>
              </a:lnSpc>
            </a:pPr>
            <a:r>
              <a:rPr lang="en-US" sz="2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SIP, Web, WebRTC</a:t>
            </a:r>
            <a:endParaRPr lang="en-US" sz="26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890031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1209</TotalTime>
  <Words>1621</Words>
  <Application>Microsoft Macintosh PowerPoint</Application>
  <PresentationFormat>Custom</PresentationFormat>
  <Paragraphs>537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White</vt:lpstr>
      <vt:lpstr>PowerPoint Presentation</vt:lpstr>
      <vt:lpstr>PowerPoint Presentation</vt:lpstr>
      <vt:lpstr>PowerPoint Presentation</vt:lpstr>
      <vt:lpstr>JPMC – Transform Phase 1.0</vt:lpstr>
      <vt:lpstr>PowerPoint Presentation</vt:lpstr>
      <vt:lpstr>JPMC – Transform Phase  2.0</vt:lpstr>
      <vt:lpstr>PowerPoint Presentation</vt:lpstr>
      <vt:lpstr>JPMC – Transform Phase 3.0</vt:lpstr>
      <vt:lpstr>PowerPoint Presentation</vt:lpstr>
      <vt:lpstr>JPMC – Transform Phase 4.0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Butler</cp:lastModifiedBy>
  <cp:revision>129</cp:revision>
  <cp:lastPrinted>2014-12-30T14:40:23Z</cp:lastPrinted>
  <dcterms:modified xsi:type="dcterms:W3CDTF">2015-04-03T00:48:14Z</dcterms:modified>
</cp:coreProperties>
</file>